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8" r:id="rId1"/>
    <p:sldMasterId id="2147483760" r:id="rId2"/>
    <p:sldMasterId id="2147483773" r:id="rId3"/>
  </p:sldMasterIdLst>
  <p:sldIdLst>
    <p:sldId id="319" r:id="rId4"/>
    <p:sldId id="343" r:id="rId5"/>
    <p:sldId id="342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030" autoAdjust="0"/>
  </p:normalViewPr>
  <p:slideViewPr>
    <p:cSldViewPr snapToObjects="1">
      <p:cViewPr varScale="1">
        <p:scale>
          <a:sx n="100" d="100"/>
          <a:sy n="100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Arial" pitchFamily="-65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923183-26EA-4945-A089-A991A51C3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2C5F-3CEE-A640-9998-2F25CFDB5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4445-5BB2-664C-9B9C-361EE327D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D991-2767-1842-B051-9A944EE56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1524-0ED4-3E4F-8F37-7FDEE74FA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C3C3-3076-F243-9E6C-E4EA2D5DB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45E-EA2F-AD4C-929F-374DF076ED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B7F0-A400-A644-AAE5-E3BD3C25C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4C35-BCFB-A141-B440-2A0C12EB8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5CA2-4CB2-2741-B15F-CB3224CE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A424-B61E-714E-9B47-513AAADA1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4C47-F1CD-A74C-AC56-56DBD8CDC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26F-7790-634E-AB64-23D0B99E10F1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63C2-184D-324E-9A19-D373D9006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9E9C-5A2D-EC4B-ACA1-CD6312C3C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AA59-FFAA-F34F-9755-9888B9C7C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1557-E771-E34B-B02F-6548651D3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E992-4B36-BD44-A58E-3C240838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728E1-991D-DF4B-BBF7-A59A0BFA8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92F2-0E5A-6F47-8E4C-331C847EA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C363-813C-604F-A112-8D0ACD0BF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B2D6-A73D-8F45-8FE6-D51D468B3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FD8B-CF0C-0740-B3DF-5AFE5A923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Arial" pitchFamily="-65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Arial" pitchFamily="-65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Arial" pitchFamily="-65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Arial" pitchFamily="-65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Arial" pitchFamily="-65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Arial" pitchFamily="-65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Arial" pitchFamily="-65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92A5CDD-6C65-E94D-83C4-8438FE79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5" charset="2"/>
        <a:buChar char="n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65" charset="2"/>
        <a:buChar char="n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65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92A5CDD-6C65-E94D-83C4-8438FE79FD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893B-01BA-3843-8BC9-0886FDC46019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335A-2F8D-7F45-92F9-ABEC4D08C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billschrier/Desktop/School%20Hard%20Drive/AP%20World/suleymanslaves.mov" TargetMode="External"/><Relationship Id="rId2" Type="http://schemas.openxmlformats.org/officeDocument/2006/relationships/slideLayout" Target="../slideLayouts/slideLayout30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World History 1/10/11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13"/>
            <a:ext cx="8269288" cy="4114800"/>
          </a:xfrm>
        </p:spPr>
        <p:txBody>
          <a:bodyPr/>
          <a:lstStyle/>
          <a:p>
            <a:r>
              <a:rPr lang="en-US" dirty="0" smtClean="0"/>
              <a:t>Please pick up a book and pass test corrections to the right.</a:t>
            </a:r>
          </a:p>
          <a:p>
            <a:r>
              <a:rPr lang="en-US" dirty="0" smtClean="0"/>
              <a:t>Remember to post reflections and e-mail Stearns MC test to me </a:t>
            </a:r>
            <a:r>
              <a:rPr lang="en-US" b="1" dirty="0" smtClean="0"/>
              <a:t>no later than tomorrow prior to class.</a:t>
            </a:r>
          </a:p>
          <a:p>
            <a:r>
              <a:rPr lang="en-US" dirty="0" smtClean="0"/>
              <a:t>Please answer the following </a:t>
            </a:r>
            <a:r>
              <a:rPr lang="en-US" dirty="0" smtClean="0"/>
              <a:t>prompt:</a:t>
            </a:r>
          </a:p>
          <a:p>
            <a:pPr lvl="1"/>
            <a:r>
              <a:rPr lang="en-US" dirty="0" smtClean="0"/>
              <a:t>Compare</a:t>
            </a:r>
            <a:r>
              <a:rPr lang="en-US" dirty="0" smtClean="0"/>
              <a:t> the religious, social and geographical aspects of two </a:t>
            </a:r>
            <a:r>
              <a:rPr lang="en-US" dirty="0" smtClean="0"/>
              <a:t>of the </a:t>
            </a:r>
            <a:r>
              <a:rPr lang="en-US" dirty="0" smtClean="0"/>
              <a:t>three Muslim Empires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/>
          <a:lstStyle/>
          <a:p>
            <a:r>
              <a:rPr lang="en-US" dirty="0" smtClean="0"/>
              <a:t>Principle of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60499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you remember early Islamic history, Muhammad left no instructions on who was to succeed him as the leader of Islam.  In other words, there was no principle of succession.</a:t>
            </a:r>
          </a:p>
          <a:p>
            <a:r>
              <a:rPr lang="en-US" dirty="0" smtClean="0"/>
              <a:t>Shortly after his death, as a result of this oversight, the Sunni-</a:t>
            </a:r>
            <a:r>
              <a:rPr lang="en-US" dirty="0" err="1" smtClean="0"/>
              <a:t>Shia</a:t>
            </a:r>
            <a:r>
              <a:rPr lang="en-US" dirty="0" smtClean="0"/>
              <a:t> rift opened.  Sunnis believed that the most suitable caliphs would be chosen by the community; The </a:t>
            </a:r>
            <a:r>
              <a:rPr lang="en-US" dirty="0" err="1" smtClean="0"/>
              <a:t>Shia</a:t>
            </a:r>
            <a:r>
              <a:rPr lang="en-US" dirty="0" smtClean="0"/>
              <a:t> believed it should be a descendent of Muhammad.</a:t>
            </a:r>
          </a:p>
          <a:p>
            <a:r>
              <a:rPr lang="en-US" dirty="0" smtClean="0"/>
              <a:t>Subsequent Muslim societies continued to have problems with this lack of orderly succession.</a:t>
            </a:r>
          </a:p>
          <a:p>
            <a:r>
              <a:rPr lang="en-US" dirty="0" smtClean="0"/>
              <a:t>This often lead to palace intrigue, manipulation, distrust and murder.  It was not uncommon for a sultan, shah, caliph, or emperor to murder his offspring for fear that they would do the same to him in order to seize power.</a:t>
            </a:r>
          </a:p>
          <a:p>
            <a:r>
              <a:rPr lang="en-US" dirty="0" smtClean="0"/>
              <a:t>How have other societies chosen their new leaders?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28600"/>
            <a:ext cx="7272339" cy="1156446"/>
          </a:xfrm>
        </p:spPr>
        <p:txBody>
          <a:bodyPr/>
          <a:lstStyle/>
          <a:p>
            <a:r>
              <a:rPr lang="en-US" dirty="0" err="1" smtClean="0"/>
              <a:t>Suleyman</a:t>
            </a:r>
            <a:r>
              <a:rPr lang="en-US" dirty="0" smtClean="0"/>
              <a:t> the Magnificent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71600"/>
            <a:ext cx="7272339" cy="4754563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greatest of the Ottoman Sultans.</a:t>
            </a:r>
          </a:p>
          <a:p>
            <a:r>
              <a:rPr lang="en-US" sz="3400" dirty="0" smtClean="0"/>
              <a:t>Tolerated other religions, appreciated the arts, and trusted slaves.</a:t>
            </a:r>
          </a:p>
          <a:p>
            <a:r>
              <a:rPr lang="en-US" sz="3400" dirty="0" smtClean="0"/>
              <a:t>But also murdered his children out of fear they would overthrow him.</a:t>
            </a:r>
          </a:p>
          <a:p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</a:t>
            </a:r>
            <a:r>
              <a:rPr lang="en-US" sz="4000">
                <a:latin typeface="Geneva" charset="0"/>
              </a:rPr>
              <a:t>leymaniye Mosque (1550)</a:t>
            </a:r>
            <a:endParaRPr lang="en-US">
              <a:latin typeface="Geneva" charset="0"/>
            </a:endParaRPr>
          </a:p>
        </p:txBody>
      </p:sp>
      <p:pic>
        <p:nvPicPr>
          <p:cNvPr id="55300" name="Picture 4" descr="&#10;h2_suly_1.jpg                                                  0007F127Macintosh HD                   C1E68012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497" r="-54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>
                <a:latin typeface="ArialMS" charset="0"/>
              </a:rPr>
              <a:t>Tughra</a:t>
            </a:r>
            <a:r>
              <a:rPr lang="en-US" sz="3200" b="1">
                <a:latin typeface="ArialMS" charset="0"/>
              </a:rPr>
              <a:t> (Imperial Cipher) of Suleyman the Magnificent (r. 1520-1566)</a:t>
            </a:r>
            <a:endParaRPr lang="en-US" b="1">
              <a:latin typeface="ArialMS" charset="0"/>
            </a:endParaRPr>
          </a:p>
        </p:txBody>
      </p:sp>
      <p:pic>
        <p:nvPicPr>
          <p:cNvPr id="56324" name="Picture 4" descr="hb_38.149.1.jpg                                                0007F127Macintosh HD                   C1E68012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770494"/>
            <a:ext cx="6240462" cy="5011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793037" cy="1143000"/>
          </a:xfrm>
        </p:spPr>
        <p:txBody>
          <a:bodyPr>
            <a:normAutofit fontScale="90000"/>
          </a:bodyPr>
          <a:lstStyle/>
          <a:p>
            <a:r>
              <a:rPr lang="en-US" sz="3200" b="1" i="1">
                <a:latin typeface="ArialMS" charset="0"/>
              </a:rPr>
              <a:t>Sword</a:t>
            </a:r>
            <a:r>
              <a:rPr lang="en-US" sz="3200">
                <a:latin typeface="ArialMS" charset="0"/>
              </a:rPr>
              <a:t>, (ca. 1525-30) Steel, walrus ivory, gold, silver, rubies, turquoise, pearl.</a:t>
            </a:r>
            <a:r>
              <a:rPr lang="en-US" sz="3600">
                <a:latin typeface="ArialMS" charset="0"/>
              </a:rPr>
              <a:t> </a:t>
            </a:r>
            <a:endParaRPr lang="en-US">
              <a:latin typeface="ArialMS" charset="0"/>
            </a:endParaRPr>
          </a:p>
        </p:txBody>
      </p:sp>
      <p:pic>
        <p:nvPicPr>
          <p:cNvPr id="59396" name="Picture 4" descr="hb_1993.14.jpg                                                 0007F127Macintosh HD                   C1E68012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752600"/>
            <a:ext cx="377825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93037" cy="1143000"/>
          </a:xfrm>
        </p:spPr>
        <p:txBody>
          <a:bodyPr/>
          <a:lstStyle/>
          <a:p>
            <a:r>
              <a:rPr lang="en-US" sz="4000" b="1">
                <a:latin typeface="ArialMS" charset="0"/>
              </a:rPr>
              <a:t>Dish</a:t>
            </a:r>
            <a:r>
              <a:rPr lang="en-US" sz="4000">
                <a:latin typeface="ArialMS" charset="0"/>
              </a:rPr>
              <a:t>, (ca. 1525-30) Ottoman</a:t>
            </a:r>
            <a:endParaRPr lang="en-US">
              <a:latin typeface="ArialMS" charset="0"/>
            </a:endParaRPr>
          </a:p>
        </p:txBody>
      </p:sp>
      <p:pic>
        <p:nvPicPr>
          <p:cNvPr id="60420" name="Picture 4" descr="h2_14.40.727.jpg                                               0007F127Macintosh HD                   C1E68012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905000"/>
            <a:ext cx="5486400" cy="4805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latin typeface="ArialMS" charset="0"/>
              </a:rPr>
              <a:t>Mirror</a:t>
            </a:r>
            <a:r>
              <a:rPr lang="en-US" sz="4000">
                <a:latin typeface="ArialMS" charset="0"/>
              </a:rPr>
              <a:t>, 16th century; Ottoman; Iron, ivory, and gold</a:t>
            </a:r>
            <a:endParaRPr lang="en-US">
              <a:latin typeface="ArialMS" charset="0"/>
            </a:endParaRPr>
          </a:p>
        </p:txBody>
      </p:sp>
      <p:pic>
        <p:nvPicPr>
          <p:cNvPr id="61444" name="Picture 4" descr="hb_1972.24.jpg                                                 0007F127Macintosh HD                   C1E68012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30835" y="1676400"/>
            <a:ext cx="372236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uleymanslaves.mov">
            <a:hlinkClick r:id="" action="ppaction://media"/>
          </p:cNvPr>
          <p:cNvPicPr/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1188" y="0"/>
            <a:ext cx="9155188" cy="6858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Mughal</a:t>
            </a:r>
            <a:r>
              <a:rPr lang="en-US" dirty="0" smtClean="0"/>
              <a:t> and Ottoman Empires were both Muslim, although the </a:t>
            </a:r>
            <a:r>
              <a:rPr lang="en-US" dirty="0" err="1" smtClean="0"/>
              <a:t>Mughals</a:t>
            </a:r>
            <a:r>
              <a:rPr lang="en-US" dirty="0" smtClean="0"/>
              <a:t> attempted to blend in Hinduism from time to time.  Both were somewhat tolerant of their non-Muslim citizens, but Muslim-Hindu strife was a major issue for the </a:t>
            </a:r>
            <a:r>
              <a:rPr lang="en-US" dirty="0" err="1" smtClean="0"/>
              <a:t>Mughals</a:t>
            </a:r>
            <a:r>
              <a:rPr lang="en-US" dirty="0" smtClean="0"/>
              <a:t> due to their location on the Indian sub-continent.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W1-10-1-18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2353" t="2727" r="5882" b="4181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2353" t="2727" r="5882" b="41818"/>
              <a:stretch>
                <a:fillRect/>
              </a:stretch>
            </p:blipFill>
          </mc:Fallback>
        </mc:AlternateContent>
        <p:spPr>
          <a:xfrm>
            <a:off x="766195" y="68905"/>
            <a:ext cx="7657301" cy="666154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28600"/>
            <a:ext cx="7272339" cy="623046"/>
          </a:xfrm>
        </p:spPr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Mehmed</a:t>
            </a:r>
            <a:r>
              <a:rPr lang="en-US" sz="2800" dirty="0" smtClean="0"/>
              <a:t> II conquers Constantinople in 1453 and ends the 1000 year Byzantine Empire.  Leaders are called sultans.</a:t>
            </a:r>
          </a:p>
          <a:p>
            <a:r>
              <a:rPr lang="en-US" sz="2800" dirty="0" smtClean="0"/>
              <a:t>Constantinople is rebuilt and re-emerges as the center of trade.  This will encourage the Portuguese to find a way around.</a:t>
            </a:r>
          </a:p>
          <a:p>
            <a:r>
              <a:rPr lang="en-US" sz="2800" dirty="0" smtClean="0"/>
              <a:t>Sunni Islam, but tolerance for other religions.</a:t>
            </a:r>
          </a:p>
          <a:p>
            <a:r>
              <a:rPr lang="en-US" sz="2800" dirty="0" smtClean="0"/>
              <a:t>Janissaries – slave troops – are the military core of the empire.  Viziers run the bureaucracy.</a:t>
            </a:r>
          </a:p>
          <a:p>
            <a:r>
              <a:rPr lang="en-US" sz="2800" dirty="0" smtClean="0"/>
              <a:t>Turkish is the official language.</a:t>
            </a:r>
          </a:p>
          <a:p>
            <a:r>
              <a:rPr lang="en-US" sz="2800" dirty="0" smtClean="0"/>
              <a:t>Great emphasis on art, architecture, and literature, but not technology.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ttoman-empire-1580.gif"/>
          <p:cNvPicPr>
            <a:picLocks noChangeAspect="1"/>
          </p:cNvPicPr>
          <p:nvPr/>
        </p:nvPicPr>
        <p:blipFill>
          <a:blip r:embed="rId2"/>
          <a:srcRect b="20000"/>
          <a:stretch>
            <a:fillRect/>
          </a:stretch>
        </p:blipFill>
        <p:spPr>
          <a:xfrm>
            <a:off x="0" y="1280966"/>
            <a:ext cx="9144000" cy="5653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304800"/>
            <a:ext cx="4526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Ottoman Empire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28600"/>
            <a:ext cx="7272339" cy="108024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43000"/>
            <a:ext cx="7272339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Arises near modern-day Iran and embraces </a:t>
            </a:r>
            <a:r>
              <a:rPr lang="en-US" sz="2800" dirty="0" err="1" smtClean="0"/>
              <a:t>Shia</a:t>
            </a:r>
            <a:r>
              <a:rPr lang="en-US" sz="2800" dirty="0" smtClean="0"/>
              <a:t> </a:t>
            </a:r>
            <a:r>
              <a:rPr lang="en-US" sz="2800" dirty="0" smtClean="0"/>
              <a:t>Islam.  Leaders are called Shahs.  Imams and Mullahs (religious leaders) help govern.</a:t>
            </a:r>
          </a:p>
          <a:p>
            <a:r>
              <a:rPr lang="en-US" sz="2800" dirty="0" smtClean="0"/>
              <a:t>Persian is the court language.  Great emphasis on art, architecture, and literature.</a:t>
            </a:r>
          </a:p>
          <a:p>
            <a:r>
              <a:rPr lang="en-US" sz="2800" dirty="0" smtClean="0"/>
              <a:t>Expansion until the Battle of </a:t>
            </a:r>
            <a:r>
              <a:rPr lang="en-US" sz="2800" dirty="0" err="1" smtClean="0"/>
              <a:t>Chaldiran</a:t>
            </a:r>
            <a:r>
              <a:rPr lang="en-US" sz="2800" dirty="0" smtClean="0"/>
              <a:t> against the Ottomans.  Ottomans </a:t>
            </a:r>
            <a:r>
              <a:rPr lang="en-US" sz="2800" dirty="0" smtClean="0"/>
              <a:t>prevail, </a:t>
            </a:r>
            <a:r>
              <a:rPr lang="en-US" sz="2800" dirty="0" smtClean="0"/>
              <a:t>and </a:t>
            </a:r>
            <a:r>
              <a:rPr lang="en-US" sz="2800" dirty="0" err="1" smtClean="0"/>
              <a:t>Shia</a:t>
            </a:r>
            <a:r>
              <a:rPr lang="en-US" sz="2800" dirty="0" smtClean="0"/>
              <a:t> </a:t>
            </a:r>
            <a:r>
              <a:rPr lang="en-US" sz="2800" dirty="0" smtClean="0"/>
              <a:t>spread is stopped.</a:t>
            </a:r>
          </a:p>
          <a:p>
            <a:r>
              <a:rPr lang="en-US" sz="2800" dirty="0" smtClean="0"/>
              <a:t>Ends in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after problem with succession </a:t>
            </a:r>
            <a:r>
              <a:rPr lang="en-US" sz="2800" dirty="0" smtClean="0"/>
              <a:t>leaves </a:t>
            </a:r>
            <a:r>
              <a:rPr lang="en-US" sz="2800" dirty="0" smtClean="0"/>
              <a:t>no suitable leaders.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avid_Empire_1501_1722_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942"/>
            <a:ext cx="9144000" cy="6327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850" y="0"/>
            <a:ext cx="40863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The </a:t>
            </a:r>
            <a:r>
              <a:rPr lang="en-US" sz="3000" dirty="0" err="1" smtClean="0"/>
              <a:t>Safavid</a:t>
            </a:r>
            <a:r>
              <a:rPr lang="en-US" sz="3000" dirty="0" smtClean="0"/>
              <a:t> Empire (Iran)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52400"/>
            <a:ext cx="7272339" cy="100404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Mughal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37" y="914400"/>
            <a:ext cx="7599363" cy="5791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Sunni: </a:t>
            </a:r>
            <a:r>
              <a:rPr lang="en-US" sz="2600" dirty="0" smtClean="0"/>
              <a:t>arises in </a:t>
            </a:r>
            <a:r>
              <a:rPr lang="en-US" sz="2600" dirty="0" smtClean="0"/>
              <a:t>India, </a:t>
            </a:r>
            <a:r>
              <a:rPr lang="en-US" sz="2600" dirty="0" smtClean="0"/>
              <a:t>but efforts to bring in Hindus.</a:t>
            </a:r>
          </a:p>
          <a:p>
            <a:r>
              <a:rPr lang="en-US" sz="2600" dirty="0" smtClean="0"/>
              <a:t>Din-</a:t>
            </a:r>
            <a:r>
              <a:rPr lang="en-US" sz="2600" dirty="0" err="1" smtClean="0"/>
              <a:t>i-Ilahi</a:t>
            </a:r>
            <a:r>
              <a:rPr lang="en-US" sz="2600" dirty="0" smtClean="0"/>
              <a:t> is an effort to combine Hinduism and Islam.  It eventually fails.</a:t>
            </a:r>
          </a:p>
          <a:p>
            <a:r>
              <a:rPr lang="en-US" sz="2600" dirty="0" smtClean="0"/>
              <a:t>Social reforms sought to elevate the poor and women.  Outlawing of Sati and easing of </a:t>
            </a:r>
            <a:r>
              <a:rPr lang="en-US" sz="2600" dirty="0" err="1" smtClean="0"/>
              <a:t>purdah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The </a:t>
            </a:r>
            <a:r>
              <a:rPr lang="en-US" sz="2600" dirty="0" err="1" smtClean="0"/>
              <a:t>Taj</a:t>
            </a:r>
            <a:r>
              <a:rPr lang="en-US" sz="2600" dirty="0" smtClean="0"/>
              <a:t> </a:t>
            </a:r>
            <a:r>
              <a:rPr lang="en-US" sz="2600" dirty="0" err="1" smtClean="0"/>
              <a:t>Mahal</a:t>
            </a:r>
            <a:r>
              <a:rPr lang="en-US" sz="2600" dirty="0" smtClean="0"/>
              <a:t> built by Shah </a:t>
            </a:r>
            <a:r>
              <a:rPr lang="en-US" sz="2600" dirty="0" err="1" smtClean="0"/>
              <a:t>Jahan</a:t>
            </a:r>
            <a:r>
              <a:rPr lang="en-US" sz="2600" dirty="0" smtClean="0"/>
              <a:t> as a memorial to his wife </a:t>
            </a:r>
            <a:r>
              <a:rPr lang="en-US" sz="2600" dirty="0" err="1" smtClean="0"/>
              <a:t>Mumtaz</a:t>
            </a:r>
            <a:r>
              <a:rPr lang="en-US" sz="2600" dirty="0" smtClean="0"/>
              <a:t> </a:t>
            </a:r>
            <a:r>
              <a:rPr lang="en-US" sz="2600" dirty="0" err="1" smtClean="0"/>
              <a:t>Mahal</a:t>
            </a:r>
            <a:endParaRPr lang="en-US" sz="2600" dirty="0" smtClean="0"/>
          </a:p>
          <a:p>
            <a:r>
              <a:rPr lang="en-US" sz="2600" dirty="0" smtClean="0"/>
              <a:t>Aurangzeb attempts to cleanse Islam of Hindu impurities and opens rifts that continue to this day.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2px-Mughal_Historical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75" y="1143000"/>
            <a:ext cx="535305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5707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err="1" smtClean="0"/>
              <a:t>Mughal</a:t>
            </a:r>
            <a:r>
              <a:rPr lang="en-US" sz="4000" dirty="0" smtClean="0"/>
              <a:t> Empire (India)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15411</TotalTime>
  <Words>644</Words>
  <Application>Microsoft Macintosh PowerPoint</Application>
  <PresentationFormat>On-screen Show (4:3)</PresentationFormat>
  <Paragraphs>46</Paragraphs>
  <Slides>17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Blends</vt:lpstr>
      <vt:lpstr>Tradition</vt:lpstr>
      <vt:lpstr>Office Theme</vt:lpstr>
      <vt:lpstr>AP World History 1/10/11</vt:lpstr>
      <vt:lpstr>Sample Thesis</vt:lpstr>
      <vt:lpstr>Slide 3</vt:lpstr>
      <vt:lpstr>The Ottoman Empire</vt:lpstr>
      <vt:lpstr>Slide 5</vt:lpstr>
      <vt:lpstr>The Safavid Empire</vt:lpstr>
      <vt:lpstr>Slide 7</vt:lpstr>
      <vt:lpstr>The Mughal Empire</vt:lpstr>
      <vt:lpstr>Slide 9</vt:lpstr>
      <vt:lpstr>Principle of Succession</vt:lpstr>
      <vt:lpstr>Suleyman the Magnificent</vt:lpstr>
      <vt:lpstr>Suleymaniye Mosque (1550)</vt:lpstr>
      <vt:lpstr>Tughra (Imperial Cipher) of Suleyman the Magnificent (r. 1520-1566)</vt:lpstr>
      <vt:lpstr>Sword, (ca. 1525-30) Steel, walrus ivory, gold, silver, rubies, turquoise, pearl. </vt:lpstr>
      <vt:lpstr>Dish, (ca. 1525-30) Ottoman</vt:lpstr>
      <vt:lpstr>Mirror, 16th century; Ottoman; Iron, ivory, and gold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World History 1/5/2009!!</dc:title>
  <dc:creator>Bill Schrier</dc:creator>
  <cp:lastModifiedBy>Bill Schrier</cp:lastModifiedBy>
  <cp:revision>95</cp:revision>
  <dcterms:created xsi:type="dcterms:W3CDTF">2011-01-10T14:50:56Z</dcterms:created>
  <dcterms:modified xsi:type="dcterms:W3CDTF">2011-01-10T15:35:33Z</dcterms:modified>
</cp:coreProperties>
</file>