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0EA4-DD22-410D-A0F0-70F29FAA8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835FE-8A20-42CC-8137-00E0A061FD1F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85518-5725-444F-96C0-7995737914A7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04FA5-A082-431E-9A2C-D43FAFDD2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8A46-6FFC-4802-90FD-1649E780A982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B9360-E13E-4F08-9ADD-627A3787D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E1953-EEB0-4739-8093-E84D6CEF41FE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75FCD-ED46-4FC4-B984-C52A0CA52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351F9-6F53-4A83-B6F5-F5CF29005652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78A9B-1CDC-4010-B58B-2CBC2D46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5BBAC-E635-4E9B-BF1E-18E30AA0DC93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7194-AB42-4672-906E-C057BD08E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167-88A0-46B5-BE4E-DD0FCB239CD0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9AF73-68DB-428B-BAB6-D3EAE17AA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56B66-D8B4-48CC-919A-082E553E2BC7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3692-22A4-4C83-BAC3-B631D76DE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61AC-3503-4E3D-876E-AEB868A11AFF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CDE4-63F0-4414-8ECC-C04923E31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7D8DF-555D-4AA1-8D02-9CEFF3128E94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C4744-C3F8-44E3-A4E0-AE361B3A1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E3E00-7115-4171-9D6D-EE4E5B7C672E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A1738-A733-4C75-83AE-E04619EDE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1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7CBF3-D4E8-4E09-8F83-1BA0B8C93FB4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151C2-6C3D-4FAA-8FC8-EBE37EF4E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903F-F860-45A1-9540-E4BD1CAA1D8B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4145-6437-46C8-AE9F-73ADD0B9E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FDC4-8258-450B-8F80-4961BB98A498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E4DB-C81F-4A6A-BE97-9BAFC39A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5165-6BC4-4ED1-871F-6A0F21EF4315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E43FF-BC19-482E-99F2-0DA01FAF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81A46-8BEB-4692-96F0-263895ACB60F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BE00-4BDC-41B8-BB8C-FF4342F67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815BC388-0F10-49B4-918B-ACEE7DC25B1F}" type="datetimeFigureOut">
              <a:rPr lang="en-US"/>
              <a:pPr>
                <a:defRPr/>
              </a:pPr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685AABD-8F98-41BE-B692-03115C073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itchFamily="34" charset="0"/>
        </a:defRPr>
      </a:lvl9pPr>
    </p:titleStyle>
    <p:bodyStyle>
      <a:lvl1pPr marL="282575" indent="-282575" algn="l" rtl="0" fontAlgn="base">
        <a:spcBef>
          <a:spcPts val="2000"/>
        </a:spcBef>
        <a:spcAft>
          <a:spcPct val="0"/>
        </a:spcAft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rtl="0" fontAlgn="base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rtl="0" fontAlgn="base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rtl="0" fontAlgn="base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rtl="0" fontAlgn="base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50" cy="1470025"/>
          </a:xfrm>
        </p:spPr>
        <p:txBody>
          <a:bodyPr/>
          <a:lstStyle/>
          <a:p>
            <a:r>
              <a:rPr lang="en-US" smtClean="0"/>
              <a:t>Compound Sentences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Compound Sentences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Contain two or more independent clauses</a:t>
            </a:r>
          </a:p>
          <a:p>
            <a:r>
              <a:rPr lang="en-US" smtClean="0"/>
              <a:t>Clauses can be combined three ways:</a:t>
            </a:r>
          </a:p>
          <a:p>
            <a:pPr lvl="1"/>
            <a:r>
              <a:rPr lang="en-US" smtClean="0"/>
              <a:t>Comma and coordinating conjunction</a:t>
            </a:r>
          </a:p>
          <a:p>
            <a:pPr lvl="1"/>
            <a:r>
              <a:rPr lang="en-US" smtClean="0"/>
              <a:t>Semi-colon only</a:t>
            </a:r>
          </a:p>
          <a:p>
            <a:pPr lvl="1"/>
            <a:r>
              <a:rPr lang="en-US" smtClean="0"/>
              <a:t>Semi-colon and a conjunctive adverb or transitional phrase</a:t>
            </a:r>
          </a:p>
          <a:p>
            <a:endParaRPr lang="en-US" smtClean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Examples of Compound Sentences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 like tacos, and I like enchiladas.</a:t>
            </a:r>
          </a:p>
          <a:p>
            <a:r>
              <a:rPr lang="en-US" smtClean="0"/>
              <a:t>I like tacos, but I don’t like burritos.</a:t>
            </a:r>
          </a:p>
          <a:p>
            <a:r>
              <a:rPr lang="en-US" smtClean="0"/>
              <a:t>I like tacos; however, I don</a:t>
            </a:r>
            <a:r>
              <a:rPr lang="en-US" smtClean="0">
                <a:latin typeface="Arial" charset="0"/>
              </a:rPr>
              <a:t>’</a:t>
            </a:r>
            <a:r>
              <a:rPr lang="en-US" smtClean="0"/>
              <a:t>t like burritos.</a:t>
            </a:r>
          </a:p>
          <a:p>
            <a:r>
              <a:rPr lang="en-US" smtClean="0"/>
              <a:t>I like tacos with cheese and sour cream; as a result, I eat them often.</a:t>
            </a:r>
          </a:p>
          <a:p>
            <a:r>
              <a:rPr lang="en-US" smtClean="0"/>
              <a:t>I like tacos; they are especially good with cheese and sour cream.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smtClean="0"/>
              <a:t>Coordinating Conjunctions</a:t>
            </a:r>
            <a:br>
              <a:rPr lang="en-US" sz="3600" smtClean="0"/>
            </a:br>
            <a:r>
              <a:rPr lang="ja-JP" altLang="en-US" sz="3600" smtClean="0">
                <a:latin typeface="Arial" charset="0"/>
                <a:cs typeface="ＭＳ ゴシック"/>
              </a:rPr>
              <a:t>“</a:t>
            </a:r>
            <a:r>
              <a:rPr lang="en-US" sz="3600" smtClean="0"/>
              <a:t>FAN BOYS</a:t>
            </a:r>
            <a:r>
              <a:rPr lang="ja-JP" altLang="en-US" sz="3600" smtClean="0">
                <a:latin typeface="Arial" charset="0"/>
                <a:cs typeface="ＭＳ ゴシック"/>
              </a:rPr>
              <a:t>”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</a:t>
            </a:r>
          </a:p>
          <a:p>
            <a:r>
              <a:rPr lang="en-US" smtClean="0"/>
              <a:t>And</a:t>
            </a:r>
          </a:p>
          <a:p>
            <a:r>
              <a:rPr lang="en-US" smtClean="0"/>
              <a:t>Nor</a:t>
            </a:r>
          </a:p>
          <a:p>
            <a:r>
              <a:rPr lang="en-US" smtClean="0"/>
              <a:t>But</a:t>
            </a:r>
          </a:p>
          <a:p>
            <a:r>
              <a:rPr lang="en-US" smtClean="0"/>
              <a:t>Or</a:t>
            </a:r>
          </a:p>
          <a:p>
            <a:r>
              <a:rPr lang="en-US" smtClean="0"/>
              <a:t>Yet </a:t>
            </a:r>
          </a:p>
          <a:p>
            <a:r>
              <a:rPr lang="en-US" smtClean="0"/>
              <a:t>So</a:t>
            </a: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567113" y="2211388"/>
            <a:ext cx="39576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Remember!</a:t>
            </a:r>
          </a:p>
          <a:p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You need to have an independent clause on each side </a:t>
            </a:r>
            <a:r>
              <a:rPr lang="en-US">
                <a:solidFill>
                  <a:schemeClr val="bg1"/>
                </a:solidFill>
                <a:latin typeface="Trebuchet MS" pitchFamily="34" charset="0"/>
              </a:rPr>
              <a:t>of </a:t>
            </a:r>
            <a:r>
              <a:rPr lang="en-US" smtClean="0">
                <a:solidFill>
                  <a:schemeClr val="bg1"/>
                </a:solidFill>
                <a:latin typeface="Trebuchet MS" pitchFamily="34" charset="0"/>
              </a:rPr>
              <a:t>the </a:t>
            </a:r>
            <a:r>
              <a:rPr lang="en-US">
                <a:solidFill>
                  <a:schemeClr val="bg1"/>
                </a:solidFill>
                <a:latin typeface="Trebuchet MS" pitchFamily="34" charset="0"/>
              </a:rPr>
              <a:t>coordinating conjunction.</a:t>
            </a:r>
          </a:p>
          <a:p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Place a comma before the coordinating conjunction.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Conjunctive Adverbs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1517650" cy="4208463"/>
          </a:xfrm>
        </p:spPr>
        <p:txBody>
          <a:bodyPr/>
          <a:lstStyle/>
          <a:p>
            <a:r>
              <a:rPr lang="en-US" sz="1200" smtClean="0"/>
              <a:t>Also</a:t>
            </a:r>
          </a:p>
          <a:p>
            <a:r>
              <a:rPr lang="en-US" sz="1200" smtClean="0"/>
              <a:t>Anyway</a:t>
            </a:r>
          </a:p>
          <a:p>
            <a:r>
              <a:rPr lang="en-US" sz="1200" smtClean="0"/>
              <a:t>Besides</a:t>
            </a:r>
          </a:p>
          <a:p>
            <a:r>
              <a:rPr lang="en-US" sz="1200" smtClean="0"/>
              <a:t>Consequently</a:t>
            </a:r>
          </a:p>
          <a:p>
            <a:r>
              <a:rPr lang="en-US" sz="1200" smtClean="0"/>
              <a:t>Finally</a:t>
            </a:r>
          </a:p>
          <a:p>
            <a:r>
              <a:rPr lang="en-US" sz="1200" smtClean="0"/>
              <a:t>Furthermore</a:t>
            </a:r>
          </a:p>
          <a:p>
            <a:r>
              <a:rPr lang="en-US" sz="1200" smtClean="0"/>
              <a:t>Hence</a:t>
            </a:r>
          </a:p>
          <a:p>
            <a:r>
              <a:rPr lang="en-US" sz="1200" smtClean="0"/>
              <a:t>However</a:t>
            </a:r>
          </a:p>
          <a:p>
            <a:r>
              <a:rPr lang="en-US" sz="1200" smtClean="0"/>
              <a:t>Incidentally</a:t>
            </a:r>
          </a:p>
          <a:p>
            <a:r>
              <a:rPr lang="en-US" sz="1200" smtClean="0"/>
              <a:t>Indeed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250" y="1828800"/>
            <a:ext cx="1639888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</a:rPr>
              <a:t>Instead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Likewise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Meanwhile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Moreover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Nevertheless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Next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Nonetheless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Otherwise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Still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Then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Therefore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Thus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5122863" y="1979613"/>
            <a:ext cx="3163887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Trebuchet MS" pitchFamily="34" charset="0"/>
              </a:rPr>
              <a:t>Remember!</a:t>
            </a:r>
          </a:p>
          <a:p>
            <a:endParaRPr lang="en-US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>
                <a:solidFill>
                  <a:srgbClr val="FFFFFF"/>
                </a:solidFill>
                <a:latin typeface="Trebuchet MS" pitchFamily="34" charset="0"/>
              </a:rPr>
              <a:t>You need to have an independent clause on each side of the conjunctive adverb.</a:t>
            </a:r>
          </a:p>
          <a:p>
            <a:endParaRPr lang="en-US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>
                <a:solidFill>
                  <a:srgbClr val="FFFFFF"/>
                </a:solidFill>
                <a:latin typeface="Trebuchet MS" pitchFamily="34" charset="0"/>
              </a:rPr>
              <a:t>Place a semicolon before a conjunctive adverb and a comma after it.</a:t>
            </a:r>
          </a:p>
          <a:p>
            <a:endParaRPr lang="en-US">
              <a:solidFill>
                <a:srgbClr val="FFFFFF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Transitional Expressions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1855787" cy="4208463"/>
          </a:xfrm>
        </p:spPr>
        <p:txBody>
          <a:bodyPr/>
          <a:lstStyle/>
          <a:p>
            <a:r>
              <a:rPr lang="en-US" sz="1200" smtClean="0"/>
              <a:t>After all</a:t>
            </a:r>
          </a:p>
          <a:p>
            <a:r>
              <a:rPr lang="en-US" sz="1200" smtClean="0"/>
              <a:t>Again</a:t>
            </a:r>
          </a:p>
          <a:p>
            <a:r>
              <a:rPr lang="en-US" sz="1200" smtClean="0"/>
              <a:t>As a result</a:t>
            </a:r>
          </a:p>
          <a:p>
            <a:r>
              <a:rPr lang="en-US" sz="1200" smtClean="0"/>
              <a:t>At any rate</a:t>
            </a:r>
          </a:p>
          <a:p>
            <a:r>
              <a:rPr lang="en-US" sz="1200" smtClean="0"/>
              <a:t>At the same time</a:t>
            </a:r>
          </a:p>
          <a:p>
            <a:r>
              <a:rPr lang="en-US" sz="1200" smtClean="0"/>
              <a:t>By the way</a:t>
            </a:r>
          </a:p>
          <a:p>
            <a:r>
              <a:rPr lang="en-US" sz="1200" smtClean="0"/>
              <a:t>Even so</a:t>
            </a:r>
          </a:p>
          <a:p>
            <a:r>
              <a:rPr lang="en-US" sz="1200" smtClean="0"/>
              <a:t>For example</a:t>
            </a:r>
          </a:p>
          <a:p>
            <a:r>
              <a:rPr lang="en-US" sz="1200" smtClean="0"/>
              <a:t>For instance</a:t>
            </a:r>
          </a:p>
          <a:p>
            <a:r>
              <a:rPr lang="en-US" sz="1200" smtClean="0"/>
              <a:t>Instead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3090863" y="1828800"/>
            <a:ext cx="2179637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In contrast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In addition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In fact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In other words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In the second place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Last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Notwithstanding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On the contrary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On the other hand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Regardless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Second</a:t>
            </a:r>
          </a:p>
          <a:p>
            <a:pPr marL="171450" indent="-171450">
              <a:buFont typeface="Arial" charset="0"/>
              <a:buChar char="•"/>
            </a:pPr>
            <a:endParaRPr lang="en-US" sz="1200">
              <a:solidFill>
                <a:srgbClr val="FFFFFF"/>
              </a:solidFill>
              <a:latin typeface="Trebuchet MS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>
                <a:solidFill>
                  <a:srgbClr val="FFFFFF"/>
                </a:solidFill>
                <a:latin typeface="Trebuchet MS" pitchFamily="34" charset="0"/>
              </a:rPr>
              <a:t>Similarly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5122863" y="1979613"/>
            <a:ext cx="3163887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Trebuchet MS" pitchFamily="34" charset="0"/>
              </a:rPr>
              <a:t>Remember!</a:t>
            </a:r>
          </a:p>
          <a:p>
            <a:endParaRPr lang="en-US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>
                <a:solidFill>
                  <a:srgbClr val="FFFFFF"/>
                </a:solidFill>
                <a:latin typeface="Trebuchet MS" pitchFamily="34" charset="0"/>
              </a:rPr>
              <a:t>You need to have an independent clause on each side of the transitional expression.</a:t>
            </a:r>
          </a:p>
          <a:p>
            <a:endParaRPr lang="en-US">
              <a:solidFill>
                <a:srgbClr val="FFFFFF"/>
              </a:solidFill>
              <a:latin typeface="Trebuchet MS" pitchFamily="34" charset="0"/>
            </a:endParaRPr>
          </a:p>
          <a:p>
            <a:r>
              <a:rPr lang="en-US">
                <a:solidFill>
                  <a:srgbClr val="FFFFFF"/>
                </a:solidFill>
                <a:latin typeface="Trebuchet MS" pitchFamily="34" charset="0"/>
              </a:rPr>
              <a:t>Place a semicolon before a transitional expression and a comma after it.</a:t>
            </a:r>
          </a:p>
          <a:p>
            <a:endParaRPr lang="en-US">
              <a:solidFill>
                <a:srgbClr val="FFFFFF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or Compound?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Doug plays basketball, and he also plays hockey.</a:t>
            </a:r>
          </a:p>
          <a:p>
            <a:r>
              <a:rPr lang="en-US" smtClean="0"/>
              <a:t>Lupita plays the guitar and piano.</a:t>
            </a:r>
          </a:p>
          <a:p>
            <a:r>
              <a:rPr lang="en-US" smtClean="0"/>
              <a:t>Do you want to go to the dance, or should we just hang out here?</a:t>
            </a:r>
          </a:p>
          <a:p>
            <a:r>
              <a:rPr lang="en-US" smtClean="0"/>
              <a:t>Do you want to go to the dance or not?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Run-ons and Comma Splices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Run-on: a sentence in which two or more independent clauses are joined without appropriate punctuation or a conjunction.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Examples: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It is nearly dark we will not make it home in time for dinner.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Our track team has won many tournaments last year we went to the state championships.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Comma Splice: the use of a comma to join two independent clauses that are not joined by a coordinating conjunction (FAN BOYS), semicolon, or a period.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Examples: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It is nearly dark, we will not make it home in time for dinner.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Our track team has won many tournaments, last year we went to the state championships.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25</TotalTime>
  <Words>451</Words>
  <Application>Microsoft Macintosh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Compound Sentences</vt:lpstr>
      <vt:lpstr>Compound Sentences</vt:lpstr>
      <vt:lpstr>Examples of Compound Sentences</vt:lpstr>
      <vt:lpstr>Coordinating Conjunctions “FAN BOYS”</vt:lpstr>
      <vt:lpstr>Conjunctive Adverbs</vt:lpstr>
      <vt:lpstr>Transitional Expressions</vt:lpstr>
      <vt:lpstr>Simple or Compound?</vt:lpstr>
      <vt:lpstr>Run-ons and Comma Splices</vt:lpstr>
    </vt:vector>
  </TitlesOfParts>
  <Company>rethaw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Sentences</dc:title>
  <dc:creator>Barbara Steinberg</dc:creator>
  <cp:lastModifiedBy>Dale DePalatis</cp:lastModifiedBy>
  <cp:revision>4</cp:revision>
  <dcterms:created xsi:type="dcterms:W3CDTF">2014-09-20T14:11:44Z</dcterms:created>
  <dcterms:modified xsi:type="dcterms:W3CDTF">2014-09-20T14:14:59Z</dcterms:modified>
</cp:coreProperties>
</file>