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71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9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6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Overlay-TitleSlide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492375"/>
            <a:ext cx="6762749" cy="1470025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3966882"/>
            <a:ext cx="6762749" cy="1752600"/>
          </a:xfrm>
        </p:spPr>
        <p:txBody>
          <a:bodyPr>
            <a:normAutofit/>
          </a:bodyPr>
          <a:lstStyle>
            <a:lvl1pPr marL="0" indent="0" algn="r">
              <a:spcBef>
                <a:spcPts val="6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90EA4-DD22-410D-A0F0-70F29FAA8B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C835FE-8A20-42CC-8137-00E0A061FD1F}" type="datetimeFigureOut">
              <a:rPr lang="en-US"/>
              <a:pPr>
                <a:defRPr/>
              </a:pPr>
              <a:t>9/20/14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Overlay-ContentSlides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085518-5725-444F-96C0-7995737914A7}" type="datetimeFigureOut">
              <a:rPr lang="en-US"/>
              <a:pPr>
                <a:defRPr/>
              </a:pPr>
              <a:t>9/20/14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04FA5-A082-431E-9A2C-D43FAFDD2D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Overlay-ContentCaption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4" y="590550"/>
            <a:ext cx="3657600" cy="1162050"/>
          </a:xfrm>
        </p:spPr>
        <p:txBody>
          <a:bodyPr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3023" y="739588"/>
            <a:ext cx="3657600" cy="53087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4" y="1816100"/>
            <a:ext cx="3657600" cy="38227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C58A46-6FFC-4802-90FD-1649E780A982}" type="datetimeFigureOut">
              <a:rPr lang="en-US"/>
              <a:pPr>
                <a:defRPr/>
              </a:pPr>
              <a:t>9/20/14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8B9360-E13E-4F08-9ADD-627A3787D9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Overlay-PictureCaption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263" y="187325"/>
            <a:ext cx="8535987" cy="648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533400"/>
            <a:ext cx="4476750" cy="1252538"/>
          </a:xfrm>
        </p:spPr>
        <p:txBody>
          <a:bodyPr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124" y="1828800"/>
            <a:ext cx="4474539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188253" y="179292"/>
            <a:ext cx="3281087" cy="6483096"/>
          </a:xfrm>
          <a:prstGeom prst="round1Rect">
            <a:avLst>
              <a:gd name="adj" fmla="val 17325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noProof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3886200" y="6288088"/>
            <a:ext cx="18875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5E1953-EEB0-4739-8093-E84D6CEF41FE}" type="datetimeFigureOut">
              <a:rPr lang="en-US"/>
              <a:pPr>
                <a:defRPr/>
              </a:pPr>
              <a:t>9/20/14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67400" y="6288088"/>
            <a:ext cx="2676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75FCD-ED46-4FC4-B984-C52A0CA520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Overlay-PictureCaption-Extras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953" y="533400"/>
            <a:ext cx="3657600" cy="1252538"/>
          </a:xfrm>
        </p:spPr>
        <p:txBody>
          <a:bodyPr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596153" y="1600199"/>
            <a:ext cx="3657600" cy="3657601"/>
          </a:xfrm>
          <a:prstGeom prst="ellipse">
            <a:avLst/>
          </a:prstGeom>
          <a:blipFill dpi="0" rotWithShape="0">
            <a:blip r:embed="rId3" cstate="print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0412" y="1828800"/>
            <a:ext cx="3657600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088"/>
            <a:ext cx="18653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D351F9-6F53-4A83-B6F5-F5CF29005652}" type="datetimeFigureOut">
              <a:rPr lang="en-US"/>
              <a:pPr>
                <a:defRPr/>
              </a:pPr>
              <a:t>9/20/14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088"/>
            <a:ext cx="521811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78A9B-1CDC-4010-B58B-2CBC2D4642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Overlay-PictureCaption-Extras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038" y="3778624"/>
            <a:ext cx="7560515" cy="1102658"/>
          </a:xfrm>
        </p:spPr>
        <p:txBody>
          <a:bodyPr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871584" y="762000"/>
            <a:ext cx="7427726" cy="2989730"/>
          </a:xfrm>
          <a:prstGeom prst="roundRect">
            <a:avLst>
              <a:gd name="adj" fmla="val 7476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8034" y="4827493"/>
            <a:ext cx="7559977" cy="1220881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088"/>
            <a:ext cx="18653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85BBAC-E635-4E9B-BF1E-18E30AA0DC93}" type="datetimeFigureOut">
              <a:rPr lang="en-US"/>
              <a:pPr>
                <a:defRPr/>
              </a:pPr>
              <a:t>9/20/14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088"/>
            <a:ext cx="521811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27194-AB42-4672-906E-C057BD08EC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Overlay-ContentSlides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E14167-88A0-46B5-BE4E-DD0FCB239CD0}" type="datetimeFigureOut">
              <a:rPr lang="en-US"/>
              <a:pPr>
                <a:defRPr/>
              </a:pPr>
              <a:t>9/20/14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29AF73-68DB-428B-BAB6-D3EAE17AA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Overlay-ContentSlides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8646" y="779463"/>
            <a:ext cx="1358153" cy="52689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779464"/>
            <a:ext cx="6170613" cy="526891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356B66-D8B4-48CC-919A-082E553E2BC7}" type="datetimeFigureOut">
              <a:rPr lang="en-US"/>
              <a:pPr>
                <a:defRPr/>
              </a:pPr>
              <a:t>9/20/14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F73692-22A4-4C83-BAC3-B631D76DE9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Overlay-ContentSlides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961AC-3503-4E3D-876E-AEB868A11AFF}" type="datetimeFigureOut">
              <a:rPr lang="en-US"/>
              <a:pPr>
                <a:defRPr/>
              </a:pPr>
              <a:t>9/20/14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6ECDE4-63F0-4414-8ECC-C04923E310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Overlay-SectionHeader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591360"/>
            <a:ext cx="7583487" cy="1362075"/>
          </a:xfrm>
        </p:spPr>
        <p:txBody>
          <a:bodyPr>
            <a:noAutofit/>
          </a:bodyPr>
          <a:lstStyle>
            <a:lvl1pPr algn="l">
              <a:defRPr sz="44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3950354"/>
            <a:ext cx="7583487" cy="1500187"/>
          </a:xfrm>
        </p:spPr>
        <p:txBody>
          <a:bodyPr/>
          <a:lstStyle>
            <a:lvl1pPr marL="0" indent="0" algn="l">
              <a:spcBef>
                <a:spcPts val="600"/>
              </a:spcBef>
              <a:buNone/>
              <a:defRPr sz="20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17D8DF-555D-4AA1-8D02-9CEFF3128E94}" type="datetimeFigureOut">
              <a:rPr lang="en-US"/>
              <a:pPr>
                <a:defRPr/>
              </a:pPr>
              <a:t>9/20/14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C4744-C3F8-44E3-A4E0-AE361B3A12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Overlay-ContentSlides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8541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E3E00-7115-4171-9D6D-EE4E5B7C672E}" type="datetimeFigureOut">
              <a:rPr lang="en-US"/>
              <a:pPr>
                <a:defRPr/>
              </a:pPr>
              <a:t>9/20/14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6A1738-A733-4C75-83AE-E04619EDE0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3" descr="Overlay-ContentSlides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11"/>
          <p:cNvCxnSpPr/>
          <p:nvPr/>
        </p:nvCxnSpPr>
        <p:spPr>
          <a:xfrm>
            <a:off x="874713" y="2286000"/>
            <a:ext cx="356235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12"/>
          <p:cNvCxnSpPr/>
          <p:nvPr/>
        </p:nvCxnSpPr>
        <p:spPr>
          <a:xfrm>
            <a:off x="4816475" y="2286000"/>
            <a:ext cx="3565525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14"/>
          <p:cNvCxnSpPr/>
          <p:nvPr/>
        </p:nvCxnSpPr>
        <p:spPr>
          <a:xfrm>
            <a:off x="874713" y="2286000"/>
            <a:ext cx="356235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5"/>
          <p:cNvCxnSpPr/>
          <p:nvPr/>
        </p:nvCxnSpPr>
        <p:spPr>
          <a:xfrm>
            <a:off x="4816475" y="2286000"/>
            <a:ext cx="3565525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0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0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7CBF3-D4E8-4E09-8F83-1BA0B8C93FB4}" type="datetimeFigureOut">
              <a:rPr lang="en-US"/>
              <a:pPr>
                <a:defRPr/>
              </a:pPr>
              <a:t>9/20/14</a:t>
            </a:fld>
            <a:endParaRPr lang="en-US"/>
          </a:p>
        </p:txBody>
      </p:sp>
      <p:sp>
        <p:nvSpPr>
          <p:cNvPr id="13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151C2-6C3D-4FAA-8FC8-EBE37EF4E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Overlay-ContentSlides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1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779462" y="3991816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1903F-F860-45A1-9540-E4BD1CAA1D8B}" type="datetimeFigureOut">
              <a:rPr lang="en-US"/>
              <a:pPr>
                <a:defRPr/>
              </a:pPr>
              <a:t>9/20/14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E34145-6437-46C8-AE9F-73ADD0B9E5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 descr="Overlay-ContentSlides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AFFDC4-8258-450B-8F80-4961BB98A498}" type="datetimeFigureOut">
              <a:rPr lang="en-US"/>
              <a:pPr>
                <a:defRPr/>
              </a:pPr>
              <a:t>9/20/14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F9E4DB-C81F-4A6A-BE97-9BAFC39AB7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 descr="Overlay-ContentSlides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4"/>
          </p:nvPr>
        </p:nvSpPr>
        <p:spPr>
          <a:xfrm>
            <a:off x="77946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77946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395165-6BC4-4ED1-871F-6A0F21EF4315}" type="datetimeFigureOut">
              <a:rPr lang="en-US"/>
              <a:pPr>
                <a:defRPr/>
              </a:pPr>
              <a:t>9/20/14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AE43FF-BC19-482E-99F2-0DA01FAFB8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Overlay-ContentSlides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81A46-8BEB-4692-96F0-263895ACB60F}" type="datetimeFigureOut">
              <a:rPr lang="en-US"/>
              <a:pPr>
                <a:defRPr/>
              </a:pPr>
              <a:t>9/20/14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6BE00-4BDC-41B8-BB8C-FF4342F674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/>
          <p:cNvSpPr/>
          <p:nvPr/>
        </p:nvSpPr>
        <p:spPr>
          <a:xfrm>
            <a:off x="190500" y="190500"/>
            <a:ext cx="8764588" cy="6478588"/>
          </a:xfrm>
          <a:prstGeom prst="round2DiagRect">
            <a:avLst>
              <a:gd name="adj1" fmla="val 9416"/>
              <a:gd name="adj2" fmla="val 0"/>
            </a:avLst>
          </a:prstGeom>
          <a:gradFill>
            <a:gsLst>
              <a:gs pos="1700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779463" y="381000"/>
            <a:ext cx="7583487" cy="104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79463" y="1828800"/>
            <a:ext cx="7583487" cy="420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288088"/>
            <a:ext cx="1887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fld id="{815BC388-0F10-49B4-918B-ACEE7DC25B1F}" type="datetimeFigureOut">
              <a:rPr lang="en-US"/>
              <a:pPr>
                <a:defRPr/>
              </a:pPr>
              <a:t>9/20/14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5175" y="6288088"/>
            <a:ext cx="5238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4225" y="219075"/>
            <a:ext cx="4937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8685AABD-8F98-41BE-B692-03115C0730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  <p:sldLayoutId id="2147483739" r:id="rId12"/>
    <p:sldLayoutId id="2147483740" r:id="rId13"/>
    <p:sldLayoutId id="2147483741" r:id="rId14"/>
    <p:sldLayoutId id="2147483742" r:id="rId15"/>
    <p:sldLayoutId id="2147483743" r:id="rId16"/>
  </p:sldLayoutIdLst>
  <p:txStyles>
    <p:titleStyle>
      <a:lvl1pPr algn="l" rtl="0" fontAlgn="base">
        <a:spcBef>
          <a:spcPct val="0"/>
        </a:spcBef>
        <a:spcAft>
          <a:spcPct val="0"/>
        </a:spcAft>
        <a:defRPr sz="38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itchFamily="34" charset="0"/>
        </a:defRPr>
      </a:lvl9pPr>
    </p:titleStyle>
    <p:bodyStyle>
      <a:lvl1pPr marL="282575" indent="-282575" algn="l" rtl="0" fontAlgn="base">
        <a:spcBef>
          <a:spcPts val="2000"/>
        </a:spcBef>
        <a:spcAft>
          <a:spcPct val="0"/>
        </a:spcAft>
        <a:buFont typeface="Wingdings 2" pitchFamily="18" charset="2"/>
        <a:buChar char=""/>
        <a:defRPr sz="2200" kern="1200">
          <a:solidFill>
            <a:schemeClr val="bg1"/>
          </a:solidFill>
          <a:latin typeface="+mn-lt"/>
          <a:ea typeface="+mn-ea"/>
          <a:cs typeface="+mn-cs"/>
        </a:defRPr>
      </a:lvl1pPr>
      <a:lvl2pPr marL="577850" indent="-295275" algn="l" rtl="0" fontAlgn="base">
        <a:spcBef>
          <a:spcPts val="600"/>
        </a:spcBef>
        <a:spcAft>
          <a:spcPct val="0"/>
        </a:spcAft>
        <a:buFont typeface="Wingdings 2" pitchFamily="18" charset="2"/>
        <a:buChar char="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60425" indent="-282575" algn="l" rtl="0" fontAlgn="base">
        <a:spcBef>
          <a:spcPts val="600"/>
        </a:spcBef>
        <a:spcAft>
          <a:spcPct val="0"/>
        </a:spcAft>
        <a:buFont typeface="Wingdings 2" pitchFamily="18" charset="2"/>
        <a:buChar char=""/>
        <a:defRPr kern="1200">
          <a:solidFill>
            <a:schemeClr val="bg1"/>
          </a:solidFill>
          <a:latin typeface="+mn-lt"/>
          <a:ea typeface="+mn-ea"/>
          <a:cs typeface="+mn-cs"/>
        </a:defRPr>
      </a:lvl3pPr>
      <a:lvl4pPr marL="1143000" indent="-282575" algn="l" rtl="0" fontAlgn="base">
        <a:spcBef>
          <a:spcPts val="600"/>
        </a:spcBef>
        <a:spcAft>
          <a:spcPct val="0"/>
        </a:spcAft>
        <a:buFont typeface="Wingdings 2" pitchFamily="18" charset="2"/>
        <a:buChar char=""/>
        <a:defRPr kern="1200">
          <a:solidFill>
            <a:schemeClr val="bg1"/>
          </a:solidFill>
          <a:latin typeface="+mn-lt"/>
          <a:ea typeface="+mn-ea"/>
          <a:cs typeface="+mn-cs"/>
        </a:defRPr>
      </a:lvl4pPr>
      <a:lvl5pPr marL="1425575" indent="-282575" algn="l" rtl="0" fontAlgn="base">
        <a:spcBef>
          <a:spcPts val="600"/>
        </a:spcBef>
        <a:spcAft>
          <a:spcPct val="0"/>
        </a:spcAft>
        <a:buFont typeface="Wingdings 2" pitchFamily="18" charset="2"/>
        <a:buChar char=""/>
        <a:defRPr kern="1200">
          <a:solidFill>
            <a:schemeClr val="bg1"/>
          </a:solidFill>
          <a:latin typeface="+mn-lt"/>
          <a:ea typeface="+mn-ea"/>
          <a:cs typeface="+mn-cs"/>
        </a:defRPr>
      </a:lvl5pPr>
      <a:lvl6pPr marL="1711325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6pPr>
      <a:lvl7pPr marL="20002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7pPr>
      <a:lvl8pPr marL="2290763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8pPr>
      <a:lvl9pPr marL="25717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ctrTitle"/>
          </p:nvPr>
        </p:nvSpPr>
        <p:spPr>
          <a:xfrm>
            <a:off x="1600200" y="2492375"/>
            <a:ext cx="6762750" cy="1470025"/>
          </a:xfrm>
        </p:spPr>
        <p:txBody>
          <a:bodyPr/>
          <a:lstStyle/>
          <a:p>
            <a:r>
              <a:rPr lang="en-US" smtClean="0"/>
              <a:t>Compound Sentences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mtClean="0"/>
              <a:t>Compound Sentences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Contain two or more independent clauses</a:t>
            </a:r>
          </a:p>
          <a:p>
            <a:r>
              <a:rPr lang="en-US" smtClean="0"/>
              <a:t>Clauses can be combined three ways:</a:t>
            </a:r>
          </a:p>
          <a:p>
            <a:pPr lvl="1"/>
            <a:r>
              <a:rPr lang="en-US" smtClean="0"/>
              <a:t>Comma and coordinating conjunction</a:t>
            </a:r>
          </a:p>
          <a:p>
            <a:pPr lvl="1"/>
            <a:r>
              <a:rPr lang="en-US" smtClean="0"/>
              <a:t>Semi-colon only</a:t>
            </a:r>
          </a:p>
          <a:p>
            <a:pPr lvl="1"/>
            <a:r>
              <a:rPr lang="en-US" smtClean="0"/>
              <a:t>Semi-colon and a conjunctive adverb or transitional phrase</a:t>
            </a:r>
          </a:p>
          <a:p>
            <a:endParaRPr lang="en-US" smtClean="0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mtClean="0"/>
              <a:t>Examples of Compound Sentences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 like tacos, and I like enchiladas.</a:t>
            </a:r>
          </a:p>
          <a:p>
            <a:r>
              <a:rPr lang="en-US" smtClean="0"/>
              <a:t>I like tacos, but I don’t like burritos.</a:t>
            </a:r>
          </a:p>
          <a:p>
            <a:r>
              <a:rPr lang="en-US" smtClean="0"/>
              <a:t>I like tacos; however, I don</a:t>
            </a:r>
            <a:r>
              <a:rPr lang="en-US" smtClean="0">
                <a:latin typeface="Arial" charset="0"/>
              </a:rPr>
              <a:t>’</a:t>
            </a:r>
            <a:r>
              <a:rPr lang="en-US" smtClean="0"/>
              <a:t>t like burritos.</a:t>
            </a:r>
          </a:p>
          <a:p>
            <a:r>
              <a:rPr lang="en-US" smtClean="0"/>
              <a:t>I like tacos with cheese and sour cream; as a result, I eat them often.</a:t>
            </a:r>
          </a:p>
          <a:p>
            <a:r>
              <a:rPr lang="en-US" smtClean="0"/>
              <a:t>I like tacos; they are especially good with cheese and sour cream.</a:t>
            </a:r>
          </a:p>
          <a:p>
            <a:pPr>
              <a:buFontTx/>
              <a:buNone/>
            </a:pPr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smtClean="0"/>
              <a:t>Coordinating Conjunctions</a:t>
            </a:r>
            <a:br>
              <a:rPr lang="en-US" sz="3600" smtClean="0"/>
            </a:br>
            <a:r>
              <a:rPr lang="ja-JP" altLang="en-US" sz="3600" smtClean="0">
                <a:latin typeface="Arial" charset="0"/>
                <a:cs typeface="ＭＳ ゴシック"/>
              </a:rPr>
              <a:t>“</a:t>
            </a:r>
            <a:r>
              <a:rPr lang="en-US" sz="3600" smtClean="0"/>
              <a:t>FAN BOYS</a:t>
            </a:r>
            <a:r>
              <a:rPr lang="ja-JP" altLang="en-US" sz="3600" smtClean="0">
                <a:latin typeface="Arial" charset="0"/>
                <a:cs typeface="ＭＳ ゴシック"/>
              </a:rPr>
              <a:t>”</a:t>
            </a:r>
            <a:endParaRPr lang="en-US" smtClean="0"/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For</a:t>
            </a:r>
          </a:p>
          <a:p>
            <a:r>
              <a:rPr lang="en-US" smtClean="0"/>
              <a:t>And</a:t>
            </a:r>
          </a:p>
          <a:p>
            <a:r>
              <a:rPr lang="en-US" smtClean="0"/>
              <a:t>Nor</a:t>
            </a:r>
          </a:p>
          <a:p>
            <a:r>
              <a:rPr lang="en-US" smtClean="0"/>
              <a:t>But</a:t>
            </a:r>
          </a:p>
          <a:p>
            <a:r>
              <a:rPr lang="en-US" smtClean="0"/>
              <a:t>Or</a:t>
            </a:r>
          </a:p>
          <a:p>
            <a:r>
              <a:rPr lang="en-US" smtClean="0"/>
              <a:t>Yet </a:t>
            </a:r>
          </a:p>
          <a:p>
            <a:r>
              <a:rPr lang="en-US" smtClean="0"/>
              <a:t>So</a:t>
            </a:r>
          </a:p>
        </p:txBody>
      </p:sp>
      <p:sp>
        <p:nvSpPr>
          <p:cNvPr id="21507" name="TextBox 4"/>
          <p:cNvSpPr txBox="1">
            <a:spLocks noChangeArrowheads="1"/>
          </p:cNvSpPr>
          <p:nvPr/>
        </p:nvSpPr>
        <p:spPr bwMode="auto">
          <a:xfrm>
            <a:off x="3567113" y="2211388"/>
            <a:ext cx="3957637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Trebuchet MS" pitchFamily="34" charset="0"/>
              </a:rPr>
              <a:t>Remember!</a:t>
            </a:r>
          </a:p>
          <a:p>
            <a:endParaRPr lang="en-US" dirty="0">
              <a:solidFill>
                <a:schemeClr val="bg1"/>
              </a:solidFill>
              <a:latin typeface="Trebuchet MS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Trebuchet MS" pitchFamily="34" charset="0"/>
              </a:rPr>
              <a:t>You need to have an independent clause on each side </a:t>
            </a:r>
            <a:r>
              <a:rPr lang="en-US">
                <a:solidFill>
                  <a:schemeClr val="bg1"/>
                </a:solidFill>
                <a:latin typeface="Trebuchet MS" pitchFamily="34" charset="0"/>
              </a:rPr>
              <a:t>of </a:t>
            </a:r>
            <a:r>
              <a:rPr lang="en-US" smtClean="0">
                <a:solidFill>
                  <a:schemeClr val="bg1"/>
                </a:solidFill>
                <a:latin typeface="Trebuchet MS" pitchFamily="34" charset="0"/>
              </a:rPr>
              <a:t>the </a:t>
            </a:r>
            <a:r>
              <a:rPr lang="en-US">
                <a:solidFill>
                  <a:schemeClr val="bg1"/>
                </a:solidFill>
                <a:latin typeface="Trebuchet MS" pitchFamily="34" charset="0"/>
              </a:rPr>
              <a:t>coordinating conjunction.</a:t>
            </a:r>
          </a:p>
          <a:p>
            <a:endParaRPr lang="en-US" dirty="0">
              <a:solidFill>
                <a:schemeClr val="bg1"/>
              </a:solidFill>
              <a:latin typeface="Trebuchet MS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Trebuchet MS" pitchFamily="34" charset="0"/>
              </a:rPr>
              <a:t>Place a comma before the coordinating conjunction.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Conjunctive Adverbs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>
          <a:xfrm>
            <a:off x="779463" y="1828800"/>
            <a:ext cx="1517650" cy="4208463"/>
          </a:xfrm>
        </p:spPr>
        <p:txBody>
          <a:bodyPr/>
          <a:lstStyle/>
          <a:p>
            <a:r>
              <a:rPr lang="en-US" sz="1200" smtClean="0"/>
              <a:t>Also</a:t>
            </a:r>
          </a:p>
          <a:p>
            <a:r>
              <a:rPr lang="en-US" sz="1200" smtClean="0"/>
              <a:t>Anyway</a:t>
            </a:r>
          </a:p>
          <a:p>
            <a:r>
              <a:rPr lang="en-US" sz="1200" smtClean="0"/>
              <a:t>Besides</a:t>
            </a:r>
          </a:p>
          <a:p>
            <a:r>
              <a:rPr lang="en-US" sz="1200" smtClean="0"/>
              <a:t>Consequently</a:t>
            </a:r>
          </a:p>
          <a:p>
            <a:r>
              <a:rPr lang="en-US" sz="1200" smtClean="0"/>
              <a:t>Finally</a:t>
            </a:r>
          </a:p>
          <a:p>
            <a:r>
              <a:rPr lang="en-US" sz="1200" smtClean="0"/>
              <a:t>Furthermore</a:t>
            </a:r>
          </a:p>
          <a:p>
            <a:r>
              <a:rPr lang="en-US" sz="1200" smtClean="0"/>
              <a:t>Hence</a:t>
            </a:r>
          </a:p>
          <a:p>
            <a:r>
              <a:rPr lang="en-US" sz="1200" smtClean="0"/>
              <a:t>However</a:t>
            </a:r>
          </a:p>
          <a:p>
            <a:r>
              <a:rPr lang="en-US" sz="1200" smtClean="0"/>
              <a:t>Incidentally</a:t>
            </a:r>
          </a:p>
          <a:p>
            <a:r>
              <a:rPr lang="en-US" sz="1200" smtClean="0"/>
              <a:t>Indeed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08250" y="1828800"/>
            <a:ext cx="1639888" cy="4616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200" dirty="0">
                <a:solidFill>
                  <a:srgbClr val="FFFFFF"/>
                </a:solidFill>
                <a:latin typeface="+mn-lt"/>
              </a:rPr>
              <a:t>Instead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bg1"/>
              </a:solidFill>
              <a:latin typeface="+mn-lt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200" dirty="0">
                <a:solidFill>
                  <a:schemeClr val="bg1"/>
                </a:solidFill>
                <a:latin typeface="+mn-lt"/>
              </a:rPr>
              <a:t>Likewise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US" sz="1200" dirty="0">
              <a:solidFill>
                <a:schemeClr val="bg1"/>
              </a:solidFill>
              <a:latin typeface="+mn-lt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200" dirty="0">
                <a:solidFill>
                  <a:schemeClr val="bg1"/>
                </a:solidFill>
                <a:latin typeface="+mn-lt"/>
              </a:rPr>
              <a:t>Meanwhile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US" sz="1200" dirty="0">
              <a:solidFill>
                <a:schemeClr val="bg1"/>
              </a:solidFill>
              <a:latin typeface="+mn-lt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200" dirty="0">
                <a:solidFill>
                  <a:schemeClr val="bg1"/>
                </a:solidFill>
                <a:latin typeface="+mn-lt"/>
              </a:rPr>
              <a:t>Moreover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US" sz="1200" dirty="0">
              <a:solidFill>
                <a:schemeClr val="bg1"/>
              </a:solidFill>
              <a:latin typeface="+mn-lt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200" dirty="0">
                <a:solidFill>
                  <a:schemeClr val="bg1"/>
                </a:solidFill>
                <a:latin typeface="+mn-lt"/>
              </a:rPr>
              <a:t>Nevertheless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US" sz="1200" dirty="0">
              <a:solidFill>
                <a:schemeClr val="bg1"/>
              </a:solidFill>
              <a:latin typeface="+mn-lt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200" dirty="0">
                <a:solidFill>
                  <a:schemeClr val="bg1"/>
                </a:solidFill>
                <a:latin typeface="+mn-lt"/>
              </a:rPr>
              <a:t>Next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US" sz="1200" dirty="0">
              <a:solidFill>
                <a:schemeClr val="bg1"/>
              </a:solidFill>
              <a:latin typeface="+mn-lt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200" dirty="0">
                <a:solidFill>
                  <a:schemeClr val="bg1"/>
                </a:solidFill>
                <a:latin typeface="+mn-lt"/>
              </a:rPr>
              <a:t>Nonetheless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US" sz="1200" dirty="0">
              <a:solidFill>
                <a:schemeClr val="bg1"/>
              </a:solidFill>
              <a:latin typeface="+mn-lt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200" dirty="0">
                <a:solidFill>
                  <a:schemeClr val="bg1"/>
                </a:solidFill>
                <a:latin typeface="+mn-lt"/>
              </a:rPr>
              <a:t>Otherwise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US" sz="1200" dirty="0">
              <a:solidFill>
                <a:schemeClr val="bg1"/>
              </a:solidFill>
              <a:latin typeface="+mn-lt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200" dirty="0">
                <a:solidFill>
                  <a:schemeClr val="bg1"/>
                </a:solidFill>
                <a:latin typeface="+mn-lt"/>
              </a:rPr>
              <a:t>Still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US" sz="1200" dirty="0">
              <a:solidFill>
                <a:schemeClr val="bg1"/>
              </a:solidFill>
              <a:latin typeface="+mn-lt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200" dirty="0">
                <a:solidFill>
                  <a:schemeClr val="bg1"/>
                </a:solidFill>
                <a:latin typeface="+mn-lt"/>
              </a:rPr>
              <a:t>Then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US" sz="1200" dirty="0">
              <a:solidFill>
                <a:schemeClr val="bg1"/>
              </a:solidFill>
              <a:latin typeface="+mn-lt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200" dirty="0">
                <a:solidFill>
                  <a:schemeClr val="bg1"/>
                </a:solidFill>
                <a:latin typeface="+mn-lt"/>
              </a:rPr>
              <a:t>Therefore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lang="en-US" sz="1200" dirty="0">
              <a:solidFill>
                <a:schemeClr val="bg1"/>
              </a:solidFill>
              <a:latin typeface="+mn-lt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200" dirty="0">
                <a:solidFill>
                  <a:schemeClr val="bg1"/>
                </a:solidFill>
                <a:latin typeface="+mn-lt"/>
              </a:rPr>
              <a:t>Thus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532" name="TextBox 5"/>
          <p:cNvSpPr txBox="1">
            <a:spLocks noChangeArrowheads="1"/>
          </p:cNvSpPr>
          <p:nvPr/>
        </p:nvSpPr>
        <p:spPr bwMode="auto">
          <a:xfrm>
            <a:off x="5122863" y="1979613"/>
            <a:ext cx="3163887" cy="3138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FFFFFF"/>
                </a:solidFill>
                <a:latin typeface="Trebuchet MS" pitchFamily="34" charset="0"/>
              </a:rPr>
              <a:t>Remember!</a:t>
            </a:r>
          </a:p>
          <a:p>
            <a:endParaRPr lang="en-US">
              <a:solidFill>
                <a:srgbClr val="FFFFFF"/>
              </a:solidFill>
              <a:latin typeface="Trebuchet MS" pitchFamily="34" charset="0"/>
            </a:endParaRPr>
          </a:p>
          <a:p>
            <a:r>
              <a:rPr lang="en-US">
                <a:solidFill>
                  <a:srgbClr val="FFFFFF"/>
                </a:solidFill>
                <a:latin typeface="Trebuchet MS" pitchFamily="34" charset="0"/>
              </a:rPr>
              <a:t>You need to have an independent clause on each side of the conjunctive adverb.</a:t>
            </a:r>
          </a:p>
          <a:p>
            <a:endParaRPr lang="en-US">
              <a:solidFill>
                <a:srgbClr val="FFFFFF"/>
              </a:solidFill>
              <a:latin typeface="Trebuchet MS" pitchFamily="34" charset="0"/>
            </a:endParaRPr>
          </a:p>
          <a:p>
            <a:r>
              <a:rPr lang="en-US">
                <a:solidFill>
                  <a:srgbClr val="FFFFFF"/>
                </a:solidFill>
                <a:latin typeface="Trebuchet MS" pitchFamily="34" charset="0"/>
              </a:rPr>
              <a:t>Place a semicolon before a conjunctive adverb and a comma after it.</a:t>
            </a:r>
          </a:p>
          <a:p>
            <a:endParaRPr lang="en-US">
              <a:solidFill>
                <a:srgbClr val="FFFFFF"/>
              </a:solidFill>
              <a:latin typeface="Trebuchet MS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Transitional Expressions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779463" y="1828800"/>
            <a:ext cx="1855787" cy="4208463"/>
          </a:xfrm>
        </p:spPr>
        <p:txBody>
          <a:bodyPr/>
          <a:lstStyle/>
          <a:p>
            <a:r>
              <a:rPr lang="en-US" sz="1200" smtClean="0"/>
              <a:t>After all</a:t>
            </a:r>
          </a:p>
          <a:p>
            <a:r>
              <a:rPr lang="en-US" sz="1200" smtClean="0"/>
              <a:t>Again</a:t>
            </a:r>
          </a:p>
          <a:p>
            <a:r>
              <a:rPr lang="en-US" sz="1200" smtClean="0"/>
              <a:t>As a result</a:t>
            </a:r>
          </a:p>
          <a:p>
            <a:r>
              <a:rPr lang="en-US" sz="1200" smtClean="0"/>
              <a:t>At any rate</a:t>
            </a:r>
          </a:p>
          <a:p>
            <a:r>
              <a:rPr lang="en-US" sz="1200" smtClean="0"/>
              <a:t>At the same time</a:t>
            </a:r>
          </a:p>
          <a:p>
            <a:r>
              <a:rPr lang="en-US" sz="1200" smtClean="0"/>
              <a:t>By the way</a:t>
            </a:r>
          </a:p>
          <a:p>
            <a:r>
              <a:rPr lang="en-US" sz="1200" smtClean="0"/>
              <a:t>Even so</a:t>
            </a:r>
          </a:p>
          <a:p>
            <a:r>
              <a:rPr lang="en-US" sz="1200" smtClean="0"/>
              <a:t>For example</a:t>
            </a:r>
          </a:p>
          <a:p>
            <a:r>
              <a:rPr lang="en-US" sz="1200" smtClean="0"/>
              <a:t>For instance</a:t>
            </a:r>
          </a:p>
          <a:p>
            <a:r>
              <a:rPr lang="en-US" sz="1200" smtClean="0"/>
              <a:t>Instead</a:t>
            </a:r>
          </a:p>
        </p:txBody>
      </p:sp>
      <p:sp>
        <p:nvSpPr>
          <p:cNvPr id="23555" name="TextBox 3"/>
          <p:cNvSpPr txBox="1">
            <a:spLocks noChangeArrowheads="1"/>
          </p:cNvSpPr>
          <p:nvPr/>
        </p:nvSpPr>
        <p:spPr bwMode="auto">
          <a:xfrm>
            <a:off x="3090863" y="1828800"/>
            <a:ext cx="2179637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200">
                <a:solidFill>
                  <a:srgbClr val="FFFFFF"/>
                </a:solidFill>
                <a:latin typeface="Trebuchet MS" pitchFamily="34" charset="0"/>
              </a:rPr>
              <a:t>In contrast</a:t>
            </a:r>
          </a:p>
          <a:p>
            <a:pPr marL="171450" indent="-171450">
              <a:buFont typeface="Arial" charset="0"/>
              <a:buChar char="•"/>
            </a:pPr>
            <a:endParaRPr lang="en-US" sz="1200">
              <a:solidFill>
                <a:srgbClr val="FFFFFF"/>
              </a:solidFill>
              <a:latin typeface="Trebuchet MS" pitchFamily="34" charset="0"/>
            </a:endParaRPr>
          </a:p>
          <a:p>
            <a:pPr marL="171450" indent="-171450">
              <a:buFont typeface="Arial" charset="0"/>
              <a:buChar char="•"/>
            </a:pPr>
            <a:r>
              <a:rPr lang="en-US" sz="1200">
                <a:solidFill>
                  <a:srgbClr val="FFFFFF"/>
                </a:solidFill>
                <a:latin typeface="Trebuchet MS" pitchFamily="34" charset="0"/>
              </a:rPr>
              <a:t>In addition</a:t>
            </a:r>
          </a:p>
          <a:p>
            <a:pPr marL="171450" indent="-171450">
              <a:buFont typeface="Arial" charset="0"/>
              <a:buChar char="•"/>
            </a:pPr>
            <a:endParaRPr lang="en-US" sz="1200">
              <a:solidFill>
                <a:srgbClr val="FFFFFF"/>
              </a:solidFill>
              <a:latin typeface="Trebuchet MS" pitchFamily="34" charset="0"/>
            </a:endParaRPr>
          </a:p>
          <a:p>
            <a:pPr marL="171450" indent="-171450">
              <a:buFont typeface="Arial" charset="0"/>
              <a:buChar char="•"/>
            </a:pPr>
            <a:r>
              <a:rPr lang="en-US" sz="1200">
                <a:solidFill>
                  <a:srgbClr val="FFFFFF"/>
                </a:solidFill>
                <a:latin typeface="Trebuchet MS" pitchFamily="34" charset="0"/>
              </a:rPr>
              <a:t>In fact</a:t>
            </a:r>
          </a:p>
          <a:p>
            <a:pPr marL="171450" indent="-171450">
              <a:buFont typeface="Arial" charset="0"/>
              <a:buChar char="•"/>
            </a:pPr>
            <a:endParaRPr lang="en-US" sz="1200">
              <a:solidFill>
                <a:srgbClr val="FFFFFF"/>
              </a:solidFill>
              <a:latin typeface="Trebuchet MS" pitchFamily="34" charset="0"/>
            </a:endParaRPr>
          </a:p>
          <a:p>
            <a:pPr marL="171450" indent="-171450">
              <a:buFont typeface="Arial" charset="0"/>
              <a:buChar char="•"/>
            </a:pPr>
            <a:r>
              <a:rPr lang="en-US" sz="1200">
                <a:solidFill>
                  <a:srgbClr val="FFFFFF"/>
                </a:solidFill>
                <a:latin typeface="Trebuchet MS" pitchFamily="34" charset="0"/>
              </a:rPr>
              <a:t>In other words</a:t>
            </a:r>
          </a:p>
          <a:p>
            <a:pPr marL="171450" indent="-171450">
              <a:buFont typeface="Arial" charset="0"/>
              <a:buChar char="•"/>
            </a:pPr>
            <a:endParaRPr lang="en-US" sz="1200">
              <a:solidFill>
                <a:srgbClr val="FFFFFF"/>
              </a:solidFill>
              <a:latin typeface="Trebuchet MS" pitchFamily="34" charset="0"/>
            </a:endParaRPr>
          </a:p>
          <a:p>
            <a:pPr marL="171450" indent="-171450">
              <a:buFont typeface="Arial" charset="0"/>
              <a:buChar char="•"/>
            </a:pPr>
            <a:r>
              <a:rPr lang="en-US" sz="1200">
                <a:solidFill>
                  <a:srgbClr val="FFFFFF"/>
                </a:solidFill>
                <a:latin typeface="Trebuchet MS" pitchFamily="34" charset="0"/>
              </a:rPr>
              <a:t>In the second place</a:t>
            </a:r>
          </a:p>
          <a:p>
            <a:pPr marL="171450" indent="-171450">
              <a:buFont typeface="Arial" charset="0"/>
              <a:buChar char="•"/>
            </a:pPr>
            <a:endParaRPr lang="en-US" sz="1200">
              <a:solidFill>
                <a:srgbClr val="FFFFFF"/>
              </a:solidFill>
              <a:latin typeface="Trebuchet MS" pitchFamily="34" charset="0"/>
            </a:endParaRPr>
          </a:p>
          <a:p>
            <a:pPr marL="171450" indent="-171450">
              <a:buFont typeface="Arial" charset="0"/>
              <a:buChar char="•"/>
            </a:pPr>
            <a:r>
              <a:rPr lang="en-US" sz="1200">
                <a:solidFill>
                  <a:srgbClr val="FFFFFF"/>
                </a:solidFill>
                <a:latin typeface="Trebuchet MS" pitchFamily="34" charset="0"/>
              </a:rPr>
              <a:t>Last</a:t>
            </a:r>
          </a:p>
          <a:p>
            <a:pPr marL="171450" indent="-171450">
              <a:buFont typeface="Arial" charset="0"/>
              <a:buChar char="•"/>
            </a:pPr>
            <a:endParaRPr lang="en-US" sz="1200">
              <a:solidFill>
                <a:srgbClr val="FFFFFF"/>
              </a:solidFill>
              <a:latin typeface="Trebuchet MS" pitchFamily="34" charset="0"/>
            </a:endParaRPr>
          </a:p>
          <a:p>
            <a:pPr marL="171450" indent="-171450">
              <a:buFont typeface="Arial" charset="0"/>
              <a:buChar char="•"/>
            </a:pPr>
            <a:r>
              <a:rPr lang="en-US" sz="1200">
                <a:solidFill>
                  <a:srgbClr val="FFFFFF"/>
                </a:solidFill>
                <a:latin typeface="Trebuchet MS" pitchFamily="34" charset="0"/>
              </a:rPr>
              <a:t>Notwithstanding</a:t>
            </a:r>
          </a:p>
          <a:p>
            <a:pPr marL="171450" indent="-171450">
              <a:buFont typeface="Arial" charset="0"/>
              <a:buChar char="•"/>
            </a:pPr>
            <a:endParaRPr lang="en-US" sz="1200">
              <a:solidFill>
                <a:srgbClr val="FFFFFF"/>
              </a:solidFill>
              <a:latin typeface="Trebuchet MS" pitchFamily="34" charset="0"/>
            </a:endParaRPr>
          </a:p>
          <a:p>
            <a:pPr marL="171450" indent="-171450">
              <a:buFont typeface="Arial" charset="0"/>
              <a:buChar char="•"/>
            </a:pPr>
            <a:r>
              <a:rPr lang="en-US" sz="1200">
                <a:solidFill>
                  <a:srgbClr val="FFFFFF"/>
                </a:solidFill>
                <a:latin typeface="Trebuchet MS" pitchFamily="34" charset="0"/>
              </a:rPr>
              <a:t>On the contrary</a:t>
            </a:r>
          </a:p>
          <a:p>
            <a:pPr marL="171450" indent="-171450">
              <a:buFont typeface="Arial" charset="0"/>
              <a:buChar char="•"/>
            </a:pPr>
            <a:endParaRPr lang="en-US" sz="1200">
              <a:solidFill>
                <a:srgbClr val="FFFFFF"/>
              </a:solidFill>
              <a:latin typeface="Trebuchet MS" pitchFamily="34" charset="0"/>
            </a:endParaRPr>
          </a:p>
          <a:p>
            <a:pPr marL="171450" indent="-171450">
              <a:buFont typeface="Arial" charset="0"/>
              <a:buChar char="•"/>
            </a:pPr>
            <a:r>
              <a:rPr lang="en-US" sz="1200">
                <a:solidFill>
                  <a:srgbClr val="FFFFFF"/>
                </a:solidFill>
                <a:latin typeface="Trebuchet MS" pitchFamily="34" charset="0"/>
              </a:rPr>
              <a:t>On the other hand</a:t>
            </a:r>
          </a:p>
          <a:p>
            <a:pPr marL="171450" indent="-171450">
              <a:buFont typeface="Arial" charset="0"/>
              <a:buChar char="•"/>
            </a:pPr>
            <a:endParaRPr lang="en-US" sz="1200">
              <a:solidFill>
                <a:srgbClr val="FFFFFF"/>
              </a:solidFill>
              <a:latin typeface="Trebuchet MS" pitchFamily="34" charset="0"/>
            </a:endParaRPr>
          </a:p>
          <a:p>
            <a:pPr marL="171450" indent="-171450">
              <a:buFont typeface="Arial" charset="0"/>
              <a:buChar char="•"/>
            </a:pPr>
            <a:r>
              <a:rPr lang="en-US" sz="1200">
                <a:solidFill>
                  <a:srgbClr val="FFFFFF"/>
                </a:solidFill>
                <a:latin typeface="Trebuchet MS" pitchFamily="34" charset="0"/>
              </a:rPr>
              <a:t>Regardless</a:t>
            </a:r>
          </a:p>
          <a:p>
            <a:pPr marL="171450" indent="-171450">
              <a:buFont typeface="Arial" charset="0"/>
              <a:buChar char="•"/>
            </a:pPr>
            <a:endParaRPr lang="en-US" sz="1200">
              <a:solidFill>
                <a:srgbClr val="FFFFFF"/>
              </a:solidFill>
              <a:latin typeface="Trebuchet MS" pitchFamily="34" charset="0"/>
            </a:endParaRPr>
          </a:p>
          <a:p>
            <a:pPr marL="171450" indent="-171450">
              <a:buFont typeface="Arial" charset="0"/>
              <a:buChar char="•"/>
            </a:pPr>
            <a:r>
              <a:rPr lang="en-US" sz="1200">
                <a:solidFill>
                  <a:srgbClr val="FFFFFF"/>
                </a:solidFill>
                <a:latin typeface="Trebuchet MS" pitchFamily="34" charset="0"/>
              </a:rPr>
              <a:t>Second</a:t>
            </a:r>
          </a:p>
          <a:p>
            <a:pPr marL="171450" indent="-171450">
              <a:buFont typeface="Arial" charset="0"/>
              <a:buChar char="•"/>
            </a:pPr>
            <a:endParaRPr lang="en-US" sz="1200">
              <a:solidFill>
                <a:srgbClr val="FFFFFF"/>
              </a:solidFill>
              <a:latin typeface="Trebuchet MS" pitchFamily="34" charset="0"/>
            </a:endParaRPr>
          </a:p>
          <a:p>
            <a:pPr marL="171450" indent="-171450">
              <a:buFont typeface="Arial" charset="0"/>
              <a:buChar char="•"/>
            </a:pPr>
            <a:r>
              <a:rPr lang="en-US" sz="1200">
                <a:solidFill>
                  <a:srgbClr val="FFFFFF"/>
                </a:solidFill>
                <a:latin typeface="Trebuchet MS" pitchFamily="34" charset="0"/>
              </a:rPr>
              <a:t>Similarly</a:t>
            </a:r>
          </a:p>
        </p:txBody>
      </p:sp>
      <p:sp>
        <p:nvSpPr>
          <p:cNvPr id="23556" name="TextBox 4"/>
          <p:cNvSpPr txBox="1">
            <a:spLocks noChangeArrowheads="1"/>
          </p:cNvSpPr>
          <p:nvPr/>
        </p:nvSpPr>
        <p:spPr bwMode="auto">
          <a:xfrm>
            <a:off x="5122863" y="1979613"/>
            <a:ext cx="3163887" cy="3138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FFFFFF"/>
                </a:solidFill>
                <a:latin typeface="Trebuchet MS" pitchFamily="34" charset="0"/>
              </a:rPr>
              <a:t>Remember!</a:t>
            </a:r>
          </a:p>
          <a:p>
            <a:endParaRPr lang="en-US">
              <a:solidFill>
                <a:srgbClr val="FFFFFF"/>
              </a:solidFill>
              <a:latin typeface="Trebuchet MS" pitchFamily="34" charset="0"/>
            </a:endParaRPr>
          </a:p>
          <a:p>
            <a:r>
              <a:rPr lang="en-US">
                <a:solidFill>
                  <a:srgbClr val="FFFFFF"/>
                </a:solidFill>
                <a:latin typeface="Trebuchet MS" pitchFamily="34" charset="0"/>
              </a:rPr>
              <a:t>You need to have an independent clause on each side of the transitional expression.</a:t>
            </a:r>
          </a:p>
          <a:p>
            <a:endParaRPr lang="en-US">
              <a:solidFill>
                <a:srgbClr val="FFFFFF"/>
              </a:solidFill>
              <a:latin typeface="Trebuchet MS" pitchFamily="34" charset="0"/>
            </a:endParaRPr>
          </a:p>
          <a:p>
            <a:r>
              <a:rPr lang="en-US">
                <a:solidFill>
                  <a:srgbClr val="FFFFFF"/>
                </a:solidFill>
                <a:latin typeface="Trebuchet MS" pitchFamily="34" charset="0"/>
              </a:rPr>
              <a:t>Place a semicolon before a transitional expression and a comma after it.</a:t>
            </a:r>
          </a:p>
          <a:p>
            <a:endParaRPr lang="en-US">
              <a:solidFill>
                <a:srgbClr val="FFFFFF"/>
              </a:solidFill>
              <a:latin typeface="Trebuchet MS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Simple or Compound?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Doug plays basketball, and he also plays hockey.</a:t>
            </a:r>
          </a:p>
          <a:p>
            <a:r>
              <a:rPr lang="en-US" smtClean="0"/>
              <a:t>Lupita plays the guitar and piano.</a:t>
            </a:r>
          </a:p>
          <a:p>
            <a:r>
              <a:rPr lang="en-US" smtClean="0"/>
              <a:t>Do you want to go to the dance, or should we just hang out here?</a:t>
            </a:r>
          </a:p>
          <a:p>
            <a:r>
              <a:rPr lang="en-US" smtClean="0"/>
              <a:t>Do you want to go to the dance or not?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Run-ons and Comma Splices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Run-on: a sentence in which two or more independent clauses are joined without appropriate punctuation or a conjunction.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dirty="0" smtClean="0"/>
              <a:t>Examples:</a:t>
            </a:r>
          </a:p>
          <a:p>
            <a:pPr lvl="2" fontAlgn="auto">
              <a:spcAft>
                <a:spcPts val="0"/>
              </a:spcAft>
              <a:defRPr/>
            </a:pPr>
            <a:r>
              <a:rPr lang="en-US" dirty="0" smtClean="0"/>
              <a:t>It is nearly dark we will not make it home in time for dinner.</a:t>
            </a:r>
          </a:p>
          <a:p>
            <a:pPr lvl="2" fontAlgn="auto">
              <a:spcAft>
                <a:spcPts val="0"/>
              </a:spcAft>
              <a:defRPr/>
            </a:pPr>
            <a:r>
              <a:rPr lang="en-US" dirty="0" smtClean="0"/>
              <a:t>Our track team has won many tournaments last year we went to the state championships.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Comma Splice: the use of a comma to join two independent clauses that are not joined by a coordinating conjunction (FAN BOYS), semicolon, or a period.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dirty="0" smtClean="0"/>
              <a:t>Examples:</a:t>
            </a:r>
          </a:p>
          <a:p>
            <a:pPr lvl="2" fontAlgn="auto">
              <a:spcAft>
                <a:spcPts val="0"/>
              </a:spcAft>
              <a:defRPr/>
            </a:pPr>
            <a:r>
              <a:rPr lang="en-US" dirty="0" smtClean="0"/>
              <a:t>It is nearly dark, we will not make it home in time for dinner.</a:t>
            </a:r>
          </a:p>
          <a:p>
            <a:pPr lvl="2" fontAlgn="auto">
              <a:spcAft>
                <a:spcPts val="0"/>
              </a:spcAft>
              <a:defRPr/>
            </a:pPr>
            <a:r>
              <a:rPr lang="en-US" dirty="0" smtClean="0"/>
              <a:t>Our track team has won many tournaments, last year we went to the state championships.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volution">
  <a:themeElements>
    <a:clrScheme name="Revolution">
      <a:dk1>
        <a:sysClr val="windowText" lastClr="000000"/>
      </a:dk1>
      <a:lt1>
        <a:sysClr val="window" lastClr="FFFFFF"/>
      </a:lt1>
      <a:dk2>
        <a:srgbClr val="1B3861"/>
      </a:dk2>
      <a:lt2>
        <a:srgbClr val="38ABED"/>
      </a:lt2>
      <a:accent1>
        <a:srgbClr val="0C5986"/>
      </a:accent1>
      <a:accent2>
        <a:srgbClr val="DDF53D"/>
      </a:accent2>
      <a:accent3>
        <a:srgbClr val="508709"/>
      </a:accent3>
      <a:accent4>
        <a:srgbClr val="BF5E00"/>
      </a:accent4>
      <a:accent5>
        <a:srgbClr val="9C0001"/>
      </a:accent5>
      <a:accent6>
        <a:srgbClr val="660075"/>
      </a:accent6>
      <a:hlink>
        <a:srgbClr val="ABF24D"/>
      </a:hlink>
      <a:folHlink>
        <a:srgbClr val="A0E7FB"/>
      </a:folHlink>
    </a:clrScheme>
    <a:fontScheme name="Revolution">
      <a:majorFont>
        <a:latin typeface="Trebuchet MS"/>
        <a:ea typeface=""/>
        <a:cs typeface=""/>
        <a:font script="Jpan" typeface="ＭＳ ゴシック"/>
      </a:majorFont>
      <a:minorFont>
        <a:latin typeface="Trebuchet MS"/>
        <a:ea typeface=""/>
        <a:cs typeface=""/>
        <a:font script="Jpan" typeface="ＭＳ ゴシック"/>
      </a:minorFont>
    </a:fontScheme>
    <a:fmtScheme name="Revolution">
      <a: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0800000">
              <a:srgbClr val="808080">
                <a:alpha val="75000"/>
              </a:srgbClr>
            </a:innerShdw>
          </a:effectLst>
        </a:effectStyle>
        <a:effectStyle>
          <a:effectLst>
            <a:innerShdw blurRad="50800" dist="25400" dir="13500000">
              <a:srgbClr val="808080">
                <a:alpha val="75000"/>
              </a:srgbClr>
            </a:innerShdw>
            <a:outerShdw blurRad="63500" dist="50800" dir="5400000" algn="br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1400000"/>
            </a:lightRig>
          </a:scene3d>
          <a:sp3d contourW="12700" prstMaterial="softmetal">
            <a:bevelT w="63500" h="254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Revolution.thmx</Template>
  <TotalTime>25</TotalTime>
  <Words>451</Words>
  <Application>Microsoft Macintosh PowerPoint</Application>
  <PresentationFormat>On-screen Show (4:3)</PresentationFormat>
  <Paragraphs>118</Paragraphs>
  <Slides>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Revolution</vt:lpstr>
      <vt:lpstr>Compound Sentences</vt:lpstr>
      <vt:lpstr>Compound Sentences</vt:lpstr>
      <vt:lpstr>Examples of Compound Sentences</vt:lpstr>
      <vt:lpstr>Coordinating Conjunctions “FAN BOYS”</vt:lpstr>
      <vt:lpstr>Conjunctive Adverbs</vt:lpstr>
      <vt:lpstr>Transitional Expressions</vt:lpstr>
      <vt:lpstr>Simple or Compound?</vt:lpstr>
      <vt:lpstr>Run-ons and Comma Splices</vt:lpstr>
    </vt:vector>
  </TitlesOfParts>
  <Company>rethaw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Compound Sentences</dc:title>
  <dc:creator>Barbara Steinberg</dc:creator>
  <cp:lastModifiedBy>Dale DePalatis</cp:lastModifiedBy>
  <cp:revision>4</cp:revision>
  <dcterms:created xsi:type="dcterms:W3CDTF">2014-09-20T14:11:44Z</dcterms:created>
  <dcterms:modified xsi:type="dcterms:W3CDTF">2014-09-20T14:14:59Z</dcterms:modified>
</cp:coreProperties>
</file>