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263" r:id="rId12"/>
    <p:sldId id="316" r:id="rId13"/>
    <p:sldId id="337" r:id="rId14"/>
    <p:sldId id="317" r:id="rId15"/>
    <p:sldId id="270" r:id="rId16"/>
    <p:sldId id="272" r:id="rId17"/>
    <p:sldId id="318" r:id="rId18"/>
    <p:sldId id="274" r:id="rId19"/>
    <p:sldId id="319" r:id="rId20"/>
    <p:sldId id="267" r:id="rId21"/>
    <p:sldId id="268" r:id="rId22"/>
    <p:sldId id="269" r:id="rId23"/>
    <p:sldId id="321" r:id="rId24"/>
    <p:sldId id="320" r:id="rId25"/>
    <p:sldId id="271" r:id="rId26"/>
    <p:sldId id="338" r:id="rId27"/>
    <p:sldId id="322" r:id="rId28"/>
    <p:sldId id="323" r:id="rId29"/>
    <p:sldId id="273" r:id="rId30"/>
    <p:sldId id="324" r:id="rId31"/>
    <p:sldId id="286" r:id="rId32"/>
    <p:sldId id="287" r:id="rId33"/>
    <p:sldId id="275" r:id="rId34"/>
    <p:sldId id="326" r:id="rId35"/>
    <p:sldId id="277" r:id="rId36"/>
    <p:sldId id="339" r:id="rId37"/>
    <p:sldId id="327" r:id="rId38"/>
    <p:sldId id="328" r:id="rId39"/>
    <p:sldId id="329" r:id="rId40"/>
    <p:sldId id="340" r:id="rId41"/>
    <p:sldId id="330" r:id="rId42"/>
    <p:sldId id="278" r:id="rId43"/>
    <p:sldId id="331" r:id="rId44"/>
    <p:sldId id="341" r:id="rId45"/>
    <p:sldId id="332" r:id="rId46"/>
    <p:sldId id="280" r:id="rId47"/>
    <p:sldId id="333" r:id="rId48"/>
    <p:sldId id="334" r:id="rId49"/>
    <p:sldId id="282" r:id="rId50"/>
    <p:sldId id="335" r:id="rId51"/>
    <p:sldId id="342" r:id="rId52"/>
    <p:sldId id="336" r:id="rId53"/>
    <p:sldId id="299" r:id="rId54"/>
    <p:sldId id="300" r:id="rId55"/>
    <p:sldId id="32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24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Intake and Exhaust Systems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dirty="0">
                <a:latin typeface="+mj-lt"/>
              </a:rPr>
              <a:t>Figure 24.4 A typical air filter restriction indicator used on a General Motors truck engine. The indicator turns red when it detects enough restriction to require a filter replacement</a:t>
            </a:r>
            <a:endParaRPr lang="en-US" sz="3400" dirty="0">
              <a:latin typeface="+mj-lt"/>
            </a:endParaRPr>
          </a:p>
        </p:txBody>
      </p:sp>
      <p:pic>
        <p:nvPicPr>
          <p:cNvPr id="4" name="Picture 2" descr="Photo of an air filter restriction indicator that resembles a transparent cylindrical container with a multi-colored piston. The air filter restriction indicator is placed between the air filter and the throttle body of a General Motors truck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5964" y="2286000"/>
            <a:ext cx="4432452" cy="335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2057400"/>
            <a:ext cx="61150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472" y="304800"/>
            <a:ext cx="8229600" cy="1097280"/>
          </a:xfrm>
        </p:spPr>
        <p:txBody>
          <a:bodyPr/>
          <a:lstStyle/>
          <a:p>
            <a:r>
              <a:rPr lang="en-IN" sz="1800" dirty="0">
                <a:latin typeface="+mj-lt"/>
              </a:rPr>
              <a:t>Figure 24.5 (a) Note the discovery as the air filter housing was opened during service on a Pontiac. The nuts were obviously deposited by squirrels (or some other animal). (b) Not only was the housing filled with nuts, but also this air filter was extremely dirty, indicating that this vehicle had not been serviced for a long time</a:t>
            </a:r>
            <a:endParaRPr lang="en-US" sz="1800" dirty="0">
              <a:latin typeface="+mj-lt"/>
            </a:endParaRPr>
          </a:p>
        </p:txBody>
      </p:sp>
      <p:pic>
        <p:nvPicPr>
          <p:cNvPr id="6" name="Picture 2" descr="A photo shows nuts stored by an animal inside the air filter housing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824" y="2971800"/>
            <a:ext cx="4056509" cy="28667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photo shows a dirty air filter clogged with dus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8825" y="2971800"/>
            <a:ext cx="4056509" cy="2866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37712"/>
            <a:ext cx="5024438" cy="479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24.6 A resonance tube, called a Helmholtz resonator, is used on the intake duct between the air filter and the throttle body to reduce air intake noise during engine acceleration</a:t>
            </a:r>
            <a:endParaRPr lang="en-US" sz="2000" dirty="0">
              <a:latin typeface="+mj-lt"/>
            </a:endParaRPr>
          </a:p>
        </p:txBody>
      </p:sp>
      <p:pic>
        <p:nvPicPr>
          <p:cNvPr id="6" name="Picture 2" descr="A photo shows an odd-shaped resonance tube located on the intake duct between the air filter and the throttle body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3890" y="2286000"/>
            <a:ext cx="5057105" cy="329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are </a:t>
            </a:r>
            <a:r>
              <a:rPr lang="en-US" sz="4000" dirty="0" smtClean="0"/>
              <a:t>the </a:t>
            </a:r>
            <a:r>
              <a:rPr lang="en-US" sz="4000" dirty="0"/>
              <a:t>three main jobs of the air cleaner and filter?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2554545"/>
          </a:xfrm>
          <a:prstGeom prst="rect">
            <a:avLst/>
          </a:prstGeom>
        </p:spPr>
        <p:txBody>
          <a:bodyPr wrap="square">
            <a:spAutoFit/>
          </a:bodyPr>
          <a:lstStyle/>
          <a:p>
            <a:pPr lvl="1"/>
            <a:r>
              <a:rPr lang="en-US" sz="4000" dirty="0"/>
              <a:t>Clean the air before it is mixed with </a:t>
            </a:r>
            <a:r>
              <a:rPr lang="en-US" sz="4000" dirty="0" smtClean="0"/>
              <a:t>fuel, silence </a:t>
            </a:r>
            <a:r>
              <a:rPr lang="en-US" sz="4000" dirty="0"/>
              <a:t>intake </a:t>
            </a:r>
            <a:r>
              <a:rPr lang="en-US" sz="4000" dirty="0" smtClean="0"/>
              <a:t>noise, and </a:t>
            </a:r>
            <a:endParaRPr lang="en-US" sz="4000" dirty="0"/>
          </a:p>
          <a:p>
            <a:pPr lvl="1"/>
            <a:r>
              <a:rPr lang="en-US" sz="4000" dirty="0" smtClean="0"/>
              <a:t>act </a:t>
            </a:r>
            <a:r>
              <a:rPr lang="en-US" sz="4000" dirty="0"/>
              <a:t>as a flame arrester in case of a </a:t>
            </a:r>
            <a:r>
              <a:rPr lang="en-US" sz="4000" dirty="0" smtClean="0"/>
              <a:t>backfire.</a:t>
            </a:r>
            <a:endParaRPr lang="en-US" sz="4000" dirty="0"/>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FUEL-INJECTION INTAKE MANIFOLDS</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a:t>The size and shape of port </a:t>
            </a:r>
            <a:r>
              <a:rPr lang="en-US" dirty="0" smtClean="0"/>
              <a:t>fuel-injected engine </a:t>
            </a:r>
            <a:r>
              <a:rPr lang="en-US" dirty="0"/>
              <a:t>intake manifolds can be optimized because the only </a:t>
            </a:r>
            <a:r>
              <a:rPr lang="en-US" dirty="0" smtClean="0"/>
              <a:t>thing in </a:t>
            </a:r>
            <a:r>
              <a:rPr lang="en-US" dirty="0"/>
              <a:t>the manifold is air</a:t>
            </a:r>
            <a:r>
              <a:rPr lang="en-US" dirty="0" smtClean="0"/>
              <a:t>.</a:t>
            </a:r>
          </a:p>
          <a:p>
            <a:r>
              <a:rPr lang="en-US" dirty="0"/>
              <a:t>Intake manifold runners are tuned to </a:t>
            </a:r>
            <a:r>
              <a:rPr lang="en-US" dirty="0" smtClean="0"/>
              <a:t>improve engine </a:t>
            </a:r>
            <a:r>
              <a:rPr lang="en-US" dirty="0"/>
              <a:t>performance</a:t>
            </a:r>
            <a:r>
              <a:rPr lang="en-US" dirty="0" smtClean="0"/>
              <a:t>.</a:t>
            </a:r>
          </a:p>
          <a:p>
            <a:pPr lvl="1"/>
            <a:r>
              <a:rPr lang="en-US" dirty="0"/>
              <a:t>Long runners build low-RPM torque</a:t>
            </a:r>
            <a:r>
              <a:rPr lang="en-US" dirty="0" smtClean="0"/>
              <a:t>.</a:t>
            </a:r>
          </a:p>
          <a:p>
            <a:pPr lvl="1"/>
            <a:r>
              <a:rPr lang="en-US" dirty="0"/>
              <a:t>Shorter runners provide maximum high-RPM power.</a:t>
            </a:r>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000" dirty="0">
                <a:latin typeface="+mj-lt"/>
              </a:rPr>
              <a:t>Figure 24.7 The graph shows the effect of sonic tuning of the intake manifold runners. The longer runners increase the torque peak and move it to a lower RPM. The 600 mm intake runner is about 24 inches long</a:t>
            </a:r>
            <a:endParaRPr lang="en-US" sz="2000" dirty="0">
              <a:latin typeface="+mj-lt"/>
            </a:endParaRPr>
          </a:p>
        </p:txBody>
      </p:sp>
      <p:pic>
        <p:nvPicPr>
          <p:cNvPr id="4" name="Picture 2" descr="The graph shows maximum motoring compression on the vertical axis from 1200 to 2200 in the increments of 200 KPA and engine speed on the horizontal axis from 800 to 5600 in the increments of 800 rpm. The torque curve for different inlet runner lengths are as follows:&#10;• The curve for inlet runner length of a stand manifold follows an upward sloping curve that starts at (800, 1600), peaks above (3400, 1800), and falls to (5400, 1700)&#10;• The curve for an inlet runner length of 150 mm follows an upward sloping curve that starts at (800, 1600), peaks above (4600, 1900), and falls to (5400, 1850)&#10;• The curve for an inlet runner length of 250 mm follows an upward sloping curve that starts at (800, 1600), peaks above (4400, 2000), and falls to (5400, 1850)&#10;• The curve for an inlet runner length of 350 mm follows an upward sloping curve that starts at (800, 1600), peaks above (4000, 2050), and falls to (5400, 1800)&#10;• The curve for an inlet runner length of 450 mm follows an upward sloping curve that starts at (800, 1600), peaks above (3400, 2100), and falls to (5400, 1700)&#10;• The curve for an inlet runner length of 600 mm follows an upward sloping curve that starts at (800, 1600), peaks above (3200, 2150), and falls to (5400, 1300)&#10; Note: The graph shows the length of I.D. tube as 38 mm.&#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7223" y="2133600"/>
            <a:ext cx="4270437" cy="360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000" dirty="0">
                <a:latin typeface="+mj-lt"/>
              </a:rPr>
              <a:t>Figure 24.8 Airflow through the large-diameter upper intake manifold is distributed to smaller-diameter individual runners in the lower manifold in this two-piece manifold design</a:t>
            </a:r>
            <a:endParaRPr lang="en-US" sz="2000" dirty="0">
              <a:latin typeface="+mj-lt"/>
            </a:endParaRPr>
          </a:p>
        </p:txBody>
      </p:sp>
      <p:pic>
        <p:nvPicPr>
          <p:cNvPr id="4" name="Picture 2" descr="The figure shows the following:&#10;• Air through a large-diameter upper intake manifold flows through a throttle valve into the plenum area.&#10;• The air is then diverted to four small diameter individual runners in the lower intake manifold.&#10;• An idle air bypass valve is located above the throttle valve in the upper intake manifold.&#10;• A fuel pressure regulator is placed on the left end of the lower intake manifold and is followed by a fuel rail.&#10;• A fuel injector and fuel pressure test port are located on the other end of the lower intake manifol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3651" y="2006135"/>
            <a:ext cx="6877582" cy="415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24.1</a:t>
            </a:r>
            <a:r>
              <a:rPr lang="en-US" dirty="0" smtClean="0"/>
              <a:t> </a:t>
            </a:r>
            <a:r>
              <a:rPr lang="en-US" dirty="0"/>
              <a:t>Explain air intake filtration</a:t>
            </a:r>
            <a:r>
              <a:rPr lang="en-US" dirty="0" smtClean="0"/>
              <a:t>.</a:t>
            </a:r>
          </a:p>
          <a:p>
            <a:pPr marL="0" indent="0">
              <a:buNone/>
            </a:pPr>
            <a:r>
              <a:rPr lang="en-US" b="1" dirty="0" smtClean="0">
                <a:solidFill>
                  <a:srgbClr val="005A70"/>
                </a:solidFill>
              </a:rPr>
              <a:t>24.2 </a:t>
            </a:r>
            <a:r>
              <a:rPr lang="en-US" dirty="0"/>
              <a:t>Discuss the throttle-body injection intake manifolds and </a:t>
            </a:r>
            <a:r>
              <a:rPr lang="en-US" dirty="0" smtClean="0"/>
              <a:t>port fuel-injection </a:t>
            </a:r>
            <a:r>
              <a:rPr lang="en-US" dirty="0"/>
              <a:t>intake manifolds</a:t>
            </a:r>
            <a:r>
              <a:rPr lang="en-US" dirty="0" smtClean="0"/>
              <a:t>.</a:t>
            </a:r>
          </a:p>
          <a:p>
            <a:pPr marL="0" indent="0">
              <a:buNone/>
            </a:pPr>
            <a:r>
              <a:rPr lang="en-US" b="1" dirty="0" smtClean="0">
                <a:solidFill>
                  <a:srgbClr val="005A70"/>
                </a:solidFill>
              </a:rPr>
              <a:t>24.3 </a:t>
            </a:r>
            <a:r>
              <a:rPr lang="en-US" dirty="0"/>
              <a:t>Discuss exhaust gas recirculation passages and exhaust manifolds.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INTAKE MANIFOLD DESIGN (1 of 2)</a:t>
            </a:r>
            <a:endParaRPr lang="en-US" dirty="0">
              <a:latin typeface="+mj-lt"/>
            </a:endParaRPr>
          </a:p>
        </p:txBody>
      </p:sp>
      <p:sp>
        <p:nvSpPr>
          <p:cNvPr id="28675" name="Content Placeholder 2"/>
          <p:cNvSpPr>
            <a:spLocks noGrp="1"/>
          </p:cNvSpPr>
          <p:nvPr>
            <p:ph idx="1"/>
          </p:nvPr>
        </p:nvSpPr>
        <p:spPr/>
        <p:txBody>
          <a:bodyPr/>
          <a:lstStyle/>
          <a:p>
            <a:r>
              <a:rPr lang="en-US" dirty="0" smtClean="0"/>
              <a:t>Variable Intakes: </a:t>
            </a:r>
          </a:p>
          <a:p>
            <a:pPr lvl="1"/>
            <a:r>
              <a:rPr lang="en-US" dirty="0" smtClean="0"/>
              <a:t>At </a:t>
            </a:r>
            <a:r>
              <a:rPr lang="en-US" dirty="0"/>
              <a:t>lower </a:t>
            </a:r>
            <a:r>
              <a:rPr lang="en-US" dirty="0" smtClean="0"/>
              <a:t>engine speeds</a:t>
            </a:r>
            <a:r>
              <a:rPr lang="en-US" dirty="0"/>
              <a:t>, long intake runners provide low-speed torque</a:t>
            </a:r>
            <a:r>
              <a:rPr lang="en-US" dirty="0" smtClean="0"/>
              <a:t>.</a:t>
            </a:r>
          </a:p>
          <a:p>
            <a:pPr lvl="1"/>
            <a:r>
              <a:rPr lang="en-US" dirty="0" smtClean="0"/>
              <a:t>At higher engine speeds, short intake runners provide high-speed power. </a:t>
            </a:r>
          </a:p>
          <a:p>
            <a:r>
              <a:rPr lang="en-US" dirty="0" smtClean="0"/>
              <a:t>Plastic Intake Manifolds: </a:t>
            </a:r>
          </a:p>
          <a:p>
            <a:pPr lvl="1"/>
            <a:r>
              <a:rPr lang="en-US" dirty="0"/>
              <a:t>Plastic intake manifolds have smoother interior surfaces </a:t>
            </a:r>
            <a:r>
              <a:rPr lang="en-US" dirty="0" smtClean="0"/>
              <a:t>than do </a:t>
            </a:r>
            <a:r>
              <a:rPr lang="en-US" dirty="0"/>
              <a:t>other types of manifolds, resulting in greater airflow.</a:t>
            </a:r>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INTAKE MANIFOLD DESIGN (2 of 2)</a:t>
            </a:r>
            <a:endParaRPr lang="en-US" dirty="0">
              <a:latin typeface="+mj-lt"/>
            </a:endParaRPr>
          </a:p>
        </p:txBody>
      </p:sp>
      <p:sp>
        <p:nvSpPr>
          <p:cNvPr id="3" name="Content Placeholder 2"/>
          <p:cNvSpPr>
            <a:spLocks noGrp="1"/>
          </p:cNvSpPr>
          <p:nvPr>
            <p:ph idx="1"/>
          </p:nvPr>
        </p:nvSpPr>
        <p:spPr/>
        <p:txBody>
          <a:bodyPr/>
          <a:lstStyle/>
          <a:p>
            <a:r>
              <a:rPr lang="en-US" dirty="0" smtClean="0"/>
              <a:t>Upper and Lower Intake Manifolds:</a:t>
            </a:r>
          </a:p>
          <a:p>
            <a:pPr lvl="1"/>
            <a:r>
              <a:rPr lang="en-US" dirty="0"/>
              <a:t>A lower section attaches to the cylinder heads and </a:t>
            </a:r>
            <a:r>
              <a:rPr lang="en-US" dirty="0" smtClean="0"/>
              <a:t>includes passages </a:t>
            </a:r>
            <a:r>
              <a:rPr lang="en-US" dirty="0"/>
              <a:t>from the intake ports</a:t>
            </a:r>
            <a:r>
              <a:rPr lang="en-US" dirty="0" smtClean="0"/>
              <a:t>.</a:t>
            </a:r>
          </a:p>
          <a:p>
            <a:pPr lvl="1"/>
            <a:r>
              <a:rPr lang="en-US" dirty="0"/>
              <a:t>An upper manifold, usually called the plenum, connects </a:t>
            </a:r>
            <a:r>
              <a:rPr lang="en-US" dirty="0" smtClean="0"/>
              <a:t>to the </a:t>
            </a:r>
            <a:r>
              <a:rPr lang="en-US" dirty="0"/>
              <a:t>lower unit and includes the long passages needed to </a:t>
            </a:r>
            <a:r>
              <a:rPr lang="en-US" dirty="0" smtClean="0"/>
              <a:t>help the ram air affect.</a:t>
            </a:r>
          </a:p>
          <a:p>
            <a:r>
              <a:rPr lang="en-US" dirty="0"/>
              <a:t>The use of a two-part intake manifold allows for easier </a:t>
            </a:r>
            <a:r>
              <a:rPr lang="en-US" dirty="0" smtClean="0"/>
              <a:t>manufacturing, as </a:t>
            </a:r>
            <a:r>
              <a:rPr lang="en-US" dirty="0"/>
              <a:t>well as assembly, but can create additional </a:t>
            </a:r>
            <a:r>
              <a:rPr lang="en-US" dirty="0" smtClean="0"/>
              <a:t>locations for </a:t>
            </a:r>
            <a:r>
              <a:rPr lang="en-US" dirty="0"/>
              <a:t>leaks.</a:t>
            </a:r>
            <a:endParaRPr lang="en-US" dirty="0"/>
          </a:p>
        </p:txBody>
      </p:sp>
    </p:spTree>
    <p:extLst>
      <p:ext uri="{BB962C8B-B14F-4D97-AF65-F5344CB8AC3E}">
        <p14:creationId xmlns:p14="http://schemas.microsoft.com/office/powerpoint/2010/main" val="2719494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24.9 The air flowing into the engine can be directed through long or short runners for best performance and fuel economy</a:t>
            </a:r>
            <a:endParaRPr lang="en-US" sz="2400" dirty="0">
              <a:latin typeface="+mj-lt"/>
            </a:endParaRPr>
          </a:p>
        </p:txBody>
      </p:sp>
      <p:pic>
        <p:nvPicPr>
          <p:cNvPr id="6" name="Picture 2" descr="A photo of an engine cutaway shows the long and short runners through which air flows into the engine manifo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2532" y="2216572"/>
            <a:ext cx="5199821" cy="390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24.10 Many plastic intake manifolds are constructed using many parts glued together to form complex passages for airflow into the engine</a:t>
            </a:r>
            <a:endParaRPr lang="en-US" sz="2400" dirty="0">
              <a:latin typeface="+mj-lt"/>
            </a:endParaRPr>
          </a:p>
        </p:txBody>
      </p:sp>
      <p:pic>
        <p:nvPicPr>
          <p:cNvPr id="6" name="Picture 2" descr="A photo of an engine cutaway shows plastic intake manifold that has a smooth interior sur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7030" y="2057400"/>
            <a:ext cx="4947451" cy="371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VARIABLE INTAKE MANIFOLDS</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a:t>Variable intake </a:t>
            </a:r>
            <a:r>
              <a:rPr lang="en-US" dirty="0" smtClean="0"/>
              <a:t>manifolds, commonly </a:t>
            </a:r>
            <a:r>
              <a:rPr lang="en-US" dirty="0"/>
              <a:t>called a </a:t>
            </a:r>
            <a:r>
              <a:rPr lang="en-US" i="1" dirty="0"/>
              <a:t>variable-length intake manifold (VLIM)</a:t>
            </a:r>
            <a:r>
              <a:rPr lang="en-US" dirty="0"/>
              <a:t>, </a:t>
            </a:r>
            <a:r>
              <a:rPr lang="en-US" dirty="0" smtClean="0"/>
              <a:t>allow the </a:t>
            </a:r>
            <a:r>
              <a:rPr lang="en-US" dirty="0"/>
              <a:t>engine to produce a higher level of torque and </a:t>
            </a:r>
            <a:r>
              <a:rPr lang="en-US" dirty="0" smtClean="0"/>
              <a:t>horsepower over </a:t>
            </a:r>
            <a:r>
              <a:rPr lang="en-US" dirty="0"/>
              <a:t>a wide range of engine speeds</a:t>
            </a:r>
            <a:r>
              <a:rPr lang="en-US" dirty="0" smtClean="0"/>
              <a:t>.</a:t>
            </a:r>
          </a:p>
          <a:p>
            <a:r>
              <a:rPr lang="en-US" dirty="0"/>
              <a:t>Vehicle manufacturers use different terms </a:t>
            </a:r>
            <a:r>
              <a:rPr lang="en-US" dirty="0" smtClean="0"/>
              <a:t>for their </a:t>
            </a:r>
            <a:r>
              <a:rPr lang="en-US" dirty="0"/>
              <a:t>design of variable intake manifolds, such as </a:t>
            </a:r>
            <a:r>
              <a:rPr lang="en-US" i="1" dirty="0"/>
              <a:t>variable </a:t>
            </a:r>
            <a:r>
              <a:rPr lang="en-US" i="1" dirty="0" smtClean="0"/>
              <a:t>intake system </a:t>
            </a:r>
            <a:r>
              <a:rPr lang="en-US" i="1" dirty="0"/>
              <a:t>(VIS) </a:t>
            </a:r>
            <a:r>
              <a:rPr lang="en-US" dirty="0"/>
              <a:t>or </a:t>
            </a:r>
            <a:r>
              <a:rPr lang="en-US" i="1" dirty="0"/>
              <a:t>variable intake manifold (VIM)</a:t>
            </a:r>
            <a:r>
              <a:rPr lang="en-US" dirty="0"/>
              <a:t>.</a:t>
            </a:r>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24.11 A typical variable intake manifold where the length of the intake passage is changed using a valve to change the direction of the airflow</a:t>
            </a:r>
            <a:endParaRPr lang="en-US" dirty="0">
              <a:latin typeface="+mj-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3259" y="1524000"/>
            <a:ext cx="3238367" cy="472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benefit of a variable intake manifold?</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Higher torque at lower engine speeds and higher horsepower at higher engine speeds.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EXHAUST GAS RECIRCULATION PASSAGES</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a:t>To reduce the emission of </a:t>
            </a:r>
            <a:r>
              <a:rPr lang="en-US" dirty="0" smtClean="0"/>
              <a:t>oxides of </a:t>
            </a:r>
            <a:r>
              <a:rPr lang="en-US" dirty="0"/>
              <a:t>nitrogen (NOx), engines have been equipped with exhaust </a:t>
            </a:r>
            <a:r>
              <a:rPr lang="en-US" dirty="0" smtClean="0"/>
              <a:t>gas recirculation </a:t>
            </a:r>
            <a:r>
              <a:rPr lang="en-US" dirty="0"/>
              <a:t>(EGR) valves</a:t>
            </a:r>
            <a:r>
              <a:rPr lang="en-US" dirty="0" smtClean="0"/>
              <a:t>.</a:t>
            </a:r>
          </a:p>
          <a:p>
            <a:r>
              <a:rPr lang="en-US" dirty="0"/>
              <a:t>Most EGR valves are mounted on </a:t>
            </a:r>
            <a:r>
              <a:rPr lang="en-US" dirty="0" smtClean="0"/>
              <a:t>the intake </a:t>
            </a:r>
            <a:r>
              <a:rPr lang="en-US" dirty="0"/>
              <a:t>manifold</a:t>
            </a:r>
            <a:r>
              <a:rPr lang="en-US" dirty="0" smtClean="0"/>
              <a:t>.</a:t>
            </a:r>
          </a:p>
          <a:p>
            <a:pPr lvl="1"/>
            <a:r>
              <a:rPr lang="en-US" dirty="0"/>
              <a:t>On V-type engines, the intake manifold crossover is used </a:t>
            </a:r>
            <a:r>
              <a:rPr lang="en-US" dirty="0" smtClean="0"/>
              <a:t>as a </a:t>
            </a:r>
            <a:r>
              <a:rPr lang="en-US" dirty="0"/>
              <a:t>source of exhaust gas for the EGR system</a:t>
            </a:r>
            <a:r>
              <a:rPr lang="en-US" dirty="0" smtClean="0"/>
              <a:t>.</a:t>
            </a:r>
          </a:p>
          <a:p>
            <a:pPr lvl="1"/>
            <a:r>
              <a:rPr lang="en-US" dirty="0"/>
              <a:t>On inline-type engines, an external tube is generally used </a:t>
            </a:r>
            <a:r>
              <a:rPr lang="en-US" dirty="0" smtClean="0"/>
              <a:t>to carry </a:t>
            </a:r>
            <a:r>
              <a:rPr lang="en-US" dirty="0"/>
              <a:t>exhaust gas to the EGR valve</a:t>
            </a:r>
            <a:r>
              <a:rPr lang="en-US" dirty="0" smtClean="0"/>
              <a:t>.</a:t>
            </a:r>
          </a:p>
          <a:p>
            <a:pPr lvl="1"/>
            <a:r>
              <a:rPr lang="en-US" dirty="0" smtClean="0"/>
              <a:t>Some systems use external EGR coolers.</a:t>
            </a:r>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24.12 A typical long exhaust gas line used to cool the exhaust gases before being recirculated back into the intake manifold</a:t>
            </a:r>
            <a:endParaRPr lang="en-US" dirty="0">
              <a:latin typeface="+mj-lt"/>
            </a:endParaRPr>
          </a:p>
        </p:txBody>
      </p:sp>
      <p:pic>
        <p:nvPicPr>
          <p:cNvPr id="3" name="Picture 2" descr="A photo shows an engine with a long exhaust gas line connected to the EGR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5404" y="2057400"/>
            <a:ext cx="4714077" cy="375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23.4</a:t>
            </a:r>
            <a:r>
              <a:rPr lang="en-US" dirty="0" smtClean="0"/>
              <a:t> </a:t>
            </a:r>
            <a:r>
              <a:rPr lang="en-US" dirty="0"/>
              <a:t>Describe the purpose and function of mufflers</a:t>
            </a:r>
            <a:r>
              <a:rPr lang="en-US" dirty="0" smtClean="0"/>
              <a:t>.</a:t>
            </a:r>
          </a:p>
          <a:p>
            <a:pPr marL="0" indent="0">
              <a:buNone/>
            </a:pPr>
            <a:r>
              <a:rPr lang="en-US" b="1" dirty="0" smtClean="0">
                <a:solidFill>
                  <a:srgbClr val="005A70"/>
                </a:solidFill>
              </a:rPr>
              <a:t>23.5</a:t>
            </a:r>
            <a:r>
              <a:rPr lang="en-US" dirty="0" smtClean="0"/>
              <a:t> </a:t>
            </a:r>
            <a:r>
              <a:rPr lang="en-US" dirty="0"/>
              <a:t>Describe the purpose and function of variable intake manifolds.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EXHAUST MANIFOLDS (1 of 2)</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a:t>The exhaust manifold is </a:t>
            </a:r>
            <a:r>
              <a:rPr lang="en-US" dirty="0" smtClean="0"/>
              <a:t>designed to </a:t>
            </a:r>
            <a:r>
              <a:rPr lang="en-US" dirty="0"/>
              <a:t>collect high-temperature spent gases from the individual </a:t>
            </a:r>
            <a:r>
              <a:rPr lang="en-US" dirty="0" smtClean="0"/>
              <a:t>head exhaust </a:t>
            </a:r>
            <a:r>
              <a:rPr lang="en-US" dirty="0"/>
              <a:t>ports and directs them into a single outlet connected to </a:t>
            </a:r>
            <a:r>
              <a:rPr lang="en-US" dirty="0" smtClean="0"/>
              <a:t>the exhaust </a:t>
            </a:r>
            <a:r>
              <a:rPr lang="en-US" dirty="0"/>
              <a:t>system</a:t>
            </a:r>
            <a:r>
              <a:rPr lang="en-US" dirty="0" smtClean="0"/>
              <a:t>.</a:t>
            </a:r>
          </a:p>
          <a:p>
            <a:r>
              <a:rPr lang="en-US" dirty="0"/>
              <a:t>Most exhaust manifolds are made from </a:t>
            </a:r>
            <a:r>
              <a:rPr lang="en-US" dirty="0" smtClean="0"/>
              <a:t>the following:</a:t>
            </a:r>
          </a:p>
          <a:p>
            <a:pPr lvl="1"/>
            <a:r>
              <a:rPr lang="en-US" dirty="0" smtClean="0"/>
              <a:t>Cast Iron</a:t>
            </a:r>
          </a:p>
          <a:p>
            <a:pPr lvl="1"/>
            <a:r>
              <a:rPr lang="en-US" dirty="0" smtClean="0"/>
              <a:t>Steel Tubing</a:t>
            </a:r>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Exhaust Manifolds (2 of 2)</a:t>
            </a:r>
            <a:endParaRPr lang="en-US" dirty="0">
              <a:latin typeface="+mj-lt"/>
            </a:endParaRPr>
          </a:p>
        </p:txBody>
      </p:sp>
      <p:sp>
        <p:nvSpPr>
          <p:cNvPr id="3" name="Content Placeholder 2"/>
          <p:cNvSpPr>
            <a:spLocks noGrp="1"/>
          </p:cNvSpPr>
          <p:nvPr>
            <p:ph idx="1"/>
          </p:nvPr>
        </p:nvSpPr>
        <p:spPr/>
        <p:txBody>
          <a:bodyPr/>
          <a:lstStyle/>
          <a:p>
            <a:r>
              <a:rPr lang="en-US" dirty="0"/>
              <a:t>Many exhaust manifolds have heat shields to help </a:t>
            </a:r>
            <a:r>
              <a:rPr lang="en-US" dirty="0" smtClean="0"/>
              <a:t>keep exhaust </a:t>
            </a:r>
            <a:r>
              <a:rPr lang="en-US" dirty="0"/>
              <a:t>heat off the spark plug wires and to help keep the heat </a:t>
            </a:r>
            <a:r>
              <a:rPr lang="en-US" dirty="0" smtClean="0"/>
              <a:t>from escaping </a:t>
            </a:r>
            <a:r>
              <a:rPr lang="en-US" dirty="0"/>
              <a:t>to improve exhaust emissions</a:t>
            </a:r>
            <a:r>
              <a:rPr lang="en-US" dirty="0" smtClean="0"/>
              <a:t>.</a:t>
            </a:r>
          </a:p>
          <a:p>
            <a:r>
              <a:rPr lang="en-US" dirty="0"/>
              <a:t>The exhaust system length, pipe size, </a:t>
            </a:r>
            <a:r>
              <a:rPr lang="en-US" dirty="0" smtClean="0"/>
              <a:t>and silencer </a:t>
            </a:r>
            <a:r>
              <a:rPr lang="en-US" dirty="0"/>
              <a:t>are designed, where possible, to make use of the </a:t>
            </a:r>
            <a:r>
              <a:rPr lang="en-US" dirty="0" smtClean="0"/>
              <a:t>tuning effect </a:t>
            </a:r>
            <a:r>
              <a:rPr lang="en-US" dirty="0"/>
              <a:t>within the exhaust system.</a:t>
            </a:r>
            <a:endParaRPr lang="en-US" dirty="0"/>
          </a:p>
        </p:txBody>
      </p:sp>
    </p:spTree>
    <p:extLst>
      <p:ext uri="{BB962C8B-B14F-4D97-AF65-F5344CB8AC3E}">
        <p14:creationId xmlns:p14="http://schemas.microsoft.com/office/powerpoint/2010/main" val="118758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24.13 The exhaust gases are pushed out of the cylinder by the piston on the exhaust stroke</a:t>
            </a:r>
            <a:endParaRPr lang="en-US" dirty="0">
              <a:latin typeface="+mj-lt"/>
            </a:endParaRPr>
          </a:p>
        </p:txBody>
      </p:sp>
      <p:pic>
        <p:nvPicPr>
          <p:cNvPr id="3" name="Picture 2" descr="A figure shows the exhaust stroke of an engine. As the piston moves up due to crankshaft rotation, exhaust gasses are pushed out of the combustion chamber through the exhaust valve. The intake valve is in closed position during this strok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1383" y="1835419"/>
            <a:ext cx="3642119" cy="431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0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24.14 This exhaust manifold (red area) is equipped with a heat shield to help retain heat and reduce exhaust emissions</a:t>
            </a:r>
            <a:endParaRPr lang="en-US" dirty="0">
              <a:latin typeface="+mj-lt"/>
            </a:endParaRPr>
          </a:p>
        </p:txBody>
      </p:sp>
      <p:pic>
        <p:nvPicPr>
          <p:cNvPr id="3" name="Picture 2" descr="Photo of a cutaway engine shows the exhaust manifold equipped with a heat shie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7396" y="2416981"/>
            <a:ext cx="5750093" cy="367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0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24.15 Many exhaust manifolds are constructed of steel tubing and are free flowing to improve engine performance</a:t>
            </a:r>
            <a:endParaRPr lang="en-US" dirty="0">
              <a:latin typeface="+mj-lt"/>
            </a:endParaRPr>
          </a:p>
        </p:txBody>
      </p:sp>
      <p:pic>
        <p:nvPicPr>
          <p:cNvPr id="3" name="Picture 2" descr="Photo of an engine with four exhaust manifolds constructed of steel tub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6370" y="2133600"/>
            <a:ext cx="4752143" cy="356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35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FREQUENTLY ASKED QUESTION</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53836"/>
            <a:ext cx="5105400" cy="494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44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24.16 A crack in an exhaust manifold is often not visible because a heat shield usually covers the area. A crack in the exhaust manifold upstream of the oxygen sensor can fool the sensor and affect engine operation</a:t>
            </a:r>
            <a:endParaRPr lang="en-US" sz="2000" dirty="0">
              <a:latin typeface="+mj-lt"/>
            </a:endParaRPr>
          </a:p>
        </p:txBody>
      </p:sp>
      <p:pic>
        <p:nvPicPr>
          <p:cNvPr id="3" name="Picture 2" descr="A photo shows a crack in the exhaust manifold of an engine near the threaded hole for oxygen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9234" y="2057400"/>
            <a:ext cx="4686799" cy="356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68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EXHAUST MANIFOLD GASKETS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a:t>Exhaust manifold gaskets are </a:t>
            </a:r>
            <a:r>
              <a:rPr lang="en-US" dirty="0" smtClean="0"/>
              <a:t>used to </a:t>
            </a:r>
            <a:r>
              <a:rPr lang="en-US" dirty="0"/>
              <a:t>seal slightly warped exhaust manifolds</a:t>
            </a:r>
            <a:r>
              <a:rPr lang="en-US" dirty="0" smtClean="0"/>
              <a:t>.</a:t>
            </a:r>
          </a:p>
          <a:p>
            <a:r>
              <a:rPr lang="en-US" dirty="0" smtClean="0"/>
              <a:t>Engine may not have exhaust manifold gaskets when new.</a:t>
            </a:r>
          </a:p>
          <a:p>
            <a:r>
              <a:rPr lang="en-US" dirty="0" smtClean="0"/>
              <a:t>Multi-layer, high-temperature gaskets are common on header style manifolds.</a:t>
            </a:r>
          </a:p>
          <a:p>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24.17 Typical exhaust manifold gaskets. Note how they are laminated to allow the exhaust manifold to expand and contract due to heating and cooling</a:t>
            </a:r>
            <a:endParaRPr lang="en-US" dirty="0">
              <a:latin typeface="+mj-lt"/>
            </a:endParaRPr>
          </a:p>
        </p:txBody>
      </p:sp>
      <p:pic>
        <p:nvPicPr>
          <p:cNvPr id="3" name="Picture 2" descr="A photo shows the different types of laminated exhaust manifold gaskets that allow the exhaust manifold to expand and contrac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5082" y="1981200"/>
            <a:ext cx="5994720" cy="390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8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752600"/>
            <a:ext cx="59912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45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 INTAKE FILTRATION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Air movement into an engine </a:t>
            </a:r>
            <a:r>
              <a:rPr lang="en-US" dirty="0" smtClean="0"/>
              <a:t>occurs due </a:t>
            </a:r>
            <a:r>
              <a:rPr lang="en-US" dirty="0"/>
              <a:t>to low pressure (vacuum) being created in the engine</a:t>
            </a:r>
            <a:r>
              <a:rPr lang="en-US" dirty="0" smtClean="0"/>
              <a:t>.</a:t>
            </a:r>
          </a:p>
          <a:p>
            <a:r>
              <a:rPr lang="en-US" dirty="0"/>
              <a:t>The three main jobs of the air cleaner and </a:t>
            </a:r>
            <a:r>
              <a:rPr lang="en-US" dirty="0" smtClean="0"/>
              <a:t>filter include:</a:t>
            </a:r>
          </a:p>
          <a:p>
            <a:pPr lvl="1"/>
            <a:r>
              <a:rPr lang="en-US" dirty="0"/>
              <a:t>Clean the air before it is mixed with </a:t>
            </a:r>
            <a:r>
              <a:rPr lang="en-US" dirty="0" smtClean="0"/>
              <a:t>fuel</a:t>
            </a:r>
          </a:p>
          <a:p>
            <a:pPr lvl="1"/>
            <a:r>
              <a:rPr lang="en-US" dirty="0"/>
              <a:t>Silence intake </a:t>
            </a:r>
            <a:r>
              <a:rPr lang="en-US" dirty="0" smtClean="0"/>
              <a:t>noise</a:t>
            </a:r>
          </a:p>
          <a:p>
            <a:pPr lvl="1"/>
            <a:r>
              <a:rPr lang="en-US" dirty="0"/>
              <a:t>Act as a flame arrester in case of a </a:t>
            </a:r>
            <a:r>
              <a:rPr lang="en-US" dirty="0" smtClean="0"/>
              <a:t>backfire</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24.18 An exhaust manifold spreader tool</a:t>
            </a:r>
            <a:endParaRPr lang="en-US" dirty="0">
              <a:latin typeface="+mj-lt"/>
            </a:endParaRPr>
          </a:p>
        </p:txBody>
      </p:sp>
      <p:pic>
        <p:nvPicPr>
          <p:cNvPr id="3" name="Picture 2" descr="A photo shows an exhaust manifold spreader tool placed between two exhaust manifolds. The tool resembles a cylindrical pipe on a threaded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6929" y="1844738"/>
            <a:ext cx="5671026" cy="369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04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EXHAUST SYSTEM COMPONENTS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Catalytic Converter: Used to reduce harmful tailpipe emissions.</a:t>
            </a:r>
          </a:p>
          <a:p>
            <a:r>
              <a:rPr lang="en-US" dirty="0" smtClean="0"/>
              <a:t>Exhaust Pipe: Conduct hot exhaust gases to the rear of the vehicle.</a:t>
            </a:r>
          </a:p>
          <a:p>
            <a:r>
              <a:rPr lang="en-US" dirty="0" smtClean="0"/>
              <a:t>Heat Shields and Hangers: Prevent unwanted heat from moving upwards and isolate exhaust noise and vibrations from the passenger compartment.</a:t>
            </a:r>
          </a:p>
          <a:p>
            <a:endParaRPr lang="en-US" sz="3200" dirty="0" smtClean="0"/>
          </a:p>
          <a:p>
            <a:endParaRPr lang="en-US" dirty="0" smtClean="0"/>
          </a:p>
          <a:p>
            <a:pPr lvl="1"/>
            <a:endParaRPr lang="en-US" b="1" dirty="0">
              <a:solidFill>
                <a:srgbClr val="0000FF"/>
              </a:solidFill>
            </a:endParaRPr>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24.19 The “exhaust manifold” on this Honda is actually part of the cylinder head and not a separate part. The catalytic converter is attached directly to the cylinder head using four studs</a:t>
            </a:r>
            <a:endParaRPr lang="en-US" sz="2000" dirty="0">
              <a:latin typeface="+mj-lt"/>
            </a:endParaRPr>
          </a:p>
        </p:txBody>
      </p:sp>
      <p:pic>
        <p:nvPicPr>
          <p:cNvPr id="3" name="Picture 2" descr="A photo shows a Honda engine with an exhaust manifold that is a part of the cylinder head with the catalytic converter attached directly to the cylinder head.&#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2127" y="1981200"/>
            <a:ext cx="4920630" cy="369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58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24.20 A typical exhaust system showing the heat shields and hangers used to isolate exhaust system vibrations from the vehicle body, and to control the movement as the exhaust system changes in length due to heat</a:t>
            </a:r>
            <a:endParaRPr lang="en-US" sz="20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5141" y="1905000"/>
            <a:ext cx="4674599" cy="369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10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MUFFLER</a:t>
            </a:r>
            <a:endParaRPr lang="en-US" dirty="0">
              <a:latin typeface="+mj-lt"/>
            </a:endParaRPr>
          </a:p>
        </p:txBody>
      </p:sp>
      <p:sp>
        <p:nvSpPr>
          <p:cNvPr id="28675" name="Content Placeholder 2"/>
          <p:cNvSpPr>
            <a:spLocks noGrp="1"/>
          </p:cNvSpPr>
          <p:nvPr>
            <p:ph idx="1"/>
          </p:nvPr>
        </p:nvSpPr>
        <p:spPr>
          <a:xfrm>
            <a:off x="76200" y="1524000"/>
            <a:ext cx="8839200" cy="4525963"/>
          </a:xfrm>
        </p:spPr>
        <p:txBody>
          <a:bodyPr/>
          <a:lstStyle/>
          <a:p>
            <a:r>
              <a:rPr lang="en-US" dirty="0"/>
              <a:t>The muffler catches the large bursts of </a:t>
            </a:r>
            <a:r>
              <a:rPr lang="en-US" dirty="0" smtClean="0"/>
              <a:t>high-pressure exhaust </a:t>
            </a:r>
            <a:r>
              <a:rPr lang="en-US" dirty="0"/>
              <a:t>gas from the cylinder, smoothing out the pressure </a:t>
            </a:r>
            <a:r>
              <a:rPr lang="en-US" dirty="0" smtClean="0"/>
              <a:t>pulses and </a:t>
            </a:r>
            <a:r>
              <a:rPr lang="en-US" dirty="0"/>
              <a:t>allowing them to be released at an even and constant rate</a:t>
            </a:r>
            <a:r>
              <a:rPr lang="en-US" dirty="0" smtClean="0"/>
              <a:t>.</a:t>
            </a:r>
          </a:p>
          <a:p>
            <a:r>
              <a:rPr lang="en-US" dirty="0"/>
              <a:t>As the exhaust enters the muffler, it </a:t>
            </a:r>
            <a:r>
              <a:rPr lang="en-US" dirty="0" smtClean="0"/>
              <a:t>expands and </a:t>
            </a:r>
            <a:r>
              <a:rPr lang="en-US" dirty="0"/>
              <a:t>cools</a:t>
            </a:r>
            <a:r>
              <a:rPr lang="en-US" dirty="0" smtClean="0"/>
              <a:t>.</a:t>
            </a:r>
          </a:p>
          <a:p>
            <a:r>
              <a:rPr lang="en-US" dirty="0"/>
              <a:t>The tailpipe carries the exhaust gases from the muffler </a:t>
            </a:r>
            <a:r>
              <a:rPr lang="en-US" dirty="0" smtClean="0"/>
              <a:t>to the </a:t>
            </a:r>
            <a:r>
              <a:rPr lang="en-US" dirty="0"/>
              <a:t>air, away from the vehicle.</a:t>
            </a:r>
            <a:endParaRPr lang="en-US" dirty="0" smtClean="0"/>
          </a:p>
          <a:p>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618413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24.21 Exhaust gases expand and cool as they travel through passages in the muffler</a:t>
            </a:r>
            <a:endParaRPr lang="en-US" dirty="0">
              <a:latin typeface="+mj-lt"/>
            </a:endParaRPr>
          </a:p>
        </p:txBody>
      </p:sp>
      <p:pic>
        <p:nvPicPr>
          <p:cNvPr id="3" name="Picture 2" descr="A figure shows the passages in the muffler of an engine. The muffler has perforated tubes through which the exhaust gases of an engine trav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8197" y="2861594"/>
            <a:ext cx="7528489" cy="183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412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FREQUENTLY ASKED QUESTION</a:t>
            </a:r>
            <a:endParaRPr lang="en-US" sz="34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5590829"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49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24.22 A hole in the muffler allows condensed water to escape</a:t>
            </a:r>
            <a:endParaRPr lang="en-US" dirty="0">
              <a:latin typeface="+mj-lt"/>
            </a:endParaRPr>
          </a:p>
        </p:txBody>
      </p:sp>
      <p:pic>
        <p:nvPicPr>
          <p:cNvPr id="3" name="Picture 2" descr="A photo shows a small hole in the lower rear part of the muffler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9965" y="2155258"/>
            <a:ext cx="5724953" cy="324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721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the purpose and function of exhaust system hangers?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t>Isolate </a:t>
            </a:r>
            <a:r>
              <a:rPr lang="en-US" sz="4000" dirty="0"/>
              <a:t>exhaust noise and vibrations from the passenger compartment.</a:t>
            </a: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24.1 Downward movement of the piston lowers the air pressure inside the combustion chamber. The pressure differential between the atmosphere and the inside of the engine forces air into the engine</a:t>
            </a:r>
            <a:endParaRPr lang="en-US" sz="2000" dirty="0">
              <a:latin typeface="+mj-lt"/>
            </a:endParaRPr>
          </a:p>
        </p:txBody>
      </p:sp>
      <p:pic>
        <p:nvPicPr>
          <p:cNvPr id="5" name="Picture 2" descr="A figure shows the creation of low pressure inside the combustion chamber of an engine. As the piston moves down due to crankshaft rotation, low pressure is created inside the combustion chamber and air is drawn from atmosphere through the intake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0" y="2133600"/>
            <a:ext cx="4465990" cy="360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 FILTER ELEMENTS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a:t>Most air filters are capable of trapping </a:t>
            </a:r>
            <a:r>
              <a:rPr lang="en-US" dirty="0" smtClean="0"/>
              <a:t>dirt and </a:t>
            </a:r>
            <a:r>
              <a:rPr lang="en-US" dirty="0"/>
              <a:t>other particles larger than 10 to 25 microns in size. One </a:t>
            </a:r>
            <a:r>
              <a:rPr lang="en-US" dirty="0" smtClean="0"/>
              <a:t>micron is </a:t>
            </a:r>
            <a:r>
              <a:rPr lang="en-US" dirty="0"/>
              <a:t>equal to 0.000039 inch</a:t>
            </a:r>
            <a:r>
              <a:rPr lang="en-US" dirty="0" smtClean="0"/>
              <a:t>.</a:t>
            </a:r>
          </a:p>
          <a:p>
            <a:r>
              <a:rPr lang="en-US" dirty="0"/>
              <a:t>Manufacturers recommend </a:t>
            </a:r>
            <a:r>
              <a:rPr lang="en-US" dirty="0" smtClean="0"/>
              <a:t>cleaning or </a:t>
            </a:r>
            <a:r>
              <a:rPr lang="en-US" dirty="0"/>
              <a:t>replacing the air filter element at periodic intervals, usually </a:t>
            </a:r>
            <a:r>
              <a:rPr lang="en-US" dirty="0" smtClean="0"/>
              <a:t>listed in </a:t>
            </a:r>
            <a:r>
              <a:rPr lang="en-US" dirty="0"/>
              <a:t>terms of distance driven or months of service</a:t>
            </a:r>
            <a:r>
              <a:rPr lang="en-US" dirty="0" smtClean="0"/>
              <a:t>.</a:t>
            </a:r>
          </a:p>
          <a:p>
            <a:endParaRPr lang="en-US" sz="24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24.2 Dust and dirt in the air are trapped in the air filter so they do not enter the engine</a:t>
            </a:r>
            <a:endParaRPr lang="en-US" sz="2800" dirty="0">
              <a:latin typeface="+mj-lt"/>
            </a:endParaRPr>
          </a:p>
        </p:txBody>
      </p:sp>
      <p:pic>
        <p:nvPicPr>
          <p:cNvPr id="6" name="Picture 2" descr="A photo shows an air filter completely clogged with dust and di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5766" y="1830001"/>
            <a:ext cx="5512466" cy="413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 FILTERS AND DUCT S</a:t>
            </a:r>
            <a:endParaRPr lang="en-US" dirty="0">
              <a:latin typeface="+mj-lt"/>
            </a:endParaRPr>
          </a:p>
        </p:txBody>
      </p:sp>
      <p:sp>
        <p:nvSpPr>
          <p:cNvPr id="3" name="Content Placeholder 2"/>
          <p:cNvSpPr>
            <a:spLocks noGrp="1"/>
          </p:cNvSpPr>
          <p:nvPr>
            <p:ph idx="1"/>
          </p:nvPr>
        </p:nvSpPr>
        <p:spPr/>
        <p:txBody>
          <a:bodyPr/>
          <a:lstStyle/>
          <a:p>
            <a:r>
              <a:rPr lang="en-US" dirty="0" smtClean="0"/>
              <a:t>Air cleaner </a:t>
            </a:r>
            <a:r>
              <a:rPr lang="en-US" dirty="0"/>
              <a:t>and duct design depend on a number of factors, </a:t>
            </a:r>
            <a:r>
              <a:rPr lang="en-US" dirty="0" smtClean="0"/>
              <a:t>such as </a:t>
            </a:r>
            <a:r>
              <a:rPr lang="en-US" dirty="0"/>
              <a:t>the size, shape, and location of other engine </a:t>
            </a:r>
            <a:r>
              <a:rPr lang="en-US" dirty="0" smtClean="0"/>
              <a:t>compartment components</a:t>
            </a:r>
            <a:r>
              <a:rPr lang="en-US" dirty="0"/>
              <a:t>, as well as the vehicle body structure</a:t>
            </a:r>
            <a:r>
              <a:rPr lang="en-US" dirty="0" smtClean="0"/>
              <a:t>.</a:t>
            </a:r>
          </a:p>
          <a:p>
            <a:r>
              <a:rPr lang="en-US" dirty="0"/>
              <a:t>Some </a:t>
            </a:r>
            <a:r>
              <a:rPr lang="en-US" dirty="0" smtClean="0"/>
              <a:t>vehicles, especially </a:t>
            </a:r>
            <a:r>
              <a:rPr lang="en-US" dirty="0"/>
              <a:t>pickup trucks that are often driven in dusty </a:t>
            </a:r>
            <a:r>
              <a:rPr lang="en-US" dirty="0" smtClean="0"/>
              <a:t>conditions, are </a:t>
            </a:r>
            <a:r>
              <a:rPr lang="en-US" dirty="0"/>
              <a:t>equipped with an air filter restriction indicator.</a:t>
            </a:r>
            <a:endParaRPr lang="en-US" dirty="0"/>
          </a:p>
        </p:txBody>
      </p:sp>
    </p:spTree>
    <p:extLst>
      <p:ext uri="{BB962C8B-B14F-4D97-AF65-F5344CB8AC3E}">
        <p14:creationId xmlns:p14="http://schemas.microsoft.com/office/powerpoint/2010/main" val="50109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24.3 Most air filter housings are located on the side of the engine compartment and use flexible rubber hose to direct the airflow into the throttle body of the engine</a:t>
            </a:r>
            <a:endParaRPr lang="en-US" sz="2000" dirty="0">
              <a:latin typeface="+mj-lt"/>
            </a:endParaRPr>
          </a:p>
        </p:txBody>
      </p:sp>
      <p:pic>
        <p:nvPicPr>
          <p:cNvPr id="4" name="Picture 2" descr="A photo shows a MAF sensor located on a flexible rubber hose connected to the throttle body.&#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4121" y="2133600"/>
            <a:ext cx="4555756" cy="342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466</TotalTime>
  <Words>1598</Words>
  <Application>Microsoft Office PowerPoint</Application>
  <PresentationFormat>On-screen Show (4:3)</PresentationFormat>
  <Paragraphs>112</Paragraphs>
  <Slides>50</Slides>
  <Notes>0</Notes>
  <HiddenSlides>0</HiddenSlides>
  <MMClips>0</MMClips>
  <ScaleCrop>false</ScaleCrop>
  <HeadingPairs>
    <vt:vector size="4" baseType="variant">
      <vt:variant>
        <vt:lpstr>Theme</vt:lpstr>
      </vt:variant>
      <vt:variant>
        <vt:i4>6</vt:i4>
      </vt:variant>
      <vt:variant>
        <vt:lpstr>Slide Titles</vt:lpstr>
      </vt:variant>
      <vt:variant>
        <vt:i4>50</vt:i4>
      </vt:variant>
    </vt:vector>
  </HeadingPairs>
  <TitlesOfParts>
    <vt:vector size="56"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AIR INTAKE FILTRATION</vt:lpstr>
      <vt:lpstr>Figure 24.1 Downward movement of the piston lowers the air pressure inside the combustion chamber. The pressure differential between the atmosphere and the inside of the engine forces air into the engine</vt:lpstr>
      <vt:lpstr>AIR FILTER ELEMENTS</vt:lpstr>
      <vt:lpstr>Figure 24.2 Dust and dirt in the air are trapped in the air filter so they do not enter the engine</vt:lpstr>
      <vt:lpstr>AIR FILTERS AND DUCT S</vt:lpstr>
      <vt:lpstr>Figure 24.3 Most air filter housings are located on the side of the engine compartment and use flexible rubber hose to direct the airflow into the throttle body of the engine</vt:lpstr>
      <vt:lpstr>Figure 24.4 A typical air filter restriction indicator used on a General Motors truck engine. The indicator turns red when it detects enough restriction to require a filter replacement</vt:lpstr>
      <vt:lpstr>Tech Tip </vt:lpstr>
      <vt:lpstr>Figure 24.5 (a) Note the discovery as the air filter housing was opened during service on a Pontiac. The nuts were obviously deposited by squirrels (or some other animal). (b) Not only was the housing filled with nuts, but also this air filter was extremely dirty, indicating that this vehicle had not been serviced for a long time</vt:lpstr>
      <vt:lpstr>FREQUENTLY ASKED QUESTION</vt:lpstr>
      <vt:lpstr>Figure 24.6 A resonance tube, called a Helmholtz resonator, is used on the intake duct between the air filter and the throttle body to reduce air intake noise during engine acceleration</vt:lpstr>
      <vt:lpstr>QUESTION 1: ?</vt:lpstr>
      <vt:lpstr>ANSWER 1:</vt:lpstr>
      <vt:lpstr>FUEL-INJECTION INTAKE MANIFOLDS</vt:lpstr>
      <vt:lpstr>Figure 24.7 The graph shows the effect of sonic tuning of the intake manifold runners. The longer runners increase the torque peak and move it to a lower RPM. The 600 mm intake runner is about 24 inches long</vt:lpstr>
      <vt:lpstr>Figure 24.8 Airflow through the large-diameter upper intake manifold is distributed to smaller-diameter individual runners in the lower manifold in this two-piece manifold design</vt:lpstr>
      <vt:lpstr>INTAKE MANIFOLD DESIGN (1 of 2)</vt:lpstr>
      <vt:lpstr>INTAKE MANIFOLD DESIGN (2 of 2)</vt:lpstr>
      <vt:lpstr>Figure 24.9 The air flowing into the engine can be directed through long or short runners for best performance and fuel economy</vt:lpstr>
      <vt:lpstr>Figure 24.10 Many plastic intake manifolds are constructed using many parts glued together to form complex passages for airflow into the engine</vt:lpstr>
      <vt:lpstr>VARIABLE INTAKE MANIFOLDS</vt:lpstr>
      <vt:lpstr>Figure 24.11 A typical variable intake manifold where the length of the intake passage is changed using a valve to change the direction of the airflow</vt:lpstr>
      <vt:lpstr>QUESTION 2: ?</vt:lpstr>
      <vt:lpstr>ANSWER 2:</vt:lpstr>
      <vt:lpstr> EXHAUST GAS RECIRCULATION PASSAGES</vt:lpstr>
      <vt:lpstr>Figure 24.12 A typical long exhaust gas line used to cool the exhaust gases before being recirculated back into the intake manifold</vt:lpstr>
      <vt:lpstr> EXHAUST MANIFOLDS (1 of 2)</vt:lpstr>
      <vt:lpstr>Exhaust Manifolds (2 of 2)</vt:lpstr>
      <vt:lpstr>Figure 24.13 The exhaust gases are pushed out of the cylinder by the piston on the exhaust stroke</vt:lpstr>
      <vt:lpstr>Figure 24.14 This exhaust manifold (red area) is equipped with a heat shield to help retain heat and reduce exhaust emissions</vt:lpstr>
      <vt:lpstr>Figure 24.15 Many exhaust manifolds are constructed of steel tubing and are free flowing to improve engine performance</vt:lpstr>
      <vt:lpstr>FREQUENTLY ASKED QUESTION</vt:lpstr>
      <vt:lpstr>Figure 24.16 A crack in an exhaust manifold is often not visible because a heat shield usually covers the area. A crack in the exhaust manifold upstream of the oxygen sensor can fool the sensor and affect engine operation</vt:lpstr>
      <vt:lpstr> EXHAUST MANIFOLD GASKETS</vt:lpstr>
      <vt:lpstr>Figure 24.17 Typical exhaust manifold gaskets. Note how they are laminated to allow the exhaust manifold to expand and contract due to heating and cooling</vt:lpstr>
      <vt:lpstr>TECH TIP</vt:lpstr>
      <vt:lpstr>Figure 24.18 An exhaust manifold spreader tool</vt:lpstr>
      <vt:lpstr> EXHAUST SYSTEM COMPONENTS</vt:lpstr>
      <vt:lpstr>Figure 24.19 The “exhaust manifold” on this Honda is actually part of the cylinder head and not a separate part. The catalytic converter is attached directly to the cylinder head using four studs</vt:lpstr>
      <vt:lpstr>Figure 24.20 A typical exhaust system showing the heat shields and hangers used to isolate exhaust system vibrations from the vehicle body, and to control the movement as the exhaust system changes in length due to heat</vt:lpstr>
      <vt:lpstr> MUFFLER</vt:lpstr>
      <vt:lpstr>Figure 24.21 Exhaust gases expand and cool as they travel through passages in the muffler</vt:lpstr>
      <vt:lpstr>FREQUENTLY ASKED QUESTION</vt:lpstr>
      <vt:lpstr>Figure 24.22 A hole in the muffler allows condensed water to escape</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24</dc:title>
  <dc:creator>Curt &amp; Tammy</dc:creator>
  <cp:lastModifiedBy>Curt &amp; Tammy</cp:lastModifiedBy>
  <cp:revision>52</cp:revision>
  <dcterms:created xsi:type="dcterms:W3CDTF">2018-09-25T19:30:15Z</dcterms:created>
  <dcterms:modified xsi:type="dcterms:W3CDTF">2019-02-12T23:04:45Z</dcterms:modified>
</cp:coreProperties>
</file>