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Merriweather Light"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Verdana" panose="020B0604030504040204" pitchFamily="34"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270489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llecuyer@aps1.ne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google.com/presentation/d/18_Dj-coWyoIQ6vSvncgbh10L3dnvekr7DeQdWFVQvGs/edit?usp=sha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cs.google.com/presentation/d/18_Dj-coWyoIQ6vSvncgbh10L3dnvekr7DeQdWFVQvGs/edit?usp=shar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s.google.com/presentation/d/18_Dj-coWyoIQ6vSvncgbh10L3dnvekr7DeQdWFVQvGs/edit?usp=shar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s.google.com/presentation/d/1BNyTWM23XrWVPBUr_lkRoRKsfKCb0ZzSVDk2f859Ikk/edit?usp=shari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presentation/d/1mY8F7kowEgz63_MyxU3WCZ6P6PxjANJWATxIgzlOOFI/edit?usp=drivesdk&amp;fbclid=IwAR2u8eKmBC95wEBmk8wc3wfli5Xmw22oY3NHJqPw2TmQAhsKqgAAxgevouw"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biologyforlife.com" TargetMode="External"/><Relationship Id="rId4" Type="http://schemas.openxmlformats.org/officeDocument/2006/relationships/hyperlink" Target="mailto:ibbioteacher@gmail.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Lindsey L’Ecuyer</a:t>
            </a:r>
            <a:endParaRPr/>
          </a:p>
          <a:p>
            <a:pPr marL="0" lvl="0" indent="0" algn="l" rtl="0">
              <a:spcBef>
                <a:spcPts val="0"/>
              </a:spcBef>
              <a:spcAft>
                <a:spcPts val="0"/>
              </a:spcAft>
              <a:buNone/>
            </a:pPr>
            <a:r>
              <a:rPr lang="en" u="sng">
                <a:solidFill>
                  <a:schemeClr val="hlink"/>
                </a:solidFill>
                <a:hlinkClick r:id="rId3"/>
              </a:rPr>
              <a:t>llecuyer@aps1.net</a:t>
            </a:r>
            <a:r>
              <a:rPr lang="en"/>
              <a:t>   @AHSbiotech</a:t>
            </a:r>
            <a:endParaRPr/>
          </a:p>
          <a:p>
            <a:pPr marL="0" lvl="0" indent="0" algn="l" rtl="0">
              <a:spcBef>
                <a:spcPts val="0"/>
              </a:spcBef>
              <a:spcAft>
                <a:spcPts val="0"/>
              </a:spcAft>
              <a:buNone/>
            </a:pPr>
            <a:r>
              <a:rPr lang="en"/>
              <a:t>Andover High School</a:t>
            </a:r>
            <a:endParaRPr/>
          </a:p>
          <a:p>
            <a:pPr marL="0" lvl="0" indent="0" algn="l" rtl="0">
              <a:spcBef>
                <a:spcPts val="0"/>
              </a:spcBef>
              <a:spcAft>
                <a:spcPts val="0"/>
              </a:spcAft>
              <a:buNone/>
            </a:pPr>
            <a:r>
              <a:rPr lang="en"/>
              <a:t>Andover, MA</a:t>
            </a:r>
            <a:endParaRPr/>
          </a:p>
        </p:txBody>
      </p:sp>
    </p:spTree>
    <p:extLst>
      <p:ext uri="{BB962C8B-B14F-4D97-AF65-F5344CB8AC3E}">
        <p14:creationId xmlns:p14="http://schemas.microsoft.com/office/powerpoint/2010/main" val="29284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18dc7fb1e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18dc7fb1e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349434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18dc7fb1e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18dc7fb1e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597377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18dc7fb1e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18dc7fb1e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163878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18dc7fb1e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18dc7fb1e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343210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18dc7fb1e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18dc7fb1e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164589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18dc7fb1e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18dc7fb1e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154802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8dc7fb1e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18dc7fb1e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237948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18dc7fb1e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18dc7fb1e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282716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18dc7fb1e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718dc7fb1e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270665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18dc7fb1e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18dc7fb1e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24649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18dc7fb1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18dc7fb1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11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18dc7fb1e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18dc7fb1e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3173861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18dc7fb1e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18dc7fb1e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76963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18dc7fb1e_0_4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Eric J. Simon, PhD</a:t>
            </a:r>
            <a:endParaRPr/>
          </a:p>
          <a:p>
            <a:pPr marL="0" lvl="0" indent="0" algn="l" rtl="0">
              <a:spcBef>
                <a:spcPts val="0"/>
              </a:spcBef>
              <a:spcAft>
                <a:spcPts val="0"/>
              </a:spcAft>
              <a:buClr>
                <a:schemeClr val="dk1"/>
              </a:buClr>
              <a:buSzPts val="1100"/>
              <a:buFont typeface="Arial"/>
              <a:buNone/>
            </a:pPr>
            <a:r>
              <a:rPr lang="en" u="sng">
                <a:solidFill>
                  <a:schemeClr val="accent5"/>
                </a:solidFill>
                <a:hlinkClick r:id="rId3"/>
              </a:rPr>
              <a:t>Eric J. Simon, PhD</a:t>
            </a:r>
            <a:endParaRPr>
              <a:solidFill>
                <a:schemeClr val="dk1"/>
              </a:solidFill>
            </a:endParaRPr>
          </a:p>
          <a:p>
            <a:pPr marL="0" lvl="0" indent="0" algn="l" rtl="0">
              <a:spcBef>
                <a:spcPts val="0"/>
              </a:spcBef>
              <a:spcAft>
                <a:spcPts val="0"/>
              </a:spcAft>
              <a:buClr>
                <a:schemeClr val="dk1"/>
              </a:buClr>
              <a:buSzPts val="1100"/>
              <a:buFont typeface="Arial"/>
              <a:buNone/>
            </a:pPr>
            <a:r>
              <a:rPr lang="en" sz="1400" b="1">
                <a:solidFill>
                  <a:srgbClr val="505759"/>
                </a:solidFill>
                <a:latin typeface="Calibri"/>
                <a:ea typeface="Calibri"/>
                <a:cs typeface="Calibri"/>
                <a:sym typeface="Calibri"/>
              </a:rPr>
              <a:t>Eric J. Simon, Ph.D. -- simonbiology@gmail.com</a:t>
            </a: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rgbClr val="505759"/>
                </a:solidFill>
                <a:latin typeface="Calibri"/>
                <a:ea typeface="Calibri"/>
                <a:cs typeface="Calibri"/>
                <a:sym typeface="Calibri"/>
              </a:rPr>
              <a:t>Professor, Department of Biology &amp; Health Science</a:t>
            </a: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rgbClr val="505759"/>
                </a:solidFill>
                <a:latin typeface="Calibri"/>
                <a:ea typeface="Calibri"/>
                <a:cs typeface="Calibri"/>
                <a:sym typeface="Calibri"/>
              </a:rPr>
              <a:t>New England College, Henniker, NH</a:t>
            </a:r>
            <a:endParaRPr/>
          </a:p>
        </p:txBody>
      </p:sp>
      <p:sp>
        <p:nvSpPr>
          <p:cNvPr id="251" name="Google Shape;251;g718dc7fb1e_0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2772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18dc7fb1e_0_4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Eric J. Simon, PhD</a:t>
            </a:r>
            <a:endParaRPr/>
          </a:p>
          <a:p>
            <a:pPr marL="0" lvl="0" indent="0" algn="l" rtl="0">
              <a:spcBef>
                <a:spcPts val="0"/>
              </a:spcBef>
              <a:spcAft>
                <a:spcPts val="0"/>
              </a:spcAft>
              <a:buClr>
                <a:schemeClr val="dk1"/>
              </a:buClr>
              <a:buSzPts val="1100"/>
              <a:buFont typeface="Arial"/>
              <a:buNone/>
            </a:pPr>
            <a:r>
              <a:rPr lang="en" u="sng">
                <a:solidFill>
                  <a:schemeClr val="accent5"/>
                </a:solidFill>
                <a:hlinkClick r:id="rId3"/>
              </a:rPr>
              <a:t>Eric J. Simon, PhD</a:t>
            </a:r>
            <a:endParaRPr>
              <a:solidFill>
                <a:schemeClr val="dk1"/>
              </a:solidFill>
            </a:endParaRPr>
          </a:p>
          <a:p>
            <a:pPr marL="0" lvl="0" indent="0" algn="l" rtl="0">
              <a:spcBef>
                <a:spcPts val="0"/>
              </a:spcBef>
              <a:spcAft>
                <a:spcPts val="0"/>
              </a:spcAft>
              <a:buClr>
                <a:schemeClr val="dk1"/>
              </a:buClr>
              <a:buSzPts val="1100"/>
              <a:buFont typeface="Arial"/>
              <a:buNone/>
            </a:pPr>
            <a:r>
              <a:rPr lang="en" sz="1400" b="1">
                <a:solidFill>
                  <a:srgbClr val="505759"/>
                </a:solidFill>
                <a:latin typeface="Calibri"/>
                <a:ea typeface="Calibri"/>
                <a:cs typeface="Calibri"/>
                <a:sym typeface="Calibri"/>
              </a:rPr>
              <a:t>Eric J. Simon, Ph.D. -- simonbiology@gmail.com</a:t>
            </a: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rgbClr val="505759"/>
                </a:solidFill>
                <a:latin typeface="Calibri"/>
                <a:ea typeface="Calibri"/>
                <a:cs typeface="Calibri"/>
                <a:sym typeface="Calibri"/>
              </a:rPr>
              <a:t>Professor, Department of Biology &amp; Health Science</a:t>
            </a: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rgbClr val="505759"/>
                </a:solidFill>
                <a:latin typeface="Calibri"/>
                <a:ea typeface="Calibri"/>
                <a:cs typeface="Calibri"/>
                <a:sym typeface="Calibri"/>
              </a:rPr>
              <a:t>New England College, Henniker, NH</a:t>
            </a:r>
            <a:endParaRPr/>
          </a:p>
        </p:txBody>
      </p:sp>
      <p:sp>
        <p:nvSpPr>
          <p:cNvPr id="264" name="Google Shape;264;g718dc7fb1e_0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439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18dc7fb1e_0_4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Eric J. Simon, PhD</a:t>
            </a:r>
            <a:endParaRPr/>
          </a:p>
          <a:p>
            <a:pPr marL="0" lvl="0" indent="0" algn="l" rtl="0">
              <a:spcBef>
                <a:spcPts val="0"/>
              </a:spcBef>
              <a:spcAft>
                <a:spcPts val="0"/>
              </a:spcAft>
              <a:buClr>
                <a:schemeClr val="dk1"/>
              </a:buClr>
              <a:buFont typeface="Arial"/>
              <a:buNone/>
            </a:pPr>
            <a:r>
              <a:rPr lang="en" sz="1400" b="1">
                <a:solidFill>
                  <a:srgbClr val="505759"/>
                </a:solidFill>
                <a:latin typeface="Calibri"/>
                <a:ea typeface="Calibri"/>
                <a:cs typeface="Calibri"/>
                <a:sym typeface="Calibri"/>
              </a:rPr>
              <a:t>Eric J. Simon, Ph.D. -- simonbiology@gmail.com</a:t>
            </a:r>
            <a:endParaRPr>
              <a:solidFill>
                <a:schemeClr val="dk1"/>
              </a:solidFill>
            </a:endParaRPr>
          </a:p>
          <a:p>
            <a:pPr marL="0" lvl="0" indent="0" algn="l" rtl="0">
              <a:spcBef>
                <a:spcPts val="0"/>
              </a:spcBef>
              <a:spcAft>
                <a:spcPts val="0"/>
              </a:spcAft>
              <a:buClr>
                <a:schemeClr val="dk1"/>
              </a:buClr>
              <a:buFont typeface="Arial"/>
              <a:buNone/>
            </a:pPr>
            <a:r>
              <a:rPr lang="en" sz="1200" b="1">
                <a:solidFill>
                  <a:srgbClr val="505759"/>
                </a:solidFill>
                <a:latin typeface="Calibri"/>
                <a:ea typeface="Calibri"/>
                <a:cs typeface="Calibri"/>
                <a:sym typeface="Calibri"/>
              </a:rPr>
              <a:t>Professor, Department of Biology &amp; Health Science</a:t>
            </a:r>
            <a:endParaRPr>
              <a:solidFill>
                <a:schemeClr val="dk1"/>
              </a:solidFill>
            </a:endParaRPr>
          </a:p>
          <a:p>
            <a:pPr marL="0" lvl="0" indent="0" algn="l" rtl="0">
              <a:spcBef>
                <a:spcPts val="0"/>
              </a:spcBef>
              <a:spcAft>
                <a:spcPts val="0"/>
              </a:spcAft>
              <a:buClr>
                <a:schemeClr val="dk1"/>
              </a:buClr>
              <a:buFont typeface="Arial"/>
              <a:buNone/>
            </a:pPr>
            <a:r>
              <a:rPr lang="en" sz="1200" b="1">
                <a:solidFill>
                  <a:srgbClr val="505759"/>
                </a:solidFill>
                <a:latin typeface="Calibri"/>
                <a:ea typeface="Calibri"/>
                <a:cs typeface="Calibri"/>
                <a:sym typeface="Calibri"/>
              </a:rPr>
              <a:t>New England College, Henniker, NH</a:t>
            </a:r>
            <a:endParaRPr/>
          </a:p>
        </p:txBody>
      </p:sp>
      <p:sp>
        <p:nvSpPr>
          <p:cNvPr id="274" name="Google Shape;274;g718dc7fb1e_0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689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718dc7fb1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718dc7fb1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499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18dc7fb1e_0_3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Eric J. Simon, PhD</a:t>
            </a:r>
            <a:endParaRPr>
              <a:solidFill>
                <a:schemeClr val="dk1"/>
              </a:solidFill>
            </a:endParaRPr>
          </a:p>
          <a:p>
            <a:pPr marL="0" lvl="0" indent="0" algn="l" rtl="0">
              <a:spcBef>
                <a:spcPts val="0"/>
              </a:spcBef>
              <a:spcAft>
                <a:spcPts val="0"/>
              </a:spcAft>
              <a:buClr>
                <a:schemeClr val="dk1"/>
              </a:buClr>
              <a:buSzPts val="1100"/>
              <a:buFont typeface="Arial"/>
              <a:buNone/>
            </a:pPr>
            <a:r>
              <a:rPr lang="en" sz="1400" b="1">
                <a:solidFill>
                  <a:srgbClr val="505759"/>
                </a:solidFill>
                <a:latin typeface="Calibri"/>
                <a:ea typeface="Calibri"/>
                <a:cs typeface="Calibri"/>
                <a:sym typeface="Calibri"/>
              </a:rPr>
              <a:t>Eric J. Simon, Ph.D. -- simonbiology@gmail.com</a:t>
            </a: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rgbClr val="505759"/>
                </a:solidFill>
                <a:latin typeface="Calibri"/>
                <a:ea typeface="Calibri"/>
                <a:cs typeface="Calibri"/>
                <a:sym typeface="Calibri"/>
              </a:rPr>
              <a:t>Professor, Department of Biology &amp; Health Science</a:t>
            </a: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rgbClr val="505759"/>
                </a:solidFill>
                <a:latin typeface="Calibri"/>
                <a:ea typeface="Calibri"/>
                <a:cs typeface="Calibri"/>
                <a:sym typeface="Calibri"/>
              </a:rPr>
              <a:t>New England College, Henniker, NH</a:t>
            </a:r>
            <a:endParaRPr/>
          </a:p>
        </p:txBody>
      </p:sp>
      <p:sp>
        <p:nvSpPr>
          <p:cNvPr id="289" name="Google Shape;289;g718dc7fb1e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3678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18dc7fb1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18dc7fb1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374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718dc7fb1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718dc7fb1e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u="sng">
                <a:solidFill>
                  <a:schemeClr val="hlink"/>
                </a:solidFill>
                <a:hlinkClick r:id="rId3"/>
              </a:rPr>
              <a:t>American Society for Microbiology</a:t>
            </a:r>
            <a:endParaRPr/>
          </a:p>
        </p:txBody>
      </p:sp>
      <p:sp>
        <p:nvSpPr>
          <p:cNvPr id="302" name="Google Shape;302;g718dc7fb1e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3680869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18dc7fb1e_0_1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u="sng">
                <a:solidFill>
                  <a:schemeClr val="accent5"/>
                </a:solidFill>
                <a:hlinkClick r:id="rId3"/>
              </a:rPr>
              <a:t>American Society for Microbiology</a:t>
            </a:r>
            <a:endParaRPr/>
          </a:p>
        </p:txBody>
      </p:sp>
      <p:sp>
        <p:nvSpPr>
          <p:cNvPr id="359" name="Google Shape;359;g718dc7fb1e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159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18dc7fb1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18dc7fb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93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18dc7fb1e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718dc7fb1e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u="sng">
                <a:solidFill>
                  <a:schemeClr val="accent5"/>
                </a:solidFill>
                <a:hlinkClick r:id="rId3"/>
              </a:rPr>
              <a:t>American Society for Microbiology</a:t>
            </a:r>
            <a:endParaRPr/>
          </a:p>
        </p:txBody>
      </p:sp>
      <p:sp>
        <p:nvSpPr>
          <p:cNvPr id="417" name="Google Shape;417;g718dc7fb1e_0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2690954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18dc7fb1e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18dc7fb1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p>
        </p:txBody>
      </p:sp>
    </p:spTree>
    <p:extLst>
      <p:ext uri="{BB962C8B-B14F-4D97-AF65-F5344CB8AC3E}">
        <p14:creationId xmlns:p14="http://schemas.microsoft.com/office/powerpoint/2010/main" val="3218698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18dc7fb1e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718dc7fb1e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p>
        </p:txBody>
      </p:sp>
    </p:spTree>
    <p:extLst>
      <p:ext uri="{BB962C8B-B14F-4D97-AF65-F5344CB8AC3E}">
        <p14:creationId xmlns:p14="http://schemas.microsoft.com/office/powerpoint/2010/main" val="920195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718dc7fb1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718dc7fb1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90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18dc7fb1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718dc7fb1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301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18dc7fb1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18dc7fb1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536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18dc7fb1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718dc7fb1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384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18dc7fb1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718dc7fb1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Tamara Alt</a:t>
            </a:r>
            <a:endParaRPr/>
          </a:p>
        </p:txBody>
      </p:sp>
    </p:spTree>
    <p:extLst>
      <p:ext uri="{BB962C8B-B14F-4D97-AF65-F5344CB8AC3E}">
        <p14:creationId xmlns:p14="http://schemas.microsoft.com/office/powerpoint/2010/main" val="361846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18dc7fb1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18dc7fb1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Gretel von Bargen</a:t>
            </a:r>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p>
        </p:txBody>
      </p:sp>
    </p:spTree>
    <p:extLst>
      <p:ext uri="{BB962C8B-B14F-4D97-AF65-F5344CB8AC3E}">
        <p14:creationId xmlns:p14="http://schemas.microsoft.com/office/powerpoint/2010/main" val="311302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18dc7fb1e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18dc7fb1e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472473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18dc7fb1e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18dc7fb1e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636306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18dc7fb1e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18dc7fb1e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149245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18dc7fb1e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18dc7fb1e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1011514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18dc7fb1e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18dc7fb1e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3"/>
              </a:rPr>
              <a:t>Gretel von Bargen</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TW:  @vb_ibbio</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IG:  @ibbioteacher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Email:  </a:t>
            </a:r>
            <a:r>
              <a:rPr lang="en" sz="1200" u="sng">
                <a:solidFill>
                  <a:schemeClr val="accent5"/>
                </a:solidFill>
                <a:latin typeface="Verdana"/>
                <a:ea typeface="Verdana"/>
                <a:cs typeface="Verdana"/>
                <a:sym typeface="Verdana"/>
                <a:hlinkClick r:id="rId4"/>
              </a:rPr>
              <a:t>ibbioteacher@gmail.com</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Website:  </a:t>
            </a:r>
            <a:r>
              <a:rPr lang="en" sz="1200" u="sng">
                <a:solidFill>
                  <a:schemeClr val="accent5"/>
                </a:solidFill>
                <a:latin typeface="Verdana"/>
                <a:ea typeface="Verdana"/>
                <a:cs typeface="Verdana"/>
                <a:sym typeface="Verdana"/>
                <a:hlinkClick r:id="rId5"/>
              </a:rPr>
              <a:t>www.biologyforlife.com</a:t>
            </a:r>
            <a:r>
              <a:rPr lang="en" sz="1200">
                <a:solidFill>
                  <a:schemeClr val="dk1"/>
                </a:solidFill>
                <a:latin typeface="Verdana"/>
                <a:ea typeface="Verdana"/>
                <a:cs typeface="Verdana"/>
                <a:sym typeface="Verdana"/>
              </a:rPr>
              <a:t> </a:t>
            </a:r>
            <a:endParaRPr>
              <a:solidFill>
                <a:schemeClr val="dk1"/>
              </a:solidFill>
            </a:endParaRPr>
          </a:p>
        </p:txBody>
      </p:sp>
    </p:spTree>
    <p:extLst>
      <p:ext uri="{BB962C8B-B14F-4D97-AF65-F5344CB8AC3E}">
        <p14:creationId xmlns:p14="http://schemas.microsoft.com/office/powerpoint/2010/main" val="184562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155CC"/>
              </a:buClr>
              <a:buSzPts val="3600"/>
              <a:buFont typeface="Merriweather Light"/>
              <a:buNone/>
              <a:defRPr sz="3600">
                <a:solidFill>
                  <a:srgbClr val="1155CC"/>
                </a:solidFill>
                <a:latin typeface="Merriweather Light"/>
                <a:ea typeface="Merriweather Light"/>
                <a:cs typeface="Merriweather Light"/>
                <a:sym typeface="Merriweather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chemeClr val="dk1"/>
              </a:buClr>
              <a:buSzPts val="2100"/>
              <a:buChar char="●"/>
              <a:defRPr>
                <a:latin typeface="Times New Roman"/>
                <a:ea typeface="Times New Roman"/>
                <a:cs typeface="Times New Roman"/>
                <a:sym typeface="Times New Roman"/>
              </a:defRPr>
            </a:lvl1pPr>
            <a:lvl2pPr marL="914400" lvl="1" indent="-342900" algn="l" rtl="0">
              <a:lnSpc>
                <a:spcPct val="90000"/>
              </a:lnSpc>
              <a:spcBef>
                <a:spcPts val="1600"/>
              </a:spcBef>
              <a:spcAft>
                <a:spcPts val="0"/>
              </a:spcAft>
              <a:buClr>
                <a:schemeClr val="dk1"/>
              </a:buClr>
              <a:buSzPts val="1800"/>
              <a:buChar char="○"/>
              <a:defRPr>
                <a:latin typeface="Times New Roman"/>
                <a:ea typeface="Times New Roman"/>
                <a:cs typeface="Times New Roman"/>
                <a:sym typeface="Times New Roman"/>
              </a:defRPr>
            </a:lvl2pPr>
            <a:lvl3pPr marL="1371600" lvl="2" indent="-323850" algn="l" rtl="0">
              <a:lnSpc>
                <a:spcPct val="90000"/>
              </a:lnSpc>
              <a:spcBef>
                <a:spcPts val="1600"/>
              </a:spcBef>
              <a:spcAft>
                <a:spcPts val="0"/>
              </a:spcAft>
              <a:buClr>
                <a:schemeClr val="dk1"/>
              </a:buClr>
              <a:buSzPts val="1500"/>
              <a:buChar char="■"/>
              <a:defRPr>
                <a:latin typeface="Times New Roman"/>
                <a:ea typeface="Times New Roman"/>
                <a:cs typeface="Times New Roman"/>
                <a:sym typeface="Times New Roman"/>
              </a:defRPr>
            </a:lvl3pPr>
            <a:lvl4pPr marL="1828800" lvl="3" indent="-317500" algn="l" rtl="0">
              <a:lnSpc>
                <a:spcPct val="90000"/>
              </a:lnSpc>
              <a:spcBef>
                <a:spcPts val="1600"/>
              </a:spcBef>
              <a:spcAft>
                <a:spcPts val="0"/>
              </a:spcAft>
              <a:buClr>
                <a:schemeClr val="dk1"/>
              </a:buClr>
              <a:buSzPts val="1400"/>
              <a:buChar char="●"/>
              <a:defRPr>
                <a:latin typeface="Times New Roman"/>
                <a:ea typeface="Times New Roman"/>
                <a:cs typeface="Times New Roman"/>
                <a:sym typeface="Times New Roman"/>
              </a:defRPr>
            </a:lvl4pPr>
            <a:lvl5pPr marL="2286000" lvl="4" indent="-317500" algn="l" rtl="0">
              <a:lnSpc>
                <a:spcPct val="90000"/>
              </a:lnSpc>
              <a:spcBef>
                <a:spcPts val="1600"/>
              </a:spcBef>
              <a:spcAft>
                <a:spcPts val="0"/>
              </a:spcAft>
              <a:buClr>
                <a:schemeClr val="dk1"/>
              </a:buClr>
              <a:buSzPts val="1400"/>
              <a:buChar char="○"/>
              <a:defRPr>
                <a:latin typeface="Times New Roman"/>
                <a:ea typeface="Times New Roman"/>
                <a:cs typeface="Times New Roman"/>
                <a:sym typeface="Times New Roman"/>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hyperlink" Target="https://www.cdc.gov/coronavirus/type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hyperlink" Target="https://commons.wikimedia.org/wiki/File:Virus-Budding-001.gi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hyperlink" Target="https://commons.wikimedia.org/wiki/File:Virus-Budding-001.gi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hyperlink" Target="https://www.pnas.org/content/102/29/999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docs.google.com/presentation/d/1qxclz7XrQR45ZUbC7PLBNxUgpxr3GgURd57tSuJ8cck/edit?fbclid=IwAR1Qq5Fl2Z3Vyt1-HM4ztZJR2O0H5vGHK_62C9ykmEgKN-e7r4md5d5s68Y#slide=id.g81762d57bf_116_7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YLzzr8cxnRs&amp;feature=youtu.be"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washingtonpost.com/graphics/2020/world/corona-simulator/?fbclid=IwAR3QbEZNX5BKxAMzn1xovZ9dq9yx3aA0s-oGebZb7vLVjhAwK4oL0T0aBW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youtube.com/watch?v=JKpVMivbTf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presentation/d/18_Dj-coWyoIQ6vSvncgbh10L3dnvekr7DeQdWFVQvGs/edit?usp=sharing"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presentation/d/18_Dj-coWyoIQ6vSvncgbh10L3dnvekr7DeQdWFVQvGs/edit?usp=sharing"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media.hhmi.org/biointeractive/click/virus-explorer/index.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youtube.com/watch?v=OTYfke545vI"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presentation/d/18_Dj-coWyoIQ6vSvncgbh10L3dnvekr7DeQdWFVQvGs/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hyperlink" Target="https://docs.google.com/presentation/d/1mY8F7kowEgz63_MyxU3WCZ6P6PxjANJWATxIgzlOOFI/edit?usp=drivesdk&amp;fbclid=IwAR2u8eKmBC95wEBmk8wc3wfli5Xmw22oY3NHJqPw2TmQAhsKqgAAxgevouw" TargetMode="Externa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www.cdc.gov/coronavirus/2019-ncov/lab/rt-pcr-detection-instructions.html" TargetMode="External"/><Relationship Id="rId4" Type="http://schemas.openxmlformats.org/officeDocument/2006/relationships/hyperlink" Target="https://www.wsj.com/articles/hospitals-companies-race-to-develop-tests-to-spot-coronavirus-linked-illness-1158324542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tgyzdgf66eM"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docs.google.com/presentation/d/1mY8F7kowEgz63_MyxU3WCZ6P6PxjANJWATxIgzlOOFI/edit?usp=drivesdk&amp;fbclid=IwAR2u8eKmBC95wEBmk8wc3wfli5Xmw22oY3NHJqPw2TmQAhsKqgAAxgevouw" TargetMode="Externa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hyperlink" Target="https://www.pbs.org/video/nova-vaccinescalling-shot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drive.google.com/file/d/1l3URiZKHgntFWVW_eAzCt1vhxF9PjmB2/view"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bs.org/video/nova-vaccinescalling-shot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drive.google.com/file/d/1l3URiZKHgntFWVW_eAzCt1vhxF9PjmB2/vie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7.gif"/></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7de8LJE4owg" TargetMode="External"/><Relationship Id="rId3" Type="http://schemas.openxmlformats.org/officeDocument/2006/relationships/hyperlink" Target="https://www.popsci.com/story/health/wuhan-coronavirus-china-wet-market-wild-animal/" TargetMode="External"/><Relationship Id="rId7" Type="http://schemas.openxmlformats.org/officeDocument/2006/relationships/hyperlink" Target="https://www.youtube.com/watch?v=jWMUBouaqb0"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docs.google.com/presentation/d/1mY8F7kowEgz63_MyxU3WCZ6P6PxjANJWATxIgzlOOFI/edit?usp=drivesdk&amp;fbclid=IwAR2u8eKmBC95wEBmk8wc3wfli5Xmw22oY3NHJqPw2TmQAhsKqgAAxgevouw" TargetMode="External"/><Relationship Id="rId11" Type="http://schemas.openxmlformats.org/officeDocument/2006/relationships/hyperlink" Target="https://www.pbs.org/wgbh/nova/video/coronavirus-covid19/" TargetMode="External"/><Relationship Id="rId5" Type="http://schemas.openxmlformats.org/officeDocument/2006/relationships/hyperlink" Target="https://covid19.fas.org/l/en?fbclid=IwAR18YoIWI93j5duLYoxdqIkfJEfh_VtRU3Q5qAJ-bg5cN2ene8fCYAI0jA4" TargetMode="External"/><Relationship Id="rId10" Type="http://schemas.openxmlformats.org/officeDocument/2006/relationships/hyperlink" Target="https://www.arcgis.com/apps/opsdashboard/index.html#/bda7594740fd40299423467b48e9ecf6" TargetMode="External"/><Relationship Id="rId4" Type="http://schemas.openxmlformats.org/officeDocument/2006/relationships/hyperlink" Target="https://asm.org/Press-Releases/2020/COVID-19-Resources?fbclid=IwAR3-TfF1qMCBa6g8nQLn4SkGDyVY7xyZ4bm7fTudTKuZ7THJblFxvxG8qdU" TargetMode="External"/><Relationship Id="rId9" Type="http://schemas.openxmlformats.org/officeDocument/2006/relationships/hyperlink" Target="https://www.youtube.com/watch?v=kYf_Sl8W3q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ctF5aMV05kM"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docs.google.com/presentation/d/1BNyTWM23XrWVPBUr_lkRoRKsfKCb0ZzSVDk2f859Ikk/edit?usp=sharing" TargetMode="Externa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hyperlink" Target="https://www.ncbi.nlm.nih.gov/books/n/mcb/A7315/def-item/A786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docs.google.com/presentation/d/1mY8F7kowEgz63_MyxU3WCZ6P6PxjANJWATxIgzlOOFI/edit?usp=drivesdk&amp;fbclid=IwAR2u8eKmBC95wEBmk8wc3wfli5Xmw22oY3NHJqPw2TmQAhsKqgAAxgevouw" TargetMode="External"/><Relationship Id="rId5" Type="http://schemas.openxmlformats.org/officeDocument/2006/relationships/image" Target="../media/image2.jpg"/><Relationship Id="rId4" Type="http://schemas.openxmlformats.org/officeDocument/2006/relationships/hyperlink" Target="http://www.youtube.com/watch?v=7KXHwhTghW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docs.google.com/presentation/d/1mY8F7kowEgz63_MyxU3WCZ6P6PxjANJWATxIgzlOOFI/edit?usp=drivesdk&amp;fbclid=IwAR2u8eKmBC95wEBmk8wc3wfli5Xmw22oY3NHJqPw2TmQAhsKqgAAxgevou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330350"/>
            <a:ext cx="8520600" cy="98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a:t>COVID-19 aka SARS-CoV-2 virus… </a:t>
            </a:r>
            <a:endParaRPr sz="2800"/>
          </a:p>
          <a:p>
            <a:pPr marL="0" lvl="0" indent="0" algn="ctr" rtl="0">
              <a:spcBef>
                <a:spcPts val="0"/>
              </a:spcBef>
              <a:spcAft>
                <a:spcPts val="0"/>
              </a:spcAft>
              <a:buNone/>
            </a:pPr>
            <a:r>
              <a:rPr lang="en" sz="2800"/>
              <a:t>and other viruses. And vaccination!</a:t>
            </a:r>
            <a:endParaRPr sz="2800"/>
          </a:p>
        </p:txBody>
      </p:sp>
      <p:sp>
        <p:nvSpPr>
          <p:cNvPr id="61" name="Google Shape;61;p14"/>
          <p:cNvSpPr txBox="1">
            <a:spLocks noGrp="1"/>
          </p:cNvSpPr>
          <p:nvPr>
            <p:ph type="subTitle" idx="1"/>
          </p:nvPr>
        </p:nvSpPr>
        <p:spPr>
          <a:xfrm>
            <a:off x="311700" y="13116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AHS Biology</a:t>
            </a:r>
            <a:endParaRPr sz="2400"/>
          </a:p>
        </p:txBody>
      </p:sp>
      <p:sp>
        <p:nvSpPr>
          <p:cNvPr id="62" name="Google Shape;62;p14"/>
          <p:cNvSpPr txBox="1"/>
          <p:nvPr/>
        </p:nvSpPr>
        <p:spPr>
          <a:xfrm>
            <a:off x="381000" y="1981350"/>
            <a:ext cx="8520600" cy="3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These at-home learning activities are designed to enrich your understanding of viruses in a way that will help you better understand the science behind what’s happening with COVID-19. What’s happening is stressful, and sometimes, knowing more can help you to feel more in control of your role in this. We hope to help you talk about this from a truly informed position- YOU can help educate those around you. We, your biology teachers, encourage you to reach out with thoughts, concerns, questions, stories, and anything else you want to tell us about life right now! Happy learning!!</a:t>
            </a:r>
            <a:endParaRPr sz="2000"/>
          </a:p>
          <a:p>
            <a:pPr marL="0" lvl="0" indent="0" algn="l" rtl="0">
              <a:spcBef>
                <a:spcPts val="0"/>
              </a:spcBef>
              <a:spcAft>
                <a:spcPts val="0"/>
              </a:spcAft>
              <a:buNone/>
            </a:pPr>
            <a:r>
              <a:rPr lang="en" sz="2000" b="1"/>
              <a:t>ps: Please spend no more than 30 minutes on each activity :)</a:t>
            </a:r>
            <a:endParaRPr sz="2000" b="1"/>
          </a:p>
        </p:txBody>
      </p:sp>
      <p:pic>
        <p:nvPicPr>
          <p:cNvPr id="63" name="Google Shape;63;p14"/>
          <p:cNvPicPr preferRelativeResize="0"/>
          <p:nvPr/>
        </p:nvPicPr>
        <p:blipFill>
          <a:blip r:embed="rId3">
            <a:alphaModFix/>
          </a:blip>
          <a:stretch>
            <a:fillRect/>
          </a:stretch>
        </p:blipFill>
        <p:spPr>
          <a:xfrm rot="-713113">
            <a:off x="262106" y="950564"/>
            <a:ext cx="962940" cy="941720"/>
          </a:xfrm>
          <a:prstGeom prst="rect">
            <a:avLst/>
          </a:prstGeom>
          <a:noFill/>
          <a:ln>
            <a:noFill/>
          </a:ln>
        </p:spPr>
      </p:pic>
      <p:pic>
        <p:nvPicPr>
          <p:cNvPr id="64" name="Google Shape;64;p14"/>
          <p:cNvPicPr preferRelativeResize="0"/>
          <p:nvPr/>
        </p:nvPicPr>
        <p:blipFill>
          <a:blip r:embed="rId3">
            <a:alphaModFix/>
          </a:blip>
          <a:stretch>
            <a:fillRect/>
          </a:stretch>
        </p:blipFill>
        <p:spPr>
          <a:xfrm rot="612709">
            <a:off x="7648656" y="1084639"/>
            <a:ext cx="962940" cy="9417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3"/>
          <p:cNvPicPr preferRelativeResize="0"/>
          <p:nvPr/>
        </p:nvPicPr>
        <p:blipFill>
          <a:blip r:embed="rId3">
            <a:alphaModFix/>
          </a:blip>
          <a:stretch>
            <a:fillRect/>
          </a:stretch>
        </p:blipFill>
        <p:spPr>
          <a:xfrm>
            <a:off x="6131250" y="1625926"/>
            <a:ext cx="2701050" cy="2199990"/>
          </a:xfrm>
          <a:prstGeom prst="rect">
            <a:avLst/>
          </a:prstGeom>
          <a:noFill/>
          <a:ln>
            <a:noFill/>
          </a:ln>
        </p:spPr>
      </p:pic>
      <p:sp>
        <p:nvSpPr>
          <p:cNvPr id="130" name="Google Shape;130;p23"/>
          <p:cNvSpPr txBox="1"/>
          <p:nvPr/>
        </p:nvSpPr>
        <p:spPr>
          <a:xfrm>
            <a:off x="76125" y="4812475"/>
            <a:ext cx="63069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https://www.cdc.gov/coronavirus/types.html</a:t>
            </a:r>
            <a:endParaRPr/>
          </a:p>
        </p:txBody>
      </p:sp>
      <p:sp>
        <p:nvSpPr>
          <p:cNvPr id="131" name="Google Shape;13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latin typeface="Verdana"/>
                <a:ea typeface="Verdana"/>
                <a:cs typeface="Verdana"/>
                <a:sym typeface="Verdana"/>
              </a:rPr>
              <a:t>Coronavirus</a:t>
            </a:r>
            <a:endParaRPr/>
          </a:p>
        </p:txBody>
      </p:sp>
      <p:sp>
        <p:nvSpPr>
          <p:cNvPr id="132" name="Google Shape;132;p23"/>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latin typeface="Verdana"/>
                <a:ea typeface="Verdana"/>
                <a:cs typeface="Verdana"/>
                <a:sym typeface="Verdana"/>
              </a:rPr>
              <a:t>Human coronaviruses were first identified in the mid-1960s. There are four main sub-groupings of coronaviruses, known as alpha, beta, gamma, and delta. The seven coronaviruses that can infect people are:</a:t>
            </a:r>
            <a:endParaRPr sz="1300">
              <a:solidFill>
                <a:schemeClr val="dk1"/>
              </a:solidFill>
              <a:latin typeface="Verdana"/>
              <a:ea typeface="Verdana"/>
              <a:cs typeface="Verdana"/>
              <a:sym typeface="Verdana"/>
            </a:endParaRPr>
          </a:p>
          <a:p>
            <a:pPr marL="0" lvl="0" indent="0" algn="l" rtl="0">
              <a:lnSpc>
                <a:spcPct val="130000"/>
              </a:lnSpc>
              <a:spcBef>
                <a:spcPts val="1800"/>
              </a:spcBef>
              <a:spcAft>
                <a:spcPts val="0"/>
              </a:spcAft>
              <a:buClr>
                <a:schemeClr val="dk1"/>
              </a:buClr>
              <a:buSzPts val="1100"/>
              <a:buFont typeface="Arial"/>
              <a:buNone/>
            </a:pPr>
            <a:r>
              <a:rPr lang="en" sz="1700">
                <a:solidFill>
                  <a:schemeClr val="dk1"/>
                </a:solidFill>
                <a:latin typeface="Verdana"/>
                <a:ea typeface="Verdana"/>
                <a:cs typeface="Verdana"/>
                <a:sym typeface="Verdana"/>
              </a:rPr>
              <a:t>Common human coronaviruses (cause common colds)</a:t>
            </a:r>
            <a:endParaRPr sz="1700">
              <a:solidFill>
                <a:schemeClr val="dk1"/>
              </a:solidFill>
              <a:latin typeface="Verdana"/>
              <a:ea typeface="Verdana"/>
              <a:cs typeface="Verdana"/>
              <a:sym typeface="Verdana"/>
            </a:endParaRPr>
          </a:p>
          <a:p>
            <a:pPr marL="457200" lvl="0" indent="-311150" algn="l" rtl="0">
              <a:spcBef>
                <a:spcPts val="400"/>
              </a:spcBef>
              <a:spcAft>
                <a:spcPts val="0"/>
              </a:spcAft>
              <a:buClr>
                <a:schemeClr val="dk1"/>
              </a:buClr>
              <a:buSzPts val="1300"/>
              <a:buFont typeface="Verdana"/>
              <a:buAutoNum type="arabicPeriod"/>
            </a:pPr>
            <a:r>
              <a:rPr lang="en" sz="1300">
                <a:solidFill>
                  <a:schemeClr val="dk1"/>
                </a:solidFill>
                <a:latin typeface="Verdana"/>
                <a:ea typeface="Verdana"/>
                <a:cs typeface="Verdana"/>
                <a:sym typeface="Verdana"/>
              </a:rPr>
              <a:t>229E (alpha coronavirus)</a:t>
            </a:r>
            <a:endParaRPr sz="1300">
              <a:solidFill>
                <a:schemeClr val="dk1"/>
              </a:solidFill>
              <a:latin typeface="Verdana"/>
              <a:ea typeface="Verdana"/>
              <a:cs typeface="Verdana"/>
              <a:sym typeface="Verdana"/>
            </a:endParaRPr>
          </a:p>
          <a:p>
            <a:pPr marL="457200" lvl="0" indent="-311150" algn="l" rtl="0">
              <a:spcBef>
                <a:spcPts val="0"/>
              </a:spcBef>
              <a:spcAft>
                <a:spcPts val="0"/>
              </a:spcAft>
              <a:buClr>
                <a:schemeClr val="dk1"/>
              </a:buClr>
              <a:buSzPts val="1300"/>
              <a:buFont typeface="Verdana"/>
              <a:buAutoNum type="arabicPeriod"/>
            </a:pPr>
            <a:r>
              <a:rPr lang="en" sz="1300">
                <a:solidFill>
                  <a:schemeClr val="dk1"/>
                </a:solidFill>
                <a:latin typeface="Verdana"/>
                <a:ea typeface="Verdana"/>
                <a:cs typeface="Verdana"/>
                <a:sym typeface="Verdana"/>
              </a:rPr>
              <a:t>NL63 (alpha coronavirus)</a:t>
            </a:r>
            <a:endParaRPr sz="1300">
              <a:solidFill>
                <a:schemeClr val="dk1"/>
              </a:solidFill>
              <a:latin typeface="Verdana"/>
              <a:ea typeface="Verdana"/>
              <a:cs typeface="Verdana"/>
              <a:sym typeface="Verdana"/>
            </a:endParaRPr>
          </a:p>
          <a:p>
            <a:pPr marL="457200" lvl="0" indent="-311150" algn="l" rtl="0">
              <a:spcBef>
                <a:spcPts val="0"/>
              </a:spcBef>
              <a:spcAft>
                <a:spcPts val="0"/>
              </a:spcAft>
              <a:buClr>
                <a:schemeClr val="dk1"/>
              </a:buClr>
              <a:buSzPts val="1300"/>
              <a:buFont typeface="Verdana"/>
              <a:buAutoNum type="arabicPeriod"/>
            </a:pPr>
            <a:r>
              <a:rPr lang="en" sz="1300">
                <a:solidFill>
                  <a:schemeClr val="dk1"/>
                </a:solidFill>
                <a:latin typeface="Verdana"/>
                <a:ea typeface="Verdana"/>
                <a:cs typeface="Verdana"/>
                <a:sym typeface="Verdana"/>
              </a:rPr>
              <a:t>OC43 (beta coronavirus)</a:t>
            </a:r>
            <a:endParaRPr sz="1300">
              <a:solidFill>
                <a:schemeClr val="dk1"/>
              </a:solidFill>
              <a:latin typeface="Verdana"/>
              <a:ea typeface="Verdana"/>
              <a:cs typeface="Verdana"/>
              <a:sym typeface="Verdana"/>
            </a:endParaRPr>
          </a:p>
          <a:p>
            <a:pPr marL="457200" lvl="0" indent="-311150" algn="l" rtl="0">
              <a:spcBef>
                <a:spcPts val="0"/>
              </a:spcBef>
              <a:spcAft>
                <a:spcPts val="0"/>
              </a:spcAft>
              <a:buClr>
                <a:schemeClr val="dk1"/>
              </a:buClr>
              <a:buSzPts val="1300"/>
              <a:buFont typeface="Verdana"/>
              <a:buAutoNum type="arabicPeriod"/>
            </a:pPr>
            <a:r>
              <a:rPr lang="en" sz="1300">
                <a:solidFill>
                  <a:schemeClr val="dk1"/>
                </a:solidFill>
                <a:latin typeface="Verdana"/>
                <a:ea typeface="Verdana"/>
                <a:cs typeface="Verdana"/>
                <a:sym typeface="Verdana"/>
              </a:rPr>
              <a:t>HKU1 (beta coronavirus)</a:t>
            </a:r>
            <a:endParaRPr sz="1300">
              <a:solidFill>
                <a:schemeClr val="dk1"/>
              </a:solidFill>
              <a:latin typeface="Verdana"/>
              <a:ea typeface="Verdana"/>
              <a:cs typeface="Verdana"/>
              <a:sym typeface="Verdana"/>
            </a:endParaRPr>
          </a:p>
          <a:p>
            <a:pPr marL="0" lvl="0" indent="0" algn="l" rtl="0">
              <a:lnSpc>
                <a:spcPct val="130000"/>
              </a:lnSpc>
              <a:spcBef>
                <a:spcPts val="1800"/>
              </a:spcBef>
              <a:spcAft>
                <a:spcPts val="0"/>
              </a:spcAft>
              <a:buClr>
                <a:schemeClr val="dk1"/>
              </a:buClr>
              <a:buSzPts val="1100"/>
              <a:buFont typeface="Arial"/>
              <a:buNone/>
            </a:pPr>
            <a:r>
              <a:rPr lang="en" sz="1700">
                <a:solidFill>
                  <a:schemeClr val="dk1"/>
                </a:solidFill>
                <a:latin typeface="Verdana"/>
                <a:ea typeface="Verdana"/>
                <a:cs typeface="Verdana"/>
                <a:sym typeface="Verdana"/>
              </a:rPr>
              <a:t>Other human coronaviruses</a:t>
            </a:r>
            <a:endParaRPr sz="1700">
              <a:solidFill>
                <a:schemeClr val="dk1"/>
              </a:solidFill>
              <a:latin typeface="Verdana"/>
              <a:ea typeface="Verdana"/>
              <a:cs typeface="Verdana"/>
              <a:sym typeface="Verdana"/>
            </a:endParaRPr>
          </a:p>
          <a:p>
            <a:pPr marL="457200" lvl="0" indent="-311150" algn="l" rtl="0">
              <a:spcBef>
                <a:spcPts val="400"/>
              </a:spcBef>
              <a:spcAft>
                <a:spcPts val="0"/>
              </a:spcAft>
              <a:buClr>
                <a:schemeClr val="dk1"/>
              </a:buClr>
              <a:buSzPts val="1300"/>
              <a:buFont typeface="Verdana"/>
              <a:buAutoNum type="arabicPeriod" startAt="5"/>
            </a:pPr>
            <a:r>
              <a:rPr lang="en" sz="1300">
                <a:solidFill>
                  <a:schemeClr val="dk1"/>
                </a:solidFill>
                <a:latin typeface="Verdana"/>
                <a:ea typeface="Verdana"/>
                <a:cs typeface="Verdana"/>
                <a:sym typeface="Verdana"/>
              </a:rPr>
              <a:t>MERS-CoV (the beta coronavirus that causes Middle East Respiratory Syndrome, or MERS)</a:t>
            </a:r>
            <a:endParaRPr sz="1300">
              <a:solidFill>
                <a:schemeClr val="dk1"/>
              </a:solidFill>
              <a:latin typeface="Verdana"/>
              <a:ea typeface="Verdana"/>
              <a:cs typeface="Verdana"/>
              <a:sym typeface="Verdana"/>
            </a:endParaRPr>
          </a:p>
          <a:p>
            <a:pPr marL="457200" lvl="0" indent="-311150" algn="l" rtl="0">
              <a:spcBef>
                <a:spcPts val="0"/>
              </a:spcBef>
              <a:spcAft>
                <a:spcPts val="0"/>
              </a:spcAft>
              <a:buClr>
                <a:schemeClr val="dk1"/>
              </a:buClr>
              <a:buSzPts val="1300"/>
              <a:buFont typeface="Verdana"/>
              <a:buAutoNum type="arabicPeriod" startAt="5"/>
            </a:pPr>
            <a:r>
              <a:rPr lang="en" sz="1300">
                <a:solidFill>
                  <a:schemeClr val="dk1"/>
                </a:solidFill>
                <a:latin typeface="Verdana"/>
                <a:ea typeface="Verdana"/>
                <a:cs typeface="Verdana"/>
                <a:sym typeface="Verdana"/>
              </a:rPr>
              <a:t>SARS-CoV (the beta coronavirus that causes severe acute respiratory syndrome, or SARS)</a:t>
            </a:r>
            <a:endParaRPr sz="1300">
              <a:solidFill>
                <a:schemeClr val="dk1"/>
              </a:solidFill>
              <a:latin typeface="Verdana"/>
              <a:ea typeface="Verdana"/>
              <a:cs typeface="Verdana"/>
              <a:sym typeface="Verdana"/>
            </a:endParaRPr>
          </a:p>
          <a:p>
            <a:pPr marL="457200" lvl="0" indent="-311150" algn="l" rtl="0">
              <a:spcBef>
                <a:spcPts val="0"/>
              </a:spcBef>
              <a:spcAft>
                <a:spcPts val="0"/>
              </a:spcAft>
              <a:buClr>
                <a:schemeClr val="dk1"/>
              </a:buClr>
              <a:buSzPts val="1300"/>
              <a:buFont typeface="Verdana"/>
              <a:buAutoNum type="arabicPeriod" startAt="5"/>
            </a:pPr>
            <a:r>
              <a:rPr lang="en" sz="1300">
                <a:solidFill>
                  <a:schemeClr val="dk1"/>
                </a:solidFill>
                <a:latin typeface="Verdana"/>
                <a:ea typeface="Verdana"/>
                <a:cs typeface="Verdana"/>
                <a:sym typeface="Verdana"/>
              </a:rPr>
              <a:t>SARS-CoV-2 (the novel coronavirus that causes coronavirus disease 2019, or COVID-19)</a:t>
            </a:r>
            <a:endParaRPr sz="1300">
              <a:solidFill>
                <a:schemeClr val="dk1"/>
              </a:solidFill>
              <a:latin typeface="Verdana"/>
              <a:ea typeface="Verdana"/>
              <a:cs typeface="Verdana"/>
              <a:sym typeface="Verdana"/>
            </a:endParaRPr>
          </a:p>
          <a:p>
            <a:pPr marL="0" lvl="0" indent="0" algn="l" rtl="0">
              <a:spcBef>
                <a:spcPts val="1500"/>
              </a:spcBef>
              <a:spcAft>
                <a:spcPts val="1600"/>
              </a:spcAft>
              <a:buNone/>
            </a:pPr>
            <a:endParaRPr/>
          </a:p>
        </p:txBody>
      </p:sp>
      <p:sp>
        <p:nvSpPr>
          <p:cNvPr id="133" name="Google Shape;133;p23"/>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82950"/>
            <a:ext cx="351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i="1">
              <a:latin typeface="Verdana"/>
              <a:ea typeface="Verdana"/>
              <a:cs typeface="Verdana"/>
              <a:sym typeface="Verdana"/>
            </a:endParaRPr>
          </a:p>
        </p:txBody>
      </p:sp>
      <p:sp>
        <p:nvSpPr>
          <p:cNvPr id="139" name="Google Shape;139;p24"/>
          <p:cNvSpPr txBox="1">
            <a:spLocks noGrp="1"/>
          </p:cNvSpPr>
          <p:nvPr>
            <p:ph type="body" idx="1"/>
          </p:nvPr>
        </p:nvSpPr>
        <p:spPr>
          <a:xfrm>
            <a:off x="311700" y="1031800"/>
            <a:ext cx="3513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Verdana"/>
                <a:ea typeface="Verdana"/>
                <a:cs typeface="Verdana"/>
                <a:sym typeface="Verdana"/>
              </a:rPr>
              <a:t>Coronaviruses are enveloped RNA viruses characterized by club-like spikes that project from their surface - so it looks like a corona, or crown.</a:t>
            </a:r>
            <a:endParaRPr>
              <a:latin typeface="Verdana"/>
              <a:ea typeface="Verdana"/>
              <a:cs typeface="Verdana"/>
              <a:sym typeface="Verdana"/>
            </a:endParaRPr>
          </a:p>
        </p:txBody>
      </p:sp>
      <p:pic>
        <p:nvPicPr>
          <p:cNvPr id="140" name="Google Shape;140;p24"/>
          <p:cNvPicPr preferRelativeResize="0"/>
          <p:nvPr/>
        </p:nvPicPr>
        <p:blipFill>
          <a:blip r:embed="rId3">
            <a:alphaModFix/>
          </a:blip>
          <a:stretch>
            <a:fillRect/>
          </a:stretch>
        </p:blipFill>
        <p:spPr>
          <a:xfrm>
            <a:off x="4000500" y="0"/>
            <a:ext cx="5143500" cy="5143500"/>
          </a:xfrm>
          <a:prstGeom prst="rect">
            <a:avLst/>
          </a:prstGeom>
          <a:noFill/>
          <a:ln>
            <a:noFill/>
          </a:ln>
        </p:spPr>
      </p:pic>
      <p:pic>
        <p:nvPicPr>
          <p:cNvPr id="141" name="Google Shape;141;p24"/>
          <p:cNvPicPr preferRelativeResize="0"/>
          <p:nvPr/>
        </p:nvPicPr>
        <p:blipFill rotWithShape="1">
          <a:blip r:embed="rId4">
            <a:alphaModFix/>
          </a:blip>
          <a:srcRect b="11331"/>
          <a:stretch/>
        </p:blipFill>
        <p:spPr>
          <a:xfrm>
            <a:off x="467125" y="3193525"/>
            <a:ext cx="2251825" cy="1830350"/>
          </a:xfrm>
          <a:prstGeom prst="rect">
            <a:avLst/>
          </a:prstGeom>
          <a:noFill/>
          <a:ln>
            <a:noFill/>
          </a:ln>
        </p:spPr>
      </p:pic>
      <p:sp>
        <p:nvSpPr>
          <p:cNvPr id="142" name="Google Shape;142;p24"/>
          <p:cNvSpPr txBox="1"/>
          <p:nvPr/>
        </p:nvSpPr>
        <p:spPr>
          <a:xfrm>
            <a:off x="2309100" y="4824350"/>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148" name="Google Shape;148;p25"/>
          <p:cNvSpPr txBox="1">
            <a:spLocks noGrp="1"/>
          </p:cNvSpPr>
          <p:nvPr>
            <p:ph type="body" idx="1"/>
          </p:nvPr>
        </p:nvSpPr>
        <p:spPr>
          <a:xfrm>
            <a:off x="311700" y="1121175"/>
            <a:ext cx="4039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solidFill>
                  <a:srgbClr val="666666"/>
                </a:solidFill>
                <a:latin typeface="Verdana"/>
                <a:ea typeface="Verdana"/>
                <a:cs typeface="Verdana"/>
                <a:sym typeface="Verdana"/>
              </a:rPr>
              <a:t>Single stranded RNA molecule, capped by proteins </a:t>
            </a:r>
            <a:r>
              <a:rPr lang="en" sz="2400">
                <a:solidFill>
                  <a:srgbClr val="666666"/>
                </a:solidFill>
                <a:latin typeface="Verdana"/>
                <a:ea typeface="Verdana"/>
                <a:cs typeface="Verdana"/>
                <a:sym typeface="Verdana"/>
              </a:rPr>
              <a:t>(called nucleoproteins)</a:t>
            </a:r>
            <a:r>
              <a:rPr lang="en" sz="3000">
                <a:solidFill>
                  <a:srgbClr val="666666"/>
                </a:solidFill>
                <a:latin typeface="Verdana"/>
                <a:ea typeface="Verdana"/>
                <a:cs typeface="Verdana"/>
                <a:sym typeface="Verdana"/>
              </a:rPr>
              <a:t> to form the nucleocapsid.</a:t>
            </a:r>
            <a:r>
              <a:rPr lang="en" sz="3000">
                <a:solidFill>
                  <a:srgbClr val="52565A"/>
                </a:solidFill>
                <a:latin typeface="Verdana"/>
                <a:ea typeface="Verdana"/>
                <a:cs typeface="Verdana"/>
                <a:sym typeface="Verdana"/>
              </a:rPr>
              <a:t>  </a:t>
            </a:r>
            <a:endParaRPr sz="3000">
              <a:latin typeface="Verdana"/>
              <a:ea typeface="Verdana"/>
              <a:cs typeface="Verdana"/>
              <a:sym typeface="Verdana"/>
            </a:endParaRPr>
          </a:p>
        </p:txBody>
      </p:sp>
      <p:pic>
        <p:nvPicPr>
          <p:cNvPr id="149" name="Google Shape;149;p25"/>
          <p:cNvPicPr preferRelativeResize="0"/>
          <p:nvPr/>
        </p:nvPicPr>
        <p:blipFill>
          <a:blip r:embed="rId3">
            <a:alphaModFix/>
          </a:blip>
          <a:stretch>
            <a:fillRect/>
          </a:stretch>
        </p:blipFill>
        <p:spPr>
          <a:xfrm>
            <a:off x="4640050" y="765082"/>
            <a:ext cx="4503950" cy="4128600"/>
          </a:xfrm>
          <a:prstGeom prst="rect">
            <a:avLst/>
          </a:prstGeom>
          <a:noFill/>
          <a:ln>
            <a:noFill/>
          </a:ln>
        </p:spPr>
      </p:pic>
      <p:sp>
        <p:nvSpPr>
          <p:cNvPr id="150" name="Google Shape;150;p25"/>
          <p:cNvSpPr/>
          <p:nvPr/>
        </p:nvSpPr>
        <p:spPr>
          <a:xfrm>
            <a:off x="5248025" y="1832725"/>
            <a:ext cx="1867500" cy="19092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 name="Google Shape;151;p25"/>
          <p:cNvCxnSpPr/>
          <p:nvPr/>
        </p:nvCxnSpPr>
        <p:spPr>
          <a:xfrm rot="10800000">
            <a:off x="4392750" y="1571925"/>
            <a:ext cx="1366500" cy="740700"/>
          </a:xfrm>
          <a:prstGeom prst="straightConnector1">
            <a:avLst/>
          </a:prstGeom>
          <a:noFill/>
          <a:ln w="38100" cap="flat" cmpd="sng">
            <a:solidFill>
              <a:srgbClr val="FF0000"/>
            </a:solidFill>
            <a:prstDash val="solid"/>
            <a:round/>
            <a:headEnd type="triangle" w="med" len="med"/>
            <a:tailEnd type="none" w="med" len="med"/>
          </a:ln>
        </p:spPr>
      </p:cxnSp>
      <p:sp>
        <p:nvSpPr>
          <p:cNvPr id="152" name="Google Shape;152;p25"/>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158" name="Google Shape;158;p26"/>
          <p:cNvSpPr txBox="1">
            <a:spLocks noGrp="1"/>
          </p:cNvSpPr>
          <p:nvPr>
            <p:ph type="body" idx="1"/>
          </p:nvPr>
        </p:nvSpPr>
        <p:spPr>
          <a:xfrm>
            <a:off x="311700" y="943800"/>
            <a:ext cx="416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rgbClr val="666666"/>
                </a:solidFill>
                <a:latin typeface="Verdana"/>
                <a:ea typeface="Verdana"/>
                <a:cs typeface="Verdana"/>
                <a:sym typeface="Verdana"/>
              </a:rPr>
              <a:t>“Enveloped” viruses are surrounded by a phospholipid bilayer derived from the host cell during budding.</a:t>
            </a:r>
            <a:endParaRPr sz="1600">
              <a:latin typeface="Verdana"/>
              <a:ea typeface="Verdana"/>
              <a:cs typeface="Verdana"/>
              <a:sym typeface="Verdana"/>
            </a:endParaRPr>
          </a:p>
        </p:txBody>
      </p:sp>
      <p:pic>
        <p:nvPicPr>
          <p:cNvPr id="159" name="Google Shape;159;p26"/>
          <p:cNvPicPr preferRelativeResize="0"/>
          <p:nvPr/>
        </p:nvPicPr>
        <p:blipFill>
          <a:blip r:embed="rId3">
            <a:alphaModFix/>
          </a:blip>
          <a:stretch>
            <a:fillRect/>
          </a:stretch>
        </p:blipFill>
        <p:spPr>
          <a:xfrm>
            <a:off x="4640050" y="731482"/>
            <a:ext cx="4503950" cy="4128600"/>
          </a:xfrm>
          <a:prstGeom prst="rect">
            <a:avLst/>
          </a:prstGeom>
          <a:noFill/>
          <a:ln>
            <a:noFill/>
          </a:ln>
        </p:spPr>
      </p:pic>
      <p:sp>
        <p:nvSpPr>
          <p:cNvPr id="160" name="Google Shape;160;p26"/>
          <p:cNvSpPr/>
          <p:nvPr/>
        </p:nvSpPr>
        <p:spPr>
          <a:xfrm>
            <a:off x="5248025" y="1832725"/>
            <a:ext cx="1867500" cy="19092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4955900" y="1557375"/>
            <a:ext cx="2483100" cy="24768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2" name="Google Shape;162;p26"/>
          <p:cNvCxnSpPr/>
          <p:nvPr/>
        </p:nvCxnSpPr>
        <p:spPr>
          <a:xfrm rot="10800000">
            <a:off x="3662300" y="1373550"/>
            <a:ext cx="1575300" cy="860100"/>
          </a:xfrm>
          <a:prstGeom prst="straightConnector1">
            <a:avLst/>
          </a:prstGeom>
          <a:noFill/>
          <a:ln w="38100" cap="flat" cmpd="sng">
            <a:solidFill>
              <a:srgbClr val="FF0000"/>
            </a:solidFill>
            <a:prstDash val="solid"/>
            <a:round/>
            <a:headEnd type="triangle" w="med" len="med"/>
            <a:tailEnd type="none" w="med" len="med"/>
          </a:ln>
        </p:spPr>
      </p:cxnSp>
      <p:pic>
        <p:nvPicPr>
          <p:cNvPr id="163" name="Google Shape;163;p26"/>
          <p:cNvPicPr preferRelativeResize="0"/>
          <p:nvPr/>
        </p:nvPicPr>
        <p:blipFill>
          <a:blip r:embed="rId4">
            <a:alphaModFix/>
          </a:blip>
          <a:stretch>
            <a:fillRect/>
          </a:stretch>
        </p:blipFill>
        <p:spPr>
          <a:xfrm>
            <a:off x="449400" y="3109888"/>
            <a:ext cx="2857500" cy="1857375"/>
          </a:xfrm>
          <a:prstGeom prst="rect">
            <a:avLst/>
          </a:prstGeom>
          <a:noFill/>
          <a:ln>
            <a:noFill/>
          </a:ln>
        </p:spPr>
      </p:pic>
      <p:sp>
        <p:nvSpPr>
          <p:cNvPr id="164" name="Google Shape;164;p26"/>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body" idx="1"/>
          </p:nvPr>
        </p:nvSpPr>
        <p:spPr>
          <a:xfrm>
            <a:off x="311700" y="1152475"/>
            <a:ext cx="3621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latin typeface="Verdana"/>
                <a:ea typeface="Verdana"/>
                <a:cs typeface="Verdana"/>
                <a:sym typeface="Verdana"/>
              </a:rPr>
              <a:t>The virus envelope is derived from the host cell membrane.  Therefore, the envelope is made of ____________ molecules arranged in a _________.  These molecules have a __________ head group and two  _________ tails.  Because the cell membrane is _________, the membrane is able to form around the budding virus particles.</a:t>
            </a:r>
            <a:endParaRPr sz="1600">
              <a:latin typeface="Verdana"/>
              <a:ea typeface="Verdana"/>
              <a:cs typeface="Verdana"/>
              <a:sym typeface="Verdana"/>
            </a:endParaRPr>
          </a:p>
        </p:txBody>
      </p:sp>
      <p:pic>
        <p:nvPicPr>
          <p:cNvPr id="170" name="Google Shape;170;p27"/>
          <p:cNvPicPr preferRelativeResize="0"/>
          <p:nvPr/>
        </p:nvPicPr>
        <p:blipFill>
          <a:blip r:embed="rId3">
            <a:alphaModFix/>
          </a:blip>
          <a:stretch>
            <a:fillRect/>
          </a:stretch>
        </p:blipFill>
        <p:spPr>
          <a:xfrm>
            <a:off x="4153418" y="304150"/>
            <a:ext cx="4918632" cy="4379475"/>
          </a:xfrm>
          <a:prstGeom prst="rect">
            <a:avLst/>
          </a:prstGeom>
          <a:noFill/>
          <a:ln>
            <a:noFill/>
          </a:ln>
        </p:spPr>
      </p:pic>
      <p:sp>
        <p:nvSpPr>
          <p:cNvPr id="171" name="Google Shape;171;p27"/>
          <p:cNvSpPr txBox="1"/>
          <p:nvPr/>
        </p:nvSpPr>
        <p:spPr>
          <a:xfrm>
            <a:off x="4538575" y="4758450"/>
            <a:ext cx="4605300" cy="2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https://commons.wikimedia.org/wiki/File:Virus-Budding-001.gif</a:t>
            </a:r>
            <a:endParaRPr/>
          </a:p>
        </p:txBody>
      </p:sp>
      <p:sp>
        <p:nvSpPr>
          <p:cNvPr id="172" name="Google Shape;172;p27"/>
          <p:cNvSpPr txBox="1"/>
          <p:nvPr/>
        </p:nvSpPr>
        <p:spPr>
          <a:xfrm>
            <a:off x="4298625" y="1889350"/>
            <a:ext cx="25353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Extracellular</a:t>
            </a:r>
            <a:endParaRPr/>
          </a:p>
        </p:txBody>
      </p:sp>
      <p:sp>
        <p:nvSpPr>
          <p:cNvPr id="173" name="Google Shape;173;p27"/>
          <p:cNvSpPr txBox="1"/>
          <p:nvPr/>
        </p:nvSpPr>
        <p:spPr>
          <a:xfrm>
            <a:off x="4298625" y="2897275"/>
            <a:ext cx="25353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Cytoplasm</a:t>
            </a:r>
            <a:endParaRPr/>
          </a:p>
        </p:txBody>
      </p:sp>
      <p:sp>
        <p:nvSpPr>
          <p:cNvPr id="174" name="Google Shape;17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175" name="Google Shape;175;p27"/>
          <p:cNvSpPr txBox="1"/>
          <p:nvPr/>
        </p:nvSpPr>
        <p:spPr>
          <a:xfrm>
            <a:off x="193275" y="4796250"/>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body" idx="1"/>
          </p:nvPr>
        </p:nvSpPr>
        <p:spPr>
          <a:xfrm>
            <a:off x="311700" y="1152475"/>
            <a:ext cx="3788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latin typeface="Verdana"/>
                <a:ea typeface="Verdana"/>
                <a:cs typeface="Verdana"/>
                <a:sym typeface="Verdana"/>
              </a:rPr>
              <a:t>The virus envelope derived from the host cell membrane.  Therefore, the envelope is made of </a:t>
            </a:r>
            <a:r>
              <a:rPr lang="en" sz="1600">
                <a:solidFill>
                  <a:srgbClr val="0000FF"/>
                </a:solidFill>
                <a:latin typeface="Verdana"/>
                <a:ea typeface="Verdana"/>
                <a:cs typeface="Verdana"/>
                <a:sym typeface="Verdana"/>
              </a:rPr>
              <a:t>phospholipid </a:t>
            </a:r>
            <a:r>
              <a:rPr lang="en" sz="1600">
                <a:latin typeface="Verdana"/>
                <a:ea typeface="Verdana"/>
                <a:cs typeface="Verdana"/>
                <a:sym typeface="Verdana"/>
              </a:rPr>
              <a:t>molecules arranged in a </a:t>
            </a:r>
            <a:r>
              <a:rPr lang="en" sz="1600">
                <a:solidFill>
                  <a:srgbClr val="0000FF"/>
                </a:solidFill>
                <a:latin typeface="Verdana"/>
                <a:ea typeface="Verdana"/>
                <a:cs typeface="Verdana"/>
                <a:sym typeface="Verdana"/>
              </a:rPr>
              <a:t>bilayer</a:t>
            </a:r>
            <a:r>
              <a:rPr lang="en" sz="1600">
                <a:latin typeface="Verdana"/>
                <a:ea typeface="Verdana"/>
                <a:cs typeface="Verdana"/>
                <a:sym typeface="Verdana"/>
              </a:rPr>
              <a:t>.  These molecules have a </a:t>
            </a:r>
            <a:r>
              <a:rPr lang="en" sz="1600">
                <a:solidFill>
                  <a:srgbClr val="0000FF"/>
                </a:solidFill>
                <a:latin typeface="Verdana"/>
                <a:ea typeface="Verdana"/>
                <a:cs typeface="Verdana"/>
                <a:sym typeface="Verdana"/>
              </a:rPr>
              <a:t>hydrophilic/phosphate</a:t>
            </a:r>
            <a:r>
              <a:rPr lang="en" sz="1600">
                <a:latin typeface="Verdana"/>
                <a:ea typeface="Verdana"/>
                <a:cs typeface="Verdana"/>
                <a:sym typeface="Verdana"/>
              </a:rPr>
              <a:t> head group and two </a:t>
            </a:r>
            <a:r>
              <a:rPr lang="en" sz="1600">
                <a:solidFill>
                  <a:srgbClr val="0000FF"/>
                </a:solidFill>
                <a:latin typeface="Verdana"/>
                <a:ea typeface="Verdana"/>
                <a:cs typeface="Verdana"/>
                <a:sym typeface="Verdana"/>
              </a:rPr>
              <a:t>hydrophobic/fatty acid</a:t>
            </a:r>
            <a:r>
              <a:rPr lang="en" sz="1600">
                <a:latin typeface="Verdana"/>
                <a:ea typeface="Verdana"/>
                <a:cs typeface="Verdana"/>
                <a:sym typeface="Verdana"/>
              </a:rPr>
              <a:t> tails.  Because the cell membrane is </a:t>
            </a:r>
            <a:r>
              <a:rPr lang="en" sz="1600">
                <a:solidFill>
                  <a:srgbClr val="0000FF"/>
                </a:solidFill>
                <a:latin typeface="Verdana"/>
                <a:ea typeface="Verdana"/>
                <a:cs typeface="Verdana"/>
                <a:sym typeface="Verdana"/>
              </a:rPr>
              <a:t>fluid</a:t>
            </a:r>
            <a:r>
              <a:rPr lang="en" sz="1600">
                <a:latin typeface="Verdana"/>
                <a:ea typeface="Verdana"/>
                <a:cs typeface="Verdana"/>
                <a:sym typeface="Verdana"/>
              </a:rPr>
              <a:t>, the membrane is able to form around the budding virus particles.</a:t>
            </a:r>
            <a:endParaRPr sz="1600">
              <a:latin typeface="Verdana"/>
              <a:ea typeface="Verdana"/>
              <a:cs typeface="Verdana"/>
              <a:sym typeface="Verdana"/>
            </a:endParaRPr>
          </a:p>
        </p:txBody>
      </p:sp>
      <p:pic>
        <p:nvPicPr>
          <p:cNvPr id="181" name="Google Shape;181;p28"/>
          <p:cNvPicPr preferRelativeResize="0"/>
          <p:nvPr/>
        </p:nvPicPr>
        <p:blipFill>
          <a:blip r:embed="rId3">
            <a:alphaModFix/>
          </a:blip>
          <a:stretch>
            <a:fillRect/>
          </a:stretch>
        </p:blipFill>
        <p:spPr>
          <a:xfrm>
            <a:off x="4153418" y="304150"/>
            <a:ext cx="4918632" cy="4379475"/>
          </a:xfrm>
          <a:prstGeom prst="rect">
            <a:avLst/>
          </a:prstGeom>
          <a:noFill/>
          <a:ln>
            <a:noFill/>
          </a:ln>
        </p:spPr>
      </p:pic>
      <p:sp>
        <p:nvSpPr>
          <p:cNvPr id="182" name="Google Shape;182;p28"/>
          <p:cNvSpPr txBox="1"/>
          <p:nvPr/>
        </p:nvSpPr>
        <p:spPr>
          <a:xfrm>
            <a:off x="4538575" y="4758450"/>
            <a:ext cx="4605300" cy="2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https://commons.wikimedia.org/wiki/File:Virus-Budding-001.gif</a:t>
            </a:r>
            <a:endParaRPr/>
          </a:p>
        </p:txBody>
      </p:sp>
      <p:sp>
        <p:nvSpPr>
          <p:cNvPr id="183" name="Google Shape;183;p28"/>
          <p:cNvSpPr txBox="1"/>
          <p:nvPr/>
        </p:nvSpPr>
        <p:spPr>
          <a:xfrm>
            <a:off x="4298625" y="1889350"/>
            <a:ext cx="25353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Extracellular</a:t>
            </a:r>
            <a:endParaRPr/>
          </a:p>
        </p:txBody>
      </p:sp>
      <p:sp>
        <p:nvSpPr>
          <p:cNvPr id="184" name="Google Shape;184;p28"/>
          <p:cNvSpPr txBox="1"/>
          <p:nvPr/>
        </p:nvSpPr>
        <p:spPr>
          <a:xfrm>
            <a:off x="4298625" y="2897275"/>
            <a:ext cx="25353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Cytoplasm</a:t>
            </a:r>
            <a:endParaRPr/>
          </a:p>
        </p:txBody>
      </p:sp>
      <p:sp>
        <p:nvSpPr>
          <p:cNvPr id="185" name="Google Shape;18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186" name="Google Shape;186;p28"/>
          <p:cNvSpPr txBox="1"/>
          <p:nvPr/>
        </p:nvSpPr>
        <p:spPr>
          <a:xfrm>
            <a:off x="148675" y="4777350"/>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9"/>
          <p:cNvPicPr preferRelativeResize="0"/>
          <p:nvPr/>
        </p:nvPicPr>
        <p:blipFill>
          <a:blip r:embed="rId3">
            <a:alphaModFix/>
          </a:blip>
          <a:stretch>
            <a:fillRect/>
          </a:stretch>
        </p:blipFill>
        <p:spPr>
          <a:xfrm>
            <a:off x="910075" y="101875"/>
            <a:ext cx="8070774" cy="4735275"/>
          </a:xfrm>
          <a:prstGeom prst="rect">
            <a:avLst/>
          </a:prstGeom>
          <a:noFill/>
          <a:ln>
            <a:noFill/>
          </a:ln>
        </p:spPr>
      </p:pic>
      <p:sp>
        <p:nvSpPr>
          <p:cNvPr id="192" name="Google Shape;192;p29"/>
          <p:cNvSpPr txBox="1"/>
          <p:nvPr/>
        </p:nvSpPr>
        <p:spPr>
          <a:xfrm>
            <a:off x="250900" y="4791575"/>
            <a:ext cx="33144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https://www.pnas.org/content/102/29/9997</a:t>
            </a:r>
            <a:endParaRPr/>
          </a:p>
        </p:txBody>
      </p:sp>
      <p:sp>
        <p:nvSpPr>
          <p:cNvPr id="193" name="Google Shape;193;p29"/>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199" name="Google Shape;199;p30"/>
          <p:cNvSpPr txBox="1">
            <a:spLocks noGrp="1"/>
          </p:cNvSpPr>
          <p:nvPr>
            <p:ph type="body" idx="1"/>
          </p:nvPr>
        </p:nvSpPr>
        <p:spPr>
          <a:xfrm>
            <a:off x="311700" y="101772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666666"/>
                </a:solidFill>
                <a:latin typeface="Verdana"/>
                <a:ea typeface="Verdana"/>
                <a:cs typeface="Verdana"/>
                <a:sym typeface="Verdana"/>
              </a:rPr>
              <a:t>Within the envelope are three types of embedded proteins: </a:t>
            </a:r>
            <a:endParaRPr sz="2400">
              <a:solidFill>
                <a:srgbClr val="666666"/>
              </a:solidFill>
              <a:latin typeface="Verdana"/>
              <a:ea typeface="Verdana"/>
              <a:cs typeface="Verdana"/>
              <a:sym typeface="Verdana"/>
            </a:endParaRPr>
          </a:p>
          <a:p>
            <a:pPr marL="457200" lvl="0" indent="-355600" algn="l" rtl="0">
              <a:spcBef>
                <a:spcPts val="1600"/>
              </a:spcBef>
              <a:spcAft>
                <a:spcPts val="0"/>
              </a:spcAft>
              <a:buClr>
                <a:srgbClr val="666666"/>
              </a:buClr>
              <a:buSzPts val="2000"/>
              <a:buFont typeface="Verdana"/>
              <a:buChar char="●"/>
            </a:pPr>
            <a:r>
              <a:rPr lang="en" sz="2000">
                <a:solidFill>
                  <a:srgbClr val="666666"/>
                </a:solidFill>
                <a:latin typeface="Verdana"/>
                <a:ea typeface="Verdana"/>
                <a:cs typeface="Verdana"/>
                <a:sym typeface="Verdana"/>
              </a:rPr>
              <a:t>membrane proteins (M)</a:t>
            </a:r>
            <a:endParaRPr sz="2000">
              <a:solidFill>
                <a:srgbClr val="666666"/>
              </a:solidFill>
              <a:latin typeface="Verdana"/>
              <a:ea typeface="Verdana"/>
              <a:cs typeface="Verdana"/>
              <a:sym typeface="Verdana"/>
            </a:endParaRPr>
          </a:p>
          <a:p>
            <a:pPr marL="0" lvl="0" indent="0" algn="l" rtl="0">
              <a:spcBef>
                <a:spcPts val="1600"/>
              </a:spcBef>
              <a:spcAft>
                <a:spcPts val="1600"/>
              </a:spcAft>
              <a:buNone/>
            </a:pPr>
            <a:endParaRPr sz="2000">
              <a:latin typeface="Verdana"/>
              <a:ea typeface="Verdana"/>
              <a:cs typeface="Verdana"/>
              <a:sym typeface="Verdana"/>
            </a:endParaRPr>
          </a:p>
        </p:txBody>
      </p:sp>
      <p:pic>
        <p:nvPicPr>
          <p:cNvPr id="200" name="Google Shape;200;p30"/>
          <p:cNvPicPr preferRelativeResize="0"/>
          <p:nvPr/>
        </p:nvPicPr>
        <p:blipFill>
          <a:blip r:embed="rId3">
            <a:alphaModFix/>
          </a:blip>
          <a:stretch>
            <a:fillRect/>
          </a:stretch>
        </p:blipFill>
        <p:spPr>
          <a:xfrm>
            <a:off x="4640050" y="765082"/>
            <a:ext cx="4503950" cy="4128600"/>
          </a:xfrm>
          <a:prstGeom prst="rect">
            <a:avLst/>
          </a:prstGeom>
          <a:noFill/>
          <a:ln>
            <a:noFill/>
          </a:ln>
        </p:spPr>
      </p:pic>
      <p:cxnSp>
        <p:nvCxnSpPr>
          <p:cNvPr id="201" name="Google Shape;201;p30"/>
          <p:cNvCxnSpPr/>
          <p:nvPr/>
        </p:nvCxnSpPr>
        <p:spPr>
          <a:xfrm flipH="1">
            <a:off x="3954425" y="1680700"/>
            <a:ext cx="1950900" cy="955200"/>
          </a:xfrm>
          <a:prstGeom prst="straightConnector1">
            <a:avLst/>
          </a:prstGeom>
          <a:noFill/>
          <a:ln w="38100" cap="flat" cmpd="sng">
            <a:solidFill>
              <a:srgbClr val="FF0000"/>
            </a:solidFill>
            <a:prstDash val="solid"/>
            <a:round/>
            <a:headEnd type="triangle" w="med" len="med"/>
            <a:tailEnd type="none" w="med" len="med"/>
          </a:ln>
        </p:spPr>
      </p:cxnSp>
      <p:sp>
        <p:nvSpPr>
          <p:cNvPr id="202" name="Google Shape;202;p30"/>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208" name="Google Shape;208;p31"/>
          <p:cNvSpPr txBox="1">
            <a:spLocks noGrp="1"/>
          </p:cNvSpPr>
          <p:nvPr>
            <p:ph type="body" idx="1"/>
          </p:nvPr>
        </p:nvSpPr>
        <p:spPr>
          <a:xfrm>
            <a:off x="311700" y="943800"/>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666666"/>
                </a:solidFill>
                <a:latin typeface="Verdana"/>
                <a:ea typeface="Verdana"/>
                <a:cs typeface="Verdana"/>
                <a:sym typeface="Verdana"/>
              </a:rPr>
              <a:t>Within the envelope are three types of embedded proteins: </a:t>
            </a:r>
            <a:endParaRPr sz="2400">
              <a:solidFill>
                <a:srgbClr val="666666"/>
              </a:solidFill>
              <a:latin typeface="Verdana"/>
              <a:ea typeface="Verdana"/>
              <a:cs typeface="Verdana"/>
              <a:sym typeface="Verdana"/>
            </a:endParaRPr>
          </a:p>
          <a:p>
            <a:pPr marL="457200" lvl="0" indent="-355600" algn="l" rtl="0">
              <a:spcBef>
                <a:spcPts val="1600"/>
              </a:spcBef>
              <a:spcAft>
                <a:spcPts val="0"/>
              </a:spcAft>
              <a:buClr>
                <a:srgbClr val="666666"/>
              </a:buClr>
              <a:buSzPts val="2000"/>
              <a:buFont typeface="Verdana"/>
              <a:buChar char="●"/>
            </a:pPr>
            <a:r>
              <a:rPr lang="en" sz="2000">
                <a:solidFill>
                  <a:srgbClr val="666666"/>
                </a:solidFill>
                <a:latin typeface="Verdana"/>
                <a:ea typeface="Verdana"/>
                <a:cs typeface="Verdana"/>
                <a:sym typeface="Verdana"/>
              </a:rPr>
              <a:t>membrane proteins (M)</a:t>
            </a:r>
            <a:endParaRPr sz="2000">
              <a:solidFill>
                <a:srgbClr val="666666"/>
              </a:solidFill>
              <a:latin typeface="Verdana"/>
              <a:ea typeface="Verdana"/>
              <a:cs typeface="Verdana"/>
              <a:sym typeface="Verdana"/>
            </a:endParaRPr>
          </a:p>
          <a:p>
            <a:pPr marL="457200" lvl="0" indent="-355600" algn="l" rtl="0">
              <a:spcBef>
                <a:spcPts val="0"/>
              </a:spcBef>
              <a:spcAft>
                <a:spcPts val="0"/>
              </a:spcAft>
              <a:buClr>
                <a:srgbClr val="666666"/>
              </a:buClr>
              <a:buSzPts val="2000"/>
              <a:buFont typeface="Verdana"/>
              <a:buChar char="●"/>
            </a:pPr>
            <a:r>
              <a:rPr lang="en" sz="2000">
                <a:solidFill>
                  <a:srgbClr val="666666"/>
                </a:solidFill>
                <a:latin typeface="Verdana"/>
                <a:ea typeface="Verdana"/>
                <a:cs typeface="Verdana"/>
                <a:sym typeface="Verdana"/>
              </a:rPr>
              <a:t>one or two types of virus-encoded envelope proteins (E)</a:t>
            </a:r>
            <a:endParaRPr sz="2000">
              <a:latin typeface="Verdana"/>
              <a:ea typeface="Verdana"/>
              <a:cs typeface="Verdana"/>
              <a:sym typeface="Verdana"/>
            </a:endParaRPr>
          </a:p>
        </p:txBody>
      </p:sp>
      <p:pic>
        <p:nvPicPr>
          <p:cNvPr id="209" name="Google Shape;209;p31"/>
          <p:cNvPicPr preferRelativeResize="0"/>
          <p:nvPr/>
        </p:nvPicPr>
        <p:blipFill>
          <a:blip r:embed="rId3">
            <a:alphaModFix/>
          </a:blip>
          <a:stretch>
            <a:fillRect/>
          </a:stretch>
        </p:blipFill>
        <p:spPr>
          <a:xfrm>
            <a:off x="4640050" y="765082"/>
            <a:ext cx="4503950" cy="4128600"/>
          </a:xfrm>
          <a:prstGeom prst="rect">
            <a:avLst/>
          </a:prstGeom>
          <a:noFill/>
          <a:ln>
            <a:noFill/>
          </a:ln>
        </p:spPr>
      </p:pic>
      <p:cxnSp>
        <p:nvCxnSpPr>
          <p:cNvPr id="210" name="Google Shape;210;p31"/>
          <p:cNvCxnSpPr/>
          <p:nvPr/>
        </p:nvCxnSpPr>
        <p:spPr>
          <a:xfrm flipH="1">
            <a:off x="2520925" y="3558650"/>
            <a:ext cx="4333800" cy="116400"/>
          </a:xfrm>
          <a:prstGeom prst="straightConnector1">
            <a:avLst/>
          </a:prstGeom>
          <a:noFill/>
          <a:ln w="38100" cap="flat" cmpd="sng">
            <a:solidFill>
              <a:srgbClr val="FF0000"/>
            </a:solidFill>
            <a:prstDash val="solid"/>
            <a:round/>
            <a:headEnd type="triangle" w="med" len="med"/>
            <a:tailEnd type="none" w="med" len="med"/>
          </a:ln>
        </p:spPr>
      </p:cxnSp>
      <p:sp>
        <p:nvSpPr>
          <p:cNvPr id="211" name="Google Shape;211;p31"/>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a:latin typeface="Verdana"/>
                <a:ea typeface="Verdana"/>
                <a:cs typeface="Verdana"/>
                <a:sym typeface="Verdana"/>
              </a:rPr>
              <a:t>Coronavirus </a:t>
            </a:r>
            <a:r>
              <a:rPr lang="en" i="1">
                <a:latin typeface="Verdana"/>
                <a:ea typeface="Verdana"/>
                <a:cs typeface="Verdana"/>
                <a:sym typeface="Verdana"/>
              </a:rPr>
              <a:t>Structure</a:t>
            </a:r>
            <a:endParaRPr/>
          </a:p>
        </p:txBody>
      </p:sp>
      <p:sp>
        <p:nvSpPr>
          <p:cNvPr id="217" name="Google Shape;217;p32"/>
          <p:cNvSpPr txBox="1">
            <a:spLocks noGrp="1"/>
          </p:cNvSpPr>
          <p:nvPr>
            <p:ph type="body" idx="1"/>
          </p:nvPr>
        </p:nvSpPr>
        <p:spPr>
          <a:xfrm>
            <a:off x="311700" y="943800"/>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666666"/>
                </a:solidFill>
                <a:latin typeface="Verdana"/>
                <a:ea typeface="Verdana"/>
                <a:cs typeface="Verdana"/>
                <a:sym typeface="Verdana"/>
              </a:rPr>
              <a:t>Within the envelope are three types of embedded proteins: </a:t>
            </a:r>
            <a:endParaRPr sz="2400">
              <a:solidFill>
                <a:srgbClr val="666666"/>
              </a:solidFill>
              <a:latin typeface="Verdana"/>
              <a:ea typeface="Verdana"/>
              <a:cs typeface="Verdana"/>
              <a:sym typeface="Verdana"/>
            </a:endParaRPr>
          </a:p>
          <a:p>
            <a:pPr marL="457200" lvl="0" indent="-355600" algn="l" rtl="0">
              <a:spcBef>
                <a:spcPts val="1600"/>
              </a:spcBef>
              <a:spcAft>
                <a:spcPts val="0"/>
              </a:spcAft>
              <a:buClr>
                <a:srgbClr val="666666"/>
              </a:buClr>
              <a:buSzPts val="2000"/>
              <a:buFont typeface="Verdana"/>
              <a:buChar char="●"/>
            </a:pPr>
            <a:r>
              <a:rPr lang="en" sz="2000">
                <a:solidFill>
                  <a:srgbClr val="666666"/>
                </a:solidFill>
                <a:latin typeface="Verdana"/>
                <a:ea typeface="Verdana"/>
                <a:cs typeface="Verdana"/>
                <a:sym typeface="Verdana"/>
              </a:rPr>
              <a:t>membrane proteins (M)</a:t>
            </a:r>
            <a:endParaRPr sz="2000">
              <a:solidFill>
                <a:srgbClr val="666666"/>
              </a:solidFill>
              <a:latin typeface="Verdana"/>
              <a:ea typeface="Verdana"/>
              <a:cs typeface="Verdana"/>
              <a:sym typeface="Verdana"/>
            </a:endParaRPr>
          </a:p>
          <a:p>
            <a:pPr marL="457200" lvl="0" indent="-355600" algn="l" rtl="0">
              <a:spcBef>
                <a:spcPts val="0"/>
              </a:spcBef>
              <a:spcAft>
                <a:spcPts val="0"/>
              </a:spcAft>
              <a:buClr>
                <a:srgbClr val="666666"/>
              </a:buClr>
              <a:buSzPts val="2000"/>
              <a:buFont typeface="Verdana"/>
              <a:buChar char="●"/>
            </a:pPr>
            <a:r>
              <a:rPr lang="en" sz="2000">
                <a:solidFill>
                  <a:srgbClr val="666666"/>
                </a:solidFill>
                <a:latin typeface="Verdana"/>
                <a:ea typeface="Verdana"/>
                <a:cs typeface="Verdana"/>
                <a:sym typeface="Verdana"/>
              </a:rPr>
              <a:t>one or two types of virus-encoded envelope proteins (E)</a:t>
            </a:r>
            <a:endParaRPr sz="2000">
              <a:solidFill>
                <a:srgbClr val="666666"/>
              </a:solidFill>
              <a:latin typeface="Verdana"/>
              <a:ea typeface="Verdana"/>
              <a:cs typeface="Verdana"/>
              <a:sym typeface="Verdana"/>
            </a:endParaRPr>
          </a:p>
          <a:p>
            <a:pPr marL="457200" lvl="0" indent="-355600" algn="l" rtl="0">
              <a:spcBef>
                <a:spcPts val="0"/>
              </a:spcBef>
              <a:spcAft>
                <a:spcPts val="0"/>
              </a:spcAft>
              <a:buClr>
                <a:srgbClr val="666666"/>
              </a:buClr>
              <a:buSzPts val="2000"/>
              <a:buFont typeface="Verdana"/>
              <a:buChar char="●"/>
            </a:pPr>
            <a:r>
              <a:rPr lang="en" sz="2000">
                <a:solidFill>
                  <a:srgbClr val="666666"/>
                </a:solidFill>
                <a:latin typeface="Verdana"/>
                <a:ea typeface="Verdana"/>
                <a:cs typeface="Verdana"/>
                <a:sym typeface="Verdana"/>
              </a:rPr>
              <a:t>Spike proteins (S)</a:t>
            </a:r>
            <a:endParaRPr sz="2000">
              <a:latin typeface="Verdana"/>
              <a:ea typeface="Verdana"/>
              <a:cs typeface="Verdana"/>
              <a:sym typeface="Verdana"/>
            </a:endParaRPr>
          </a:p>
        </p:txBody>
      </p:sp>
      <p:pic>
        <p:nvPicPr>
          <p:cNvPr id="218" name="Google Shape;218;p32"/>
          <p:cNvPicPr preferRelativeResize="0"/>
          <p:nvPr/>
        </p:nvPicPr>
        <p:blipFill>
          <a:blip r:embed="rId3">
            <a:alphaModFix/>
          </a:blip>
          <a:stretch>
            <a:fillRect/>
          </a:stretch>
        </p:blipFill>
        <p:spPr>
          <a:xfrm>
            <a:off x="4640050" y="765082"/>
            <a:ext cx="4503950" cy="4128600"/>
          </a:xfrm>
          <a:prstGeom prst="rect">
            <a:avLst/>
          </a:prstGeom>
          <a:noFill/>
          <a:ln>
            <a:noFill/>
          </a:ln>
        </p:spPr>
      </p:pic>
      <p:cxnSp>
        <p:nvCxnSpPr>
          <p:cNvPr id="219" name="Google Shape;219;p32"/>
          <p:cNvCxnSpPr/>
          <p:nvPr/>
        </p:nvCxnSpPr>
        <p:spPr>
          <a:xfrm flipH="1">
            <a:off x="3184575" y="2116125"/>
            <a:ext cx="4176300" cy="1978200"/>
          </a:xfrm>
          <a:prstGeom prst="straightConnector1">
            <a:avLst/>
          </a:prstGeom>
          <a:noFill/>
          <a:ln w="38100" cap="flat" cmpd="sng">
            <a:solidFill>
              <a:srgbClr val="FF0000"/>
            </a:solidFill>
            <a:prstDash val="solid"/>
            <a:round/>
            <a:headEnd type="triangle" w="med" len="med"/>
            <a:tailEnd type="none" w="med" len="med"/>
          </a:ln>
        </p:spPr>
      </p:cxnSp>
      <p:sp>
        <p:nvSpPr>
          <p:cNvPr id="220" name="Google Shape;220;p32"/>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116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Virus Activities Overview (30 min per day)</a:t>
            </a:r>
            <a:endParaRPr/>
          </a:p>
        </p:txBody>
      </p:sp>
      <p:sp>
        <p:nvSpPr>
          <p:cNvPr id="70" name="Google Shape;70;p15"/>
          <p:cNvSpPr txBox="1">
            <a:spLocks noGrp="1"/>
          </p:cNvSpPr>
          <p:nvPr>
            <p:ph type="body" idx="1"/>
          </p:nvPr>
        </p:nvSpPr>
        <p:spPr>
          <a:xfrm>
            <a:off x="311700" y="905075"/>
            <a:ext cx="8520600" cy="3663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t>Day 1, Slides 3-24:</a:t>
            </a:r>
            <a:r>
              <a:rPr lang="en" sz="1600"/>
              <a:t> What is the structure of a virus? How does it attach and replicate in cells? How does the structure of a coronavirus allow it to attach to cells?</a:t>
            </a:r>
            <a:br>
              <a:rPr lang="en" sz="1600"/>
            </a:br>
            <a:r>
              <a:rPr lang="en" sz="1600" b="1"/>
              <a:t>Day 2, Slides 25-26: </a:t>
            </a:r>
            <a:r>
              <a:rPr lang="en" sz="1600"/>
              <a:t>What is COVID-19? What is “flatten the curve”? Q&amp;A with a friendly doctor!</a:t>
            </a:r>
            <a:br>
              <a:rPr lang="en" sz="1600"/>
            </a:br>
            <a:r>
              <a:rPr lang="en" sz="1600" b="1"/>
              <a:t>Day 3, Slides 27-32:</a:t>
            </a:r>
            <a:r>
              <a:rPr lang="en" sz="1600"/>
              <a:t> What’s happening with COVID-19? How does RT-PCR test for COVID-19? What are the effects of social distancing?</a:t>
            </a:r>
            <a:br>
              <a:rPr lang="en" sz="1600"/>
            </a:br>
            <a:r>
              <a:rPr lang="en" sz="1600" b="1"/>
              <a:t>Day 4, Slide 33:</a:t>
            </a:r>
            <a:r>
              <a:rPr lang="en" sz="1600"/>
              <a:t> Vaccines: PBS Nova Calling the Shots - What’s a vaccine? What is herd immunity? Why do unvaccinated people think they are not likely be infected by diseases like polio or measles?</a:t>
            </a:r>
            <a:br>
              <a:rPr lang="en" sz="1600"/>
            </a:br>
            <a:r>
              <a:rPr lang="en" sz="1600" b="1"/>
              <a:t>Day 5, Slide 34:</a:t>
            </a:r>
            <a:r>
              <a:rPr lang="en" sz="1600"/>
              <a:t> Vaccines: PBS Nova Calling the Shots - What are people’s concerns with getting vaccines? &amp; Reflection.</a:t>
            </a:r>
            <a:br>
              <a:rPr lang="en" sz="1600"/>
            </a:br>
            <a:r>
              <a:rPr lang="en" sz="1600" b="1"/>
              <a:t>Are you TOTALLY into this? Slides 36-37</a:t>
            </a:r>
            <a:r>
              <a:rPr lang="en" sz="1600"/>
              <a:t>: Completely optional but informative and, we think, cool resources</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3"/>
          <p:cNvPicPr preferRelativeResize="0"/>
          <p:nvPr/>
        </p:nvPicPr>
        <p:blipFill>
          <a:blip r:embed="rId3">
            <a:alphaModFix/>
          </a:blip>
          <a:stretch>
            <a:fillRect/>
          </a:stretch>
        </p:blipFill>
        <p:spPr>
          <a:xfrm>
            <a:off x="2677175" y="0"/>
            <a:ext cx="5925691" cy="5143500"/>
          </a:xfrm>
          <a:prstGeom prst="rect">
            <a:avLst/>
          </a:prstGeom>
          <a:noFill/>
          <a:ln>
            <a:noFill/>
          </a:ln>
        </p:spPr>
      </p:pic>
      <p:sp>
        <p:nvSpPr>
          <p:cNvPr id="226" name="Google Shape;226;p33"/>
          <p:cNvSpPr txBox="1"/>
          <p:nvPr/>
        </p:nvSpPr>
        <p:spPr>
          <a:xfrm>
            <a:off x="95425" y="200400"/>
            <a:ext cx="2452500" cy="19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Verdana"/>
                <a:ea typeface="Verdana"/>
                <a:cs typeface="Verdana"/>
                <a:sym typeface="Verdana"/>
              </a:rPr>
              <a:t>Describe the structure of the coronavirus.  Include the names of structures labeled I - VI.</a:t>
            </a:r>
            <a:endParaRPr sz="2400">
              <a:latin typeface="Verdana"/>
              <a:ea typeface="Verdana"/>
              <a:cs typeface="Verdana"/>
              <a:sym typeface="Verdana"/>
            </a:endParaRPr>
          </a:p>
        </p:txBody>
      </p:sp>
      <p:sp>
        <p:nvSpPr>
          <p:cNvPr id="227" name="Google Shape;227;p33"/>
          <p:cNvSpPr/>
          <p:nvPr/>
        </p:nvSpPr>
        <p:spPr>
          <a:xfrm>
            <a:off x="2677175" y="0"/>
            <a:ext cx="2232900" cy="6393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800"/>
              <a:t>I</a:t>
            </a:r>
            <a:endParaRPr sz="4800"/>
          </a:p>
        </p:txBody>
      </p:sp>
      <p:sp>
        <p:nvSpPr>
          <p:cNvPr id="228" name="Google Shape;228;p33"/>
          <p:cNvSpPr/>
          <p:nvPr/>
        </p:nvSpPr>
        <p:spPr>
          <a:xfrm>
            <a:off x="2547925" y="1889175"/>
            <a:ext cx="1083300" cy="6393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800"/>
              <a:t>II</a:t>
            </a:r>
            <a:endParaRPr sz="4800"/>
          </a:p>
        </p:txBody>
      </p:sp>
      <p:sp>
        <p:nvSpPr>
          <p:cNvPr id="229" name="Google Shape;229;p33"/>
          <p:cNvSpPr/>
          <p:nvPr/>
        </p:nvSpPr>
        <p:spPr>
          <a:xfrm>
            <a:off x="2677175" y="3301200"/>
            <a:ext cx="1083300" cy="6393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800"/>
              <a:t>III</a:t>
            </a:r>
            <a:endParaRPr sz="4800"/>
          </a:p>
        </p:txBody>
      </p:sp>
      <p:sp>
        <p:nvSpPr>
          <p:cNvPr id="230" name="Google Shape;230;p33"/>
          <p:cNvSpPr/>
          <p:nvPr/>
        </p:nvSpPr>
        <p:spPr>
          <a:xfrm>
            <a:off x="7519575" y="4622700"/>
            <a:ext cx="1083300" cy="520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a:t>IV</a:t>
            </a:r>
            <a:endParaRPr sz="4800"/>
          </a:p>
        </p:txBody>
      </p:sp>
      <p:sp>
        <p:nvSpPr>
          <p:cNvPr id="231" name="Google Shape;231;p33"/>
          <p:cNvSpPr/>
          <p:nvPr/>
        </p:nvSpPr>
        <p:spPr>
          <a:xfrm>
            <a:off x="7052025" y="0"/>
            <a:ext cx="1469700" cy="479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a:t>VI</a:t>
            </a:r>
            <a:endParaRPr sz="4800"/>
          </a:p>
        </p:txBody>
      </p:sp>
      <p:cxnSp>
        <p:nvCxnSpPr>
          <p:cNvPr id="232" name="Google Shape;232;p33"/>
          <p:cNvCxnSpPr/>
          <p:nvPr/>
        </p:nvCxnSpPr>
        <p:spPr>
          <a:xfrm>
            <a:off x="7436950" y="3347975"/>
            <a:ext cx="1058400" cy="297000"/>
          </a:xfrm>
          <a:prstGeom prst="straightConnector1">
            <a:avLst/>
          </a:prstGeom>
          <a:noFill/>
          <a:ln w="9525" cap="flat" cmpd="sng">
            <a:solidFill>
              <a:schemeClr val="dk2"/>
            </a:solidFill>
            <a:prstDash val="solid"/>
            <a:round/>
            <a:headEnd type="none" w="med" len="med"/>
            <a:tailEnd type="none" w="med" len="med"/>
          </a:ln>
        </p:spPr>
      </p:cxnSp>
      <p:sp>
        <p:nvSpPr>
          <p:cNvPr id="233" name="Google Shape;233;p33"/>
          <p:cNvSpPr/>
          <p:nvPr/>
        </p:nvSpPr>
        <p:spPr>
          <a:xfrm>
            <a:off x="8495350" y="3419700"/>
            <a:ext cx="1083300" cy="520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a:t>V</a:t>
            </a:r>
            <a:endParaRPr sz="4800"/>
          </a:p>
        </p:txBody>
      </p:sp>
      <p:sp>
        <p:nvSpPr>
          <p:cNvPr id="234" name="Google Shape;234;p33"/>
          <p:cNvSpPr txBox="1"/>
          <p:nvPr/>
        </p:nvSpPr>
        <p:spPr>
          <a:xfrm>
            <a:off x="193275" y="4771650"/>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p34"/>
          <p:cNvGrpSpPr/>
          <p:nvPr/>
        </p:nvGrpSpPr>
        <p:grpSpPr>
          <a:xfrm>
            <a:off x="837325" y="0"/>
            <a:ext cx="8261400" cy="5143500"/>
            <a:chOff x="2127850" y="0"/>
            <a:chExt cx="8261400" cy="5143500"/>
          </a:xfrm>
        </p:grpSpPr>
        <p:pic>
          <p:nvPicPr>
            <p:cNvPr id="240" name="Google Shape;240;p34"/>
            <p:cNvPicPr preferRelativeResize="0"/>
            <p:nvPr/>
          </p:nvPicPr>
          <p:blipFill>
            <a:blip r:embed="rId3">
              <a:alphaModFix/>
            </a:blip>
            <a:stretch>
              <a:fillRect/>
            </a:stretch>
          </p:blipFill>
          <p:spPr>
            <a:xfrm>
              <a:off x="2677175" y="0"/>
              <a:ext cx="5925691" cy="5143500"/>
            </a:xfrm>
            <a:prstGeom prst="rect">
              <a:avLst/>
            </a:prstGeom>
            <a:noFill/>
            <a:ln>
              <a:noFill/>
            </a:ln>
          </p:spPr>
        </p:pic>
        <p:sp>
          <p:nvSpPr>
            <p:cNvPr id="241" name="Google Shape;241;p34"/>
            <p:cNvSpPr/>
            <p:nvPr/>
          </p:nvSpPr>
          <p:spPr>
            <a:xfrm>
              <a:off x="2551925" y="0"/>
              <a:ext cx="2358000" cy="6393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latin typeface="Verdana"/>
                  <a:ea typeface="Verdana"/>
                  <a:cs typeface="Verdana"/>
                  <a:sym typeface="Verdana"/>
                </a:rPr>
                <a:t>Nucleoprotein</a:t>
              </a:r>
              <a:endParaRPr sz="2400">
                <a:latin typeface="Verdana"/>
                <a:ea typeface="Verdana"/>
                <a:cs typeface="Verdana"/>
                <a:sym typeface="Verdana"/>
              </a:endParaRPr>
            </a:p>
          </p:txBody>
        </p:sp>
        <p:sp>
          <p:nvSpPr>
            <p:cNvPr id="242" name="Google Shape;242;p34"/>
            <p:cNvSpPr/>
            <p:nvPr/>
          </p:nvSpPr>
          <p:spPr>
            <a:xfrm>
              <a:off x="2290775" y="1889175"/>
              <a:ext cx="1340400" cy="6393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latin typeface="Verdana"/>
                  <a:ea typeface="Verdana"/>
                  <a:cs typeface="Verdana"/>
                  <a:sym typeface="Verdana"/>
                </a:rPr>
                <a:t>Spike protein</a:t>
              </a:r>
              <a:endParaRPr sz="2400">
                <a:latin typeface="Verdana"/>
                <a:ea typeface="Verdana"/>
                <a:cs typeface="Verdana"/>
                <a:sym typeface="Verdana"/>
              </a:endParaRPr>
            </a:p>
          </p:txBody>
        </p:sp>
        <p:sp>
          <p:nvSpPr>
            <p:cNvPr id="243" name="Google Shape;243;p34"/>
            <p:cNvSpPr/>
            <p:nvPr/>
          </p:nvSpPr>
          <p:spPr>
            <a:xfrm>
              <a:off x="2127850" y="3301200"/>
              <a:ext cx="1632600" cy="6393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2400">
                  <a:solidFill>
                    <a:schemeClr val="dk1"/>
                  </a:solidFill>
                  <a:latin typeface="Verdana"/>
                  <a:ea typeface="Verdana"/>
                  <a:cs typeface="Verdana"/>
                  <a:sym typeface="Verdana"/>
                </a:rPr>
                <a:t>Envelope protein</a:t>
              </a:r>
              <a:endParaRPr sz="4800">
                <a:latin typeface="Verdana"/>
                <a:ea typeface="Verdana"/>
                <a:cs typeface="Verdana"/>
                <a:sym typeface="Verdana"/>
              </a:endParaRPr>
            </a:p>
          </p:txBody>
        </p:sp>
        <p:sp>
          <p:nvSpPr>
            <p:cNvPr id="244" name="Google Shape;244;p34"/>
            <p:cNvSpPr/>
            <p:nvPr/>
          </p:nvSpPr>
          <p:spPr>
            <a:xfrm>
              <a:off x="7519575" y="4622700"/>
              <a:ext cx="1083300" cy="520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Verdana"/>
                  <a:ea typeface="Verdana"/>
                  <a:cs typeface="Verdana"/>
                  <a:sym typeface="Verdana"/>
                </a:rPr>
                <a:t>RNA</a:t>
              </a:r>
              <a:endParaRPr sz="2400">
                <a:latin typeface="Verdana"/>
                <a:ea typeface="Verdana"/>
                <a:cs typeface="Verdana"/>
                <a:sym typeface="Verdana"/>
              </a:endParaRPr>
            </a:p>
          </p:txBody>
        </p:sp>
        <p:sp>
          <p:nvSpPr>
            <p:cNvPr id="245" name="Google Shape;245;p34"/>
            <p:cNvSpPr/>
            <p:nvPr/>
          </p:nvSpPr>
          <p:spPr>
            <a:xfrm>
              <a:off x="7019150" y="25"/>
              <a:ext cx="3184500" cy="4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Verdana"/>
                  <a:ea typeface="Verdana"/>
                  <a:cs typeface="Verdana"/>
                  <a:sym typeface="Verdana"/>
                </a:rPr>
                <a:t>Membrane Protein</a:t>
              </a:r>
              <a:endParaRPr sz="2400">
                <a:latin typeface="Verdana"/>
                <a:ea typeface="Verdana"/>
                <a:cs typeface="Verdana"/>
                <a:sym typeface="Verdana"/>
              </a:endParaRPr>
            </a:p>
          </p:txBody>
        </p:sp>
        <p:cxnSp>
          <p:nvCxnSpPr>
            <p:cNvPr id="246" name="Google Shape;246;p34"/>
            <p:cNvCxnSpPr/>
            <p:nvPr/>
          </p:nvCxnSpPr>
          <p:spPr>
            <a:xfrm>
              <a:off x="7436950" y="3347975"/>
              <a:ext cx="1058400" cy="297000"/>
            </a:xfrm>
            <a:prstGeom prst="straightConnector1">
              <a:avLst/>
            </a:prstGeom>
            <a:noFill/>
            <a:ln w="9525" cap="flat" cmpd="sng">
              <a:solidFill>
                <a:schemeClr val="dk2"/>
              </a:solidFill>
              <a:prstDash val="solid"/>
              <a:round/>
              <a:headEnd type="none" w="med" len="med"/>
              <a:tailEnd type="none" w="med" len="med"/>
            </a:ln>
          </p:spPr>
        </p:cxnSp>
        <p:sp>
          <p:nvSpPr>
            <p:cNvPr id="247" name="Google Shape;247;p34"/>
            <p:cNvSpPr/>
            <p:nvPr/>
          </p:nvSpPr>
          <p:spPr>
            <a:xfrm>
              <a:off x="8495350" y="3419700"/>
              <a:ext cx="1893900" cy="520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Verdana"/>
                  <a:ea typeface="Verdana"/>
                  <a:cs typeface="Verdana"/>
                  <a:sym typeface="Verdana"/>
                </a:rPr>
                <a:t>Membrane “Envelope”</a:t>
              </a:r>
              <a:endParaRPr sz="2400">
                <a:latin typeface="Verdana"/>
                <a:ea typeface="Verdana"/>
                <a:cs typeface="Verdana"/>
                <a:sym typeface="Verdana"/>
              </a:endParaRPr>
            </a:p>
          </p:txBody>
        </p:sp>
      </p:grpSp>
      <p:sp>
        <p:nvSpPr>
          <p:cNvPr id="248" name="Google Shape;248;p34"/>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114300" y="13691"/>
            <a:ext cx="7886700" cy="881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accent1"/>
              </a:buClr>
              <a:buSzPts val="4500"/>
              <a:buFont typeface="Times New Roman"/>
              <a:buNone/>
            </a:pPr>
            <a:r>
              <a:rPr lang="en" sz="4500"/>
              <a:t>What is COVID-19?</a:t>
            </a:r>
            <a:endParaRPr sz="1100"/>
          </a:p>
        </p:txBody>
      </p:sp>
      <p:sp>
        <p:nvSpPr>
          <p:cNvPr id="254" name="Google Shape;254;p35"/>
          <p:cNvSpPr txBox="1">
            <a:spLocks noGrp="1"/>
          </p:cNvSpPr>
          <p:nvPr>
            <p:ph type="body" idx="1"/>
          </p:nvPr>
        </p:nvSpPr>
        <p:spPr>
          <a:xfrm>
            <a:off x="69500" y="895350"/>
            <a:ext cx="7131300" cy="4234500"/>
          </a:xfrm>
          <a:prstGeom prst="rect">
            <a:avLst/>
          </a:prstGeom>
          <a:noFill/>
          <a:ln>
            <a:noFill/>
          </a:ln>
        </p:spPr>
        <p:txBody>
          <a:bodyPr spcFirstLastPara="1" wrap="square" lIns="68575" tIns="34275" rIns="68575" bIns="34275" anchor="t" anchorCtr="0">
            <a:noAutofit/>
          </a:bodyPr>
          <a:lstStyle/>
          <a:p>
            <a:pPr marL="177800" lvl="0" indent="-171450" algn="l" rtl="0">
              <a:lnSpc>
                <a:spcPct val="70000"/>
              </a:lnSpc>
              <a:spcBef>
                <a:spcPts val="0"/>
              </a:spcBef>
              <a:spcAft>
                <a:spcPts val="0"/>
              </a:spcAft>
              <a:buClr>
                <a:schemeClr val="dk1"/>
              </a:buClr>
              <a:buSzPts val="2500"/>
              <a:buChar char="●"/>
            </a:pPr>
            <a:r>
              <a:rPr lang="en" sz="2500"/>
              <a:t>SARS-CoV-2, the new coronavirus that appeared in 2019, causes a respiratory disease called </a:t>
            </a:r>
            <a:r>
              <a:rPr lang="en" sz="2500" i="1"/>
              <a:t>coronavirus disease 2019 </a:t>
            </a:r>
            <a:r>
              <a:rPr lang="en" sz="2500"/>
              <a:t>(</a:t>
            </a:r>
            <a:r>
              <a:rPr lang="en" sz="2500" i="1"/>
              <a:t>COVID-19 </a:t>
            </a:r>
            <a:r>
              <a:rPr lang="en" sz="2500"/>
              <a:t>for short).</a:t>
            </a:r>
            <a:endParaRPr sz="1100"/>
          </a:p>
          <a:p>
            <a:pPr marL="177800" lvl="0" indent="-12700" algn="l" rtl="0">
              <a:lnSpc>
                <a:spcPct val="70000"/>
              </a:lnSpc>
              <a:spcBef>
                <a:spcPts val="800"/>
              </a:spcBef>
              <a:spcAft>
                <a:spcPts val="0"/>
              </a:spcAft>
              <a:buClr>
                <a:schemeClr val="dk1"/>
              </a:buClr>
              <a:buSzPts val="2500"/>
              <a:buNone/>
            </a:pPr>
            <a:endParaRPr sz="2500"/>
          </a:p>
          <a:p>
            <a:pPr marL="177800" lvl="0" indent="-171450" algn="l" rtl="0">
              <a:lnSpc>
                <a:spcPct val="70000"/>
              </a:lnSpc>
              <a:spcBef>
                <a:spcPts val="800"/>
              </a:spcBef>
              <a:spcAft>
                <a:spcPts val="0"/>
              </a:spcAft>
              <a:buClr>
                <a:schemeClr val="dk1"/>
              </a:buClr>
              <a:buSzPts val="2500"/>
              <a:buChar char="●"/>
            </a:pPr>
            <a:r>
              <a:rPr lang="en" sz="2500"/>
              <a:t>The disease is believed to have originated through animal-to-human transmission but soon began to spread via human-to-human transmission.</a:t>
            </a:r>
            <a:endParaRPr sz="1100"/>
          </a:p>
          <a:p>
            <a:pPr marL="177800" lvl="0" indent="-12700" algn="l" rtl="0">
              <a:lnSpc>
                <a:spcPct val="70000"/>
              </a:lnSpc>
              <a:spcBef>
                <a:spcPts val="800"/>
              </a:spcBef>
              <a:spcAft>
                <a:spcPts val="0"/>
              </a:spcAft>
              <a:buClr>
                <a:schemeClr val="dk1"/>
              </a:buClr>
              <a:buSzPts val="2500"/>
              <a:buNone/>
            </a:pPr>
            <a:endParaRPr sz="2500"/>
          </a:p>
          <a:p>
            <a:pPr marL="177800" lvl="0" indent="-171450" algn="l" rtl="0">
              <a:lnSpc>
                <a:spcPct val="70000"/>
              </a:lnSpc>
              <a:spcBef>
                <a:spcPts val="800"/>
              </a:spcBef>
              <a:spcAft>
                <a:spcPts val="1600"/>
              </a:spcAft>
              <a:buClr>
                <a:schemeClr val="dk1"/>
              </a:buClr>
              <a:buSzPts val="2500"/>
              <a:buChar char="●"/>
            </a:pPr>
            <a:r>
              <a:rPr lang="en" sz="2500"/>
              <a:t>COVID-19 is related to the previously known diseases SARS (severe acute respiratory syndrome) and MERS (Middle East respiratory syndrome) which are caused by different, but related, viruses.</a:t>
            </a:r>
            <a:endParaRPr sz="1100"/>
          </a:p>
        </p:txBody>
      </p:sp>
      <p:grpSp>
        <p:nvGrpSpPr>
          <p:cNvPr id="255" name="Google Shape;255;p35"/>
          <p:cNvGrpSpPr/>
          <p:nvPr/>
        </p:nvGrpSpPr>
        <p:grpSpPr>
          <a:xfrm>
            <a:off x="7294945" y="1270403"/>
            <a:ext cx="1707628" cy="1828314"/>
            <a:chOff x="7332662" y="2029597"/>
            <a:chExt cx="1336800" cy="1560527"/>
          </a:xfrm>
        </p:grpSpPr>
        <p:pic>
          <p:nvPicPr>
            <p:cNvPr id="256" name="Google Shape;256;p35" descr="Image result for SARS"/>
            <p:cNvPicPr preferRelativeResize="0"/>
            <p:nvPr/>
          </p:nvPicPr>
          <p:blipFill rotWithShape="1">
            <a:blip r:embed="rId3">
              <a:alphaModFix/>
            </a:blip>
            <a:srcRect/>
            <a:stretch/>
          </p:blipFill>
          <p:spPr>
            <a:xfrm>
              <a:off x="7332663" y="2029597"/>
              <a:ext cx="1336673" cy="1306728"/>
            </a:xfrm>
            <a:prstGeom prst="rect">
              <a:avLst/>
            </a:prstGeom>
            <a:noFill/>
            <a:ln>
              <a:noFill/>
            </a:ln>
            <a:effectLst>
              <a:outerShdw blurRad="292100" dist="139700" dir="2700000" algn="tl" rotWithShape="0">
                <a:srgbClr val="333333">
                  <a:alpha val="64709"/>
                </a:srgbClr>
              </a:outerShdw>
            </a:effectLst>
          </p:spPr>
        </p:pic>
        <p:sp>
          <p:nvSpPr>
            <p:cNvPr id="257" name="Google Shape;257;p35"/>
            <p:cNvSpPr txBox="1"/>
            <p:nvPr/>
          </p:nvSpPr>
          <p:spPr>
            <a:xfrm>
              <a:off x="7332662" y="3336324"/>
              <a:ext cx="1336800" cy="25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chemeClr val="dk1"/>
                  </a:solidFill>
                  <a:latin typeface="Times New Roman"/>
                  <a:ea typeface="Times New Roman"/>
                  <a:cs typeface="Times New Roman"/>
                  <a:sym typeface="Times New Roman"/>
                </a:rPr>
                <a:t>SARS virus</a:t>
              </a:r>
              <a:endParaRPr sz="1100"/>
            </a:p>
          </p:txBody>
        </p:sp>
      </p:grpSp>
      <p:grpSp>
        <p:nvGrpSpPr>
          <p:cNvPr id="258" name="Google Shape;258;p35"/>
          <p:cNvGrpSpPr/>
          <p:nvPr/>
        </p:nvGrpSpPr>
        <p:grpSpPr>
          <a:xfrm>
            <a:off x="7456996" y="3335143"/>
            <a:ext cx="1383527" cy="1828231"/>
            <a:chOff x="7590138" y="3730078"/>
            <a:chExt cx="1009800" cy="1433570"/>
          </a:xfrm>
        </p:grpSpPr>
        <p:pic>
          <p:nvPicPr>
            <p:cNvPr id="259" name="Google Shape;259;p35" descr="Image result for MERS"/>
            <p:cNvPicPr preferRelativeResize="0"/>
            <p:nvPr/>
          </p:nvPicPr>
          <p:blipFill rotWithShape="1">
            <a:blip r:embed="rId4">
              <a:alphaModFix/>
            </a:blip>
            <a:srcRect/>
            <a:stretch/>
          </p:blipFill>
          <p:spPr>
            <a:xfrm>
              <a:off x="7590138" y="3730078"/>
              <a:ext cx="1009681" cy="1166889"/>
            </a:xfrm>
            <a:prstGeom prst="rect">
              <a:avLst/>
            </a:prstGeom>
            <a:noFill/>
            <a:ln>
              <a:noFill/>
            </a:ln>
            <a:effectLst>
              <a:outerShdw blurRad="292100" dist="139700" dir="2700000" algn="tl" rotWithShape="0">
                <a:srgbClr val="333333">
                  <a:alpha val="64709"/>
                </a:srgbClr>
              </a:outerShdw>
            </a:effectLst>
          </p:spPr>
        </p:pic>
        <p:sp>
          <p:nvSpPr>
            <p:cNvPr id="260" name="Google Shape;260;p35"/>
            <p:cNvSpPr txBox="1"/>
            <p:nvPr/>
          </p:nvSpPr>
          <p:spPr>
            <a:xfrm>
              <a:off x="7590138" y="4909848"/>
              <a:ext cx="1009800" cy="25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chemeClr val="dk1"/>
                  </a:solidFill>
                  <a:latin typeface="Times New Roman"/>
                  <a:ea typeface="Times New Roman"/>
                  <a:cs typeface="Times New Roman"/>
                  <a:sym typeface="Times New Roman"/>
                </a:rPr>
                <a:t>MERS virus</a:t>
              </a:r>
              <a:endParaRPr sz="1100"/>
            </a:p>
          </p:txBody>
        </p:sp>
      </p:grpSp>
      <p:sp>
        <p:nvSpPr>
          <p:cNvPr id="261" name="Google Shape;261;p35"/>
          <p:cNvSpPr txBox="1"/>
          <p:nvPr/>
        </p:nvSpPr>
        <p:spPr>
          <a:xfrm>
            <a:off x="237850" y="4697525"/>
            <a:ext cx="16353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u="sng">
                <a:solidFill>
                  <a:schemeClr val="accent5"/>
                </a:solidFill>
                <a:hlinkClick r:id="rId5"/>
              </a:rPr>
              <a:t>Eric Simon, PhD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6"/>
          <p:cNvPicPr preferRelativeResize="0"/>
          <p:nvPr/>
        </p:nvPicPr>
        <p:blipFill rotWithShape="1">
          <a:blip r:embed="rId3">
            <a:alphaModFix/>
          </a:blip>
          <a:srcRect/>
          <a:stretch/>
        </p:blipFill>
        <p:spPr>
          <a:xfrm>
            <a:off x="317897" y="361950"/>
            <a:ext cx="4073126" cy="3181903"/>
          </a:xfrm>
          <a:prstGeom prst="rect">
            <a:avLst/>
          </a:prstGeom>
          <a:noFill/>
          <a:ln>
            <a:noFill/>
          </a:ln>
        </p:spPr>
      </p:pic>
      <p:sp>
        <p:nvSpPr>
          <p:cNvPr id="267" name="Google Shape;267;p36"/>
          <p:cNvSpPr txBox="1"/>
          <p:nvPr/>
        </p:nvSpPr>
        <p:spPr>
          <a:xfrm>
            <a:off x="847725" y="3762375"/>
            <a:ext cx="2991000" cy="484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1">
                <a:solidFill>
                  <a:srgbClr val="FF0000"/>
                </a:solidFill>
                <a:latin typeface="Calibri"/>
                <a:ea typeface="Calibri"/>
                <a:cs typeface="Calibri"/>
                <a:sym typeface="Calibri"/>
              </a:rPr>
              <a:t>SARS-CoV-2 virus</a:t>
            </a:r>
            <a:endParaRPr sz="1100"/>
          </a:p>
        </p:txBody>
      </p:sp>
      <p:sp>
        <p:nvSpPr>
          <p:cNvPr id="268" name="Google Shape;268;p36"/>
          <p:cNvSpPr/>
          <p:nvPr/>
        </p:nvSpPr>
        <p:spPr>
          <a:xfrm>
            <a:off x="3971925" y="1800225"/>
            <a:ext cx="1695300" cy="7716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700" b="1">
                <a:solidFill>
                  <a:schemeClr val="lt1"/>
                </a:solidFill>
                <a:latin typeface="Calibri"/>
                <a:ea typeface="Calibri"/>
                <a:cs typeface="Calibri"/>
                <a:sym typeface="Calibri"/>
              </a:rPr>
              <a:t>causes</a:t>
            </a:r>
            <a:endParaRPr sz="1100"/>
          </a:p>
        </p:txBody>
      </p:sp>
      <p:pic>
        <p:nvPicPr>
          <p:cNvPr id="269" name="Google Shape;269;p36"/>
          <p:cNvPicPr preferRelativeResize="0"/>
          <p:nvPr/>
        </p:nvPicPr>
        <p:blipFill rotWithShape="1">
          <a:blip r:embed="rId4">
            <a:alphaModFix/>
          </a:blip>
          <a:srcRect/>
          <a:stretch/>
        </p:blipFill>
        <p:spPr>
          <a:xfrm>
            <a:off x="5549582" y="962025"/>
            <a:ext cx="3508691" cy="2447925"/>
          </a:xfrm>
          <a:prstGeom prst="rect">
            <a:avLst/>
          </a:prstGeom>
          <a:noFill/>
          <a:ln>
            <a:noFill/>
          </a:ln>
        </p:spPr>
      </p:pic>
      <p:sp>
        <p:nvSpPr>
          <p:cNvPr id="270" name="Google Shape;270;p36"/>
          <p:cNvSpPr txBox="1"/>
          <p:nvPr/>
        </p:nvSpPr>
        <p:spPr>
          <a:xfrm>
            <a:off x="5808503" y="3696727"/>
            <a:ext cx="2991000" cy="484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1">
                <a:solidFill>
                  <a:srgbClr val="FF0000"/>
                </a:solidFill>
                <a:latin typeface="Calibri"/>
                <a:ea typeface="Calibri"/>
                <a:cs typeface="Calibri"/>
                <a:sym typeface="Calibri"/>
              </a:rPr>
              <a:t>COVID-19 disease</a:t>
            </a:r>
            <a:endParaRPr sz="1100"/>
          </a:p>
        </p:txBody>
      </p:sp>
      <p:sp>
        <p:nvSpPr>
          <p:cNvPr id="271" name="Google Shape;271;p36"/>
          <p:cNvSpPr txBox="1"/>
          <p:nvPr/>
        </p:nvSpPr>
        <p:spPr>
          <a:xfrm>
            <a:off x="237850" y="4697525"/>
            <a:ext cx="16353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Eric Simon, PhD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114300" y="13691"/>
            <a:ext cx="7886700" cy="881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accent1"/>
              </a:buClr>
              <a:buSzPts val="4500"/>
              <a:buFont typeface="Times New Roman"/>
              <a:buNone/>
            </a:pPr>
            <a:r>
              <a:rPr lang="en" sz="4500"/>
              <a:t>What are the symptoms?</a:t>
            </a:r>
            <a:endParaRPr sz="1100"/>
          </a:p>
        </p:txBody>
      </p:sp>
      <p:sp>
        <p:nvSpPr>
          <p:cNvPr id="277" name="Google Shape;277;p37"/>
          <p:cNvSpPr txBox="1">
            <a:spLocks noGrp="1"/>
          </p:cNvSpPr>
          <p:nvPr>
            <p:ph type="body" idx="1"/>
          </p:nvPr>
        </p:nvSpPr>
        <p:spPr>
          <a:xfrm>
            <a:off x="114300" y="895350"/>
            <a:ext cx="5233200" cy="4067100"/>
          </a:xfrm>
          <a:prstGeom prst="rect">
            <a:avLst/>
          </a:prstGeom>
          <a:noFill/>
          <a:ln>
            <a:noFill/>
          </a:ln>
        </p:spPr>
        <p:txBody>
          <a:bodyPr spcFirstLastPara="1" wrap="square" lIns="68575" tIns="34275" rIns="68575" bIns="34275" anchor="t" anchorCtr="0">
            <a:noAutofit/>
          </a:bodyPr>
          <a:lstStyle/>
          <a:p>
            <a:pPr marL="177800" lvl="0" indent="-196850" algn="l" rtl="0">
              <a:lnSpc>
                <a:spcPct val="70000"/>
              </a:lnSpc>
              <a:spcBef>
                <a:spcPts val="0"/>
              </a:spcBef>
              <a:spcAft>
                <a:spcPts val="0"/>
              </a:spcAft>
              <a:buClr>
                <a:schemeClr val="dk1"/>
              </a:buClr>
              <a:buSzPts val="3100"/>
              <a:buChar char="●"/>
            </a:pPr>
            <a:r>
              <a:rPr lang="en" sz="3100"/>
              <a:t> Respiratory symptoms occur when the virus infects cells of the alveoli within the lungs.</a:t>
            </a:r>
            <a:endParaRPr sz="1100"/>
          </a:p>
          <a:p>
            <a:pPr marL="177800" lvl="0" indent="0" algn="l" rtl="0">
              <a:lnSpc>
                <a:spcPct val="70000"/>
              </a:lnSpc>
              <a:spcBef>
                <a:spcPts val="800"/>
              </a:spcBef>
              <a:spcAft>
                <a:spcPts val="0"/>
              </a:spcAft>
              <a:buClr>
                <a:schemeClr val="dk1"/>
              </a:buClr>
              <a:buSzPts val="3100"/>
              <a:buNone/>
            </a:pPr>
            <a:endParaRPr sz="3100"/>
          </a:p>
          <a:p>
            <a:pPr marL="177800" lvl="0" indent="-196850" algn="l" rtl="0">
              <a:lnSpc>
                <a:spcPct val="70000"/>
              </a:lnSpc>
              <a:spcBef>
                <a:spcPts val="800"/>
              </a:spcBef>
              <a:spcAft>
                <a:spcPts val="0"/>
              </a:spcAft>
              <a:buClr>
                <a:schemeClr val="dk1"/>
              </a:buClr>
              <a:buSzPts val="3100"/>
              <a:buChar char="●"/>
            </a:pPr>
            <a:r>
              <a:rPr lang="en" sz="3100"/>
              <a:t> The virus accesses these host cells when a glycoprotein spike on the outside of the virus binds to a specific protein called ACE2 found on type II alveolar cells in lungs.</a:t>
            </a:r>
            <a:endParaRPr sz="2900"/>
          </a:p>
          <a:p>
            <a:pPr marL="520700" lvl="1" indent="0" algn="l" rtl="0">
              <a:lnSpc>
                <a:spcPct val="70000"/>
              </a:lnSpc>
              <a:spcBef>
                <a:spcPts val="400"/>
              </a:spcBef>
              <a:spcAft>
                <a:spcPts val="1600"/>
              </a:spcAft>
              <a:buClr>
                <a:schemeClr val="dk1"/>
              </a:buClr>
              <a:buSzPts val="2900"/>
              <a:buNone/>
            </a:pPr>
            <a:endParaRPr sz="2900"/>
          </a:p>
        </p:txBody>
      </p:sp>
      <p:pic>
        <p:nvPicPr>
          <p:cNvPr id="278" name="Google Shape;278;p37" descr="Image result for ACE2 protein"/>
          <p:cNvPicPr preferRelativeResize="0"/>
          <p:nvPr/>
        </p:nvPicPr>
        <p:blipFill rotWithShape="1">
          <a:blip r:embed="rId3">
            <a:alphaModFix/>
          </a:blip>
          <a:srcRect/>
          <a:stretch/>
        </p:blipFill>
        <p:spPr>
          <a:xfrm>
            <a:off x="5328571" y="1306726"/>
            <a:ext cx="3701128" cy="2890452"/>
          </a:xfrm>
          <a:prstGeom prst="rect">
            <a:avLst/>
          </a:prstGeom>
          <a:noFill/>
          <a:ln>
            <a:noFill/>
          </a:ln>
        </p:spPr>
      </p:pic>
      <p:sp>
        <p:nvSpPr>
          <p:cNvPr id="279" name="Google Shape;279;p37"/>
          <p:cNvSpPr txBox="1"/>
          <p:nvPr/>
        </p:nvSpPr>
        <p:spPr>
          <a:xfrm>
            <a:off x="5347375" y="4123800"/>
            <a:ext cx="3682200" cy="750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a:solidFill>
                  <a:schemeClr val="dk1"/>
                </a:solidFill>
                <a:latin typeface="Times New Roman"/>
                <a:ea typeface="Times New Roman"/>
                <a:cs typeface="Times New Roman"/>
                <a:sym typeface="Times New Roman"/>
              </a:rPr>
              <a:t>A computer model of t</a:t>
            </a:r>
            <a:r>
              <a:rPr lang="en" sz="1400">
                <a:solidFill>
                  <a:schemeClr val="dk1"/>
                </a:solidFill>
                <a:latin typeface="Times New Roman"/>
                <a:ea typeface="Times New Roman"/>
                <a:cs typeface="Times New Roman"/>
                <a:sym typeface="Times New Roman"/>
              </a:rPr>
              <a:t>he ACE2 protein found on the surface of alveolar lung cells</a:t>
            </a:r>
            <a:r>
              <a:rPr lang="en">
                <a:solidFill>
                  <a:schemeClr val="dk1"/>
                </a:solidFill>
                <a:latin typeface="Times New Roman"/>
                <a:ea typeface="Times New Roman"/>
                <a:cs typeface="Times New Roman"/>
                <a:sym typeface="Times New Roman"/>
              </a:rPr>
              <a:t> to which the viral protein spikes bind.</a:t>
            </a:r>
            <a:endParaRPr sz="1100"/>
          </a:p>
        </p:txBody>
      </p:sp>
      <p:sp>
        <p:nvSpPr>
          <p:cNvPr id="280" name="Google Shape;280;p37"/>
          <p:cNvSpPr txBox="1"/>
          <p:nvPr/>
        </p:nvSpPr>
        <p:spPr>
          <a:xfrm>
            <a:off x="237850" y="4697525"/>
            <a:ext cx="16353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Eric Simon, PhD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Day 2: What is COVID-19?</a:t>
            </a:r>
            <a:endParaRPr/>
          </a:p>
        </p:txBody>
      </p:sp>
      <p:sp>
        <p:nvSpPr>
          <p:cNvPr id="286" name="Google Shape;286;p38"/>
          <p:cNvSpPr txBox="1">
            <a:spLocks noGrp="1"/>
          </p:cNvSpPr>
          <p:nvPr>
            <p:ph type="body" idx="1"/>
          </p:nvPr>
        </p:nvSpPr>
        <p:spPr>
          <a:xfrm>
            <a:off x="311700" y="1152475"/>
            <a:ext cx="8278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Watch this </a:t>
            </a:r>
            <a:r>
              <a:rPr lang="en" u="sng">
                <a:solidFill>
                  <a:schemeClr val="hlink"/>
                </a:solidFill>
                <a:hlinkClick r:id="rId3"/>
              </a:rPr>
              <a:t>30 minute Q&amp;A between the famous Stanford trained doctor, ZDoggMD, and his daughter</a:t>
            </a:r>
            <a:r>
              <a:rPr lang="en"/>
              <a:t>. He communicates facts about the virus clearly and calmly, and since your teachers can’t do it for you in person right now, we’ll let him sub in ;)</a:t>
            </a:r>
            <a:endParaRPr/>
          </a:p>
          <a:p>
            <a:pPr marL="0" lvl="0" indent="0" algn="l" rtl="0">
              <a:spcBef>
                <a:spcPts val="1600"/>
              </a:spcBef>
              <a:spcAft>
                <a:spcPts val="0"/>
              </a:spcAft>
              <a:buNone/>
            </a:pPr>
            <a:r>
              <a:rPr lang="en"/>
              <a:t>2. As you watch, take down a few notes of things that you’ve learned. Also: did you like the video?! We love this guy.</a:t>
            </a:r>
            <a:endParaRPr/>
          </a:p>
          <a:p>
            <a:pPr marL="0" lvl="0" indent="0" algn="l" rtl="0">
              <a:spcBef>
                <a:spcPts val="1600"/>
              </a:spcBef>
              <a:spcAft>
                <a:spcPts val="1600"/>
              </a:spcAft>
              <a:buNone/>
            </a:pPr>
            <a:r>
              <a:rPr lang="en"/>
              <a:t>3. ZDoggMD mentions “Flatten the curve.” The next slide illustrates that.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9"/>
          <p:cNvPicPr preferRelativeResize="0"/>
          <p:nvPr/>
        </p:nvPicPr>
        <p:blipFill rotWithShape="1">
          <a:blip r:embed="rId3">
            <a:alphaModFix/>
          </a:blip>
          <a:srcRect/>
          <a:stretch/>
        </p:blipFill>
        <p:spPr>
          <a:xfrm>
            <a:off x="486966" y="0"/>
            <a:ext cx="8168877" cy="5143499"/>
          </a:xfrm>
          <a:prstGeom prst="rect">
            <a:avLst/>
          </a:prstGeom>
          <a:noFill/>
          <a:ln>
            <a:noFill/>
          </a:ln>
        </p:spPr>
      </p:pic>
      <p:sp>
        <p:nvSpPr>
          <p:cNvPr id="292" name="Google Shape;292;p39"/>
          <p:cNvSpPr txBox="1"/>
          <p:nvPr/>
        </p:nvSpPr>
        <p:spPr>
          <a:xfrm>
            <a:off x="0" y="28575"/>
            <a:ext cx="16383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Animated GIF:</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311700" y="167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Day 3: What’s happening with COVID-19? How do we test for it? What are the effects of social distancing?</a:t>
            </a:r>
            <a:endParaRPr/>
          </a:p>
        </p:txBody>
      </p:sp>
      <p:sp>
        <p:nvSpPr>
          <p:cNvPr id="298" name="Google Shape;298;p40"/>
          <p:cNvSpPr txBox="1">
            <a:spLocks noGrp="1"/>
          </p:cNvSpPr>
          <p:nvPr>
            <p:ph type="body" idx="1"/>
          </p:nvPr>
        </p:nvSpPr>
        <p:spPr>
          <a:xfrm>
            <a:off x="311700" y="1548875"/>
            <a:ext cx="8520600" cy="25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Read this </a:t>
            </a:r>
            <a:r>
              <a:rPr lang="en" u="sng">
                <a:solidFill>
                  <a:schemeClr val="accent5"/>
                </a:solidFill>
                <a:hlinkClick r:id="rId3"/>
              </a:rPr>
              <a:t>Washington Post article</a:t>
            </a:r>
            <a:r>
              <a:rPr lang="en"/>
              <a:t> on using modeling to “flatten the curve” with different kinds of social distancing. Compare free movement to forced “attempted” quarantine, moderate social distancing, and extensive social distancing (only allowing 1:8 “people” to move, in this simulation).</a:t>
            </a:r>
            <a:endParaRPr/>
          </a:p>
          <a:p>
            <a:pPr marL="0" lvl="0" indent="0" algn="l" rtl="0">
              <a:spcBef>
                <a:spcPts val="1600"/>
              </a:spcBef>
              <a:spcAft>
                <a:spcPts val="0"/>
              </a:spcAft>
              <a:buNone/>
            </a:pPr>
            <a:r>
              <a:rPr lang="en"/>
              <a:t>2. Watch this </a:t>
            </a:r>
            <a:r>
              <a:rPr lang="en" u="sng">
                <a:solidFill>
                  <a:schemeClr val="hlink"/>
                </a:solidFill>
                <a:hlinkClick r:id="rId4"/>
              </a:rPr>
              <a:t>13 minute video </a:t>
            </a:r>
            <a:r>
              <a:rPr lang="en"/>
              <a:t>by “Osmosis” that was recently updated.</a:t>
            </a:r>
            <a:endParaRPr/>
          </a:p>
          <a:p>
            <a:pPr marL="0" lvl="0" indent="0" algn="l" rtl="0">
              <a:spcBef>
                <a:spcPts val="1600"/>
              </a:spcBef>
              <a:spcAft>
                <a:spcPts val="0"/>
              </a:spcAft>
              <a:buNone/>
            </a:pPr>
            <a:r>
              <a:rPr lang="en"/>
              <a:t>3. See slides </a:t>
            </a:r>
            <a:r>
              <a:rPr lang="en">
                <a:solidFill>
                  <a:srgbClr val="FF0000"/>
                </a:solidFill>
              </a:rPr>
              <a:t>28, 29, 30 </a:t>
            </a:r>
            <a:r>
              <a:rPr lang="en"/>
              <a:t>for a timeline through February 26. </a:t>
            </a:r>
            <a:endParaRPr/>
          </a:p>
          <a:p>
            <a:pPr marL="0" lvl="0" indent="0" algn="l" rtl="0">
              <a:spcBef>
                <a:spcPts val="1600"/>
              </a:spcBef>
              <a:spcAft>
                <a:spcPts val="0"/>
              </a:spcAft>
              <a:buNone/>
            </a:pPr>
            <a:r>
              <a:rPr lang="en"/>
              <a:t>4. See slides </a:t>
            </a:r>
            <a:r>
              <a:rPr lang="en">
                <a:solidFill>
                  <a:srgbClr val="FF0000"/>
                </a:solidFill>
              </a:rPr>
              <a:t>31 &amp; 32 </a:t>
            </a:r>
            <a:r>
              <a:rPr lang="en"/>
              <a:t>for how we test for COVID-19 using a technique called RT-PCR. Watch the Wall Street Journal 4 minute video (slide 10) for more about how this works.</a:t>
            </a:r>
            <a:endParaRPr/>
          </a:p>
          <a:p>
            <a:pPr marL="0" lvl="0" indent="0" algn="l" rtl="0">
              <a:spcBef>
                <a:spcPts val="1600"/>
              </a:spcBef>
              <a:spcAft>
                <a:spcPts val="16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304" name="Google Shape;304;p41"/>
          <p:cNvCxnSpPr/>
          <p:nvPr/>
        </p:nvCxnSpPr>
        <p:spPr>
          <a:xfrm>
            <a:off x="4631316" y="2996489"/>
            <a:ext cx="1689900" cy="0"/>
          </a:xfrm>
          <a:prstGeom prst="straightConnector1">
            <a:avLst/>
          </a:prstGeom>
          <a:noFill/>
          <a:ln w="19050" cap="flat" cmpd="sng">
            <a:solidFill>
              <a:srgbClr val="A5A5A5"/>
            </a:solidFill>
            <a:prstDash val="solid"/>
            <a:miter lim="800000"/>
            <a:headEnd type="none" w="sm" len="sm"/>
            <a:tailEnd type="none" w="sm" len="sm"/>
          </a:ln>
        </p:spPr>
      </p:cxnSp>
      <p:cxnSp>
        <p:nvCxnSpPr>
          <p:cNvPr id="305" name="Google Shape;305;p41"/>
          <p:cNvCxnSpPr/>
          <p:nvPr/>
        </p:nvCxnSpPr>
        <p:spPr>
          <a:xfrm>
            <a:off x="6309761" y="2996489"/>
            <a:ext cx="1689900" cy="0"/>
          </a:xfrm>
          <a:prstGeom prst="straightConnector1">
            <a:avLst/>
          </a:prstGeom>
          <a:noFill/>
          <a:ln w="19050" cap="flat" cmpd="sng">
            <a:solidFill>
              <a:srgbClr val="A5A5A5"/>
            </a:solidFill>
            <a:prstDash val="solid"/>
            <a:miter lim="800000"/>
            <a:headEnd type="none" w="sm" len="sm"/>
            <a:tailEnd type="none" w="sm" len="sm"/>
          </a:ln>
        </p:spPr>
      </p:cxnSp>
      <p:cxnSp>
        <p:nvCxnSpPr>
          <p:cNvPr id="306" name="Google Shape;306;p41"/>
          <p:cNvCxnSpPr/>
          <p:nvPr/>
        </p:nvCxnSpPr>
        <p:spPr>
          <a:xfrm>
            <a:off x="7999414" y="2996489"/>
            <a:ext cx="1153800" cy="0"/>
          </a:xfrm>
          <a:prstGeom prst="straightConnector1">
            <a:avLst/>
          </a:prstGeom>
          <a:noFill/>
          <a:ln w="19050" cap="flat" cmpd="sng">
            <a:solidFill>
              <a:srgbClr val="A5A5A5"/>
            </a:solidFill>
            <a:prstDash val="solid"/>
            <a:miter lim="800000"/>
            <a:headEnd type="none" w="sm" len="sm"/>
            <a:tailEnd type="none" w="sm" len="sm"/>
          </a:ln>
        </p:spPr>
      </p:cxnSp>
      <p:cxnSp>
        <p:nvCxnSpPr>
          <p:cNvPr id="307" name="Google Shape;307;p41"/>
          <p:cNvCxnSpPr/>
          <p:nvPr/>
        </p:nvCxnSpPr>
        <p:spPr>
          <a:xfrm>
            <a:off x="2933504" y="2996489"/>
            <a:ext cx="1689900" cy="0"/>
          </a:xfrm>
          <a:prstGeom prst="straightConnector1">
            <a:avLst/>
          </a:prstGeom>
          <a:noFill/>
          <a:ln w="19050" cap="flat" cmpd="sng">
            <a:solidFill>
              <a:srgbClr val="A5A5A5"/>
            </a:solidFill>
            <a:prstDash val="solid"/>
            <a:miter lim="800000"/>
            <a:headEnd type="none" w="sm" len="sm"/>
            <a:tailEnd type="none" w="sm" len="sm"/>
          </a:ln>
        </p:spPr>
      </p:cxnSp>
      <p:cxnSp>
        <p:nvCxnSpPr>
          <p:cNvPr id="308" name="Google Shape;308;p41"/>
          <p:cNvCxnSpPr/>
          <p:nvPr/>
        </p:nvCxnSpPr>
        <p:spPr>
          <a:xfrm>
            <a:off x="1243430" y="2996489"/>
            <a:ext cx="1689900" cy="0"/>
          </a:xfrm>
          <a:prstGeom prst="straightConnector1">
            <a:avLst/>
          </a:prstGeom>
          <a:noFill/>
          <a:ln w="19050" cap="flat" cmpd="sng">
            <a:solidFill>
              <a:srgbClr val="A5A5A5"/>
            </a:solidFill>
            <a:prstDash val="solid"/>
            <a:miter lim="800000"/>
            <a:headEnd type="none" w="sm" len="sm"/>
            <a:tailEnd type="none" w="sm" len="sm"/>
          </a:ln>
        </p:spPr>
      </p:cxnSp>
      <p:sp>
        <p:nvSpPr>
          <p:cNvPr id="309" name="Google Shape;309;p41"/>
          <p:cNvSpPr/>
          <p:nvPr/>
        </p:nvSpPr>
        <p:spPr>
          <a:xfrm>
            <a:off x="86294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310" name="Google Shape;310;p41"/>
          <p:cNvCxnSpPr/>
          <p:nvPr/>
        </p:nvCxnSpPr>
        <p:spPr>
          <a:xfrm>
            <a:off x="0" y="2996489"/>
            <a:ext cx="1153800" cy="0"/>
          </a:xfrm>
          <a:prstGeom prst="straightConnector1">
            <a:avLst/>
          </a:prstGeom>
          <a:noFill/>
          <a:ln w="19050" cap="flat" cmpd="sng">
            <a:solidFill>
              <a:srgbClr val="A5A5A5"/>
            </a:solidFill>
            <a:prstDash val="solid"/>
            <a:miter lim="800000"/>
            <a:headEnd type="none" w="sm" len="sm"/>
            <a:tailEnd type="none" w="sm" len="sm"/>
          </a:ln>
        </p:spPr>
      </p:cxnSp>
      <p:sp>
        <p:nvSpPr>
          <p:cNvPr id="311" name="Google Shape;311;p41"/>
          <p:cNvSpPr/>
          <p:nvPr/>
        </p:nvSpPr>
        <p:spPr>
          <a:xfrm>
            <a:off x="1136196"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C00000"/>
              </a:solidFill>
              <a:latin typeface="Calibri"/>
              <a:ea typeface="Calibri"/>
              <a:cs typeface="Calibri"/>
              <a:sym typeface="Calibri"/>
            </a:endParaRPr>
          </a:p>
        </p:txBody>
      </p:sp>
      <p:sp>
        <p:nvSpPr>
          <p:cNvPr id="312" name="Google Shape;312;p41"/>
          <p:cNvSpPr/>
          <p:nvPr/>
        </p:nvSpPr>
        <p:spPr>
          <a:xfrm>
            <a:off x="1046899"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C00000"/>
              </a:solidFill>
              <a:latin typeface="Calibri"/>
              <a:ea typeface="Calibri"/>
              <a:cs typeface="Calibri"/>
              <a:sym typeface="Calibri"/>
            </a:endParaRPr>
          </a:p>
        </p:txBody>
      </p:sp>
      <p:sp>
        <p:nvSpPr>
          <p:cNvPr id="313" name="Google Shape;313;p41"/>
          <p:cNvSpPr/>
          <p:nvPr/>
        </p:nvSpPr>
        <p:spPr>
          <a:xfrm>
            <a:off x="947245"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314" name="Google Shape;314;p41"/>
          <p:cNvCxnSpPr/>
          <p:nvPr/>
        </p:nvCxnSpPr>
        <p:spPr>
          <a:xfrm rot="10800000">
            <a:off x="1207634" y="3257099"/>
            <a:ext cx="0" cy="387300"/>
          </a:xfrm>
          <a:prstGeom prst="straightConnector1">
            <a:avLst/>
          </a:prstGeom>
          <a:noFill/>
          <a:ln w="19050" cap="flat" cmpd="sng">
            <a:solidFill>
              <a:srgbClr val="C00000"/>
            </a:solidFill>
            <a:prstDash val="solid"/>
            <a:miter lim="800000"/>
            <a:headEnd type="none" w="sm" len="sm"/>
            <a:tailEnd type="none" w="sm" len="sm"/>
          </a:ln>
        </p:spPr>
      </p:cxnSp>
      <p:sp>
        <p:nvSpPr>
          <p:cNvPr id="315" name="Google Shape;315;p41"/>
          <p:cNvSpPr/>
          <p:nvPr/>
        </p:nvSpPr>
        <p:spPr>
          <a:xfrm>
            <a:off x="1163887" y="3615847"/>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C00000"/>
              </a:solidFill>
              <a:latin typeface="Calibri"/>
              <a:ea typeface="Calibri"/>
              <a:cs typeface="Calibri"/>
              <a:sym typeface="Calibri"/>
            </a:endParaRPr>
          </a:p>
        </p:txBody>
      </p:sp>
      <p:sp>
        <p:nvSpPr>
          <p:cNvPr id="316" name="Google Shape;316;p41"/>
          <p:cNvSpPr txBox="1"/>
          <p:nvPr/>
        </p:nvSpPr>
        <p:spPr>
          <a:xfrm>
            <a:off x="244903" y="2237549"/>
            <a:ext cx="1986300" cy="762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0" i="0" u="none" strike="noStrike" cap="none">
                <a:solidFill>
                  <a:srgbClr val="C00000"/>
                </a:solidFill>
                <a:latin typeface="Century Gothic"/>
                <a:ea typeface="Century Gothic"/>
                <a:cs typeface="Century Gothic"/>
                <a:sym typeface="Century Gothic"/>
              </a:rPr>
              <a:t>Dec. 31, 2019</a:t>
            </a:r>
            <a:endParaRPr sz="1100"/>
          </a:p>
          <a:p>
            <a:pPr marL="0" marR="0" lvl="0" indent="0" algn="ctr" rtl="0">
              <a:spcBef>
                <a:spcPts val="0"/>
              </a:spcBef>
              <a:spcAft>
                <a:spcPts val="0"/>
              </a:spcAft>
              <a:buNone/>
            </a:pPr>
            <a:endParaRPr sz="2700" b="0" i="0" u="none" strike="noStrike" cap="none">
              <a:solidFill>
                <a:srgbClr val="C00000"/>
              </a:solidFill>
              <a:latin typeface="Century Gothic"/>
              <a:ea typeface="Century Gothic"/>
              <a:cs typeface="Century Gothic"/>
              <a:sym typeface="Century Gothic"/>
            </a:endParaRPr>
          </a:p>
        </p:txBody>
      </p:sp>
      <p:sp>
        <p:nvSpPr>
          <p:cNvPr id="317" name="Google Shape;317;p41"/>
          <p:cNvSpPr txBox="1"/>
          <p:nvPr/>
        </p:nvSpPr>
        <p:spPr>
          <a:xfrm>
            <a:off x="427609" y="3823117"/>
            <a:ext cx="16590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China alerts WHO to several cases of unusual pneumonia in Wuhan. </a:t>
            </a:r>
            <a:endParaRPr sz="1100"/>
          </a:p>
        </p:txBody>
      </p:sp>
      <p:sp>
        <p:nvSpPr>
          <p:cNvPr id="318" name="Google Shape;318;p41"/>
          <p:cNvSpPr/>
          <p:nvPr/>
        </p:nvSpPr>
        <p:spPr>
          <a:xfrm rot="5400000">
            <a:off x="254177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19" name="Google Shape;319;p41"/>
          <p:cNvSpPr/>
          <p:nvPr/>
        </p:nvSpPr>
        <p:spPr>
          <a:xfrm>
            <a:off x="2815054"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0" name="Google Shape;320;p41"/>
          <p:cNvSpPr/>
          <p:nvPr/>
        </p:nvSpPr>
        <p:spPr>
          <a:xfrm>
            <a:off x="2725757"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21" name="Google Shape;321;p41"/>
          <p:cNvSpPr/>
          <p:nvPr/>
        </p:nvSpPr>
        <p:spPr>
          <a:xfrm>
            <a:off x="2626103"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22" name="Google Shape;322;p41"/>
          <p:cNvCxnSpPr/>
          <p:nvPr/>
        </p:nvCxnSpPr>
        <p:spPr>
          <a:xfrm rot="10800000">
            <a:off x="2886493" y="1960900"/>
            <a:ext cx="0" cy="775200"/>
          </a:xfrm>
          <a:prstGeom prst="straightConnector1">
            <a:avLst/>
          </a:prstGeom>
          <a:noFill/>
          <a:ln w="19050" cap="flat" cmpd="sng">
            <a:solidFill>
              <a:srgbClr val="C00000"/>
            </a:solidFill>
            <a:prstDash val="solid"/>
            <a:miter lim="800000"/>
            <a:headEnd type="none" w="sm" len="sm"/>
            <a:tailEnd type="none" w="sm" len="sm"/>
          </a:ln>
        </p:spPr>
      </p:cxnSp>
      <p:sp>
        <p:nvSpPr>
          <p:cNvPr id="323" name="Google Shape;323;p41"/>
          <p:cNvSpPr/>
          <p:nvPr/>
        </p:nvSpPr>
        <p:spPr>
          <a:xfrm>
            <a:off x="2839902" y="1926293"/>
            <a:ext cx="93300" cy="93300"/>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4" name="Google Shape;324;p41"/>
          <p:cNvSpPr txBox="1"/>
          <p:nvPr/>
        </p:nvSpPr>
        <p:spPr>
          <a:xfrm>
            <a:off x="2318222" y="3286958"/>
            <a:ext cx="11364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Jan. 7</a:t>
            </a:r>
            <a:endParaRPr sz="2700">
              <a:solidFill>
                <a:srgbClr val="C00000"/>
              </a:solidFill>
              <a:latin typeface="Century Gothic"/>
              <a:ea typeface="Century Gothic"/>
              <a:cs typeface="Century Gothic"/>
              <a:sym typeface="Century Gothic"/>
            </a:endParaRPr>
          </a:p>
        </p:txBody>
      </p:sp>
      <p:sp>
        <p:nvSpPr>
          <p:cNvPr id="325" name="Google Shape;325;p41"/>
          <p:cNvSpPr txBox="1"/>
          <p:nvPr/>
        </p:nvSpPr>
        <p:spPr>
          <a:xfrm>
            <a:off x="1946489" y="999944"/>
            <a:ext cx="2285400" cy="8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WHO Officials announce they have identified a new virus, named 2019-nCoV and is identified as belonging to the coronavirus family, which includes SARS and the common cold.</a:t>
            </a:r>
            <a:endParaRPr sz="1100"/>
          </a:p>
        </p:txBody>
      </p:sp>
      <p:sp>
        <p:nvSpPr>
          <p:cNvPr id="326" name="Google Shape;326;p41"/>
          <p:cNvSpPr/>
          <p:nvPr/>
        </p:nvSpPr>
        <p:spPr>
          <a:xfrm>
            <a:off x="4231881"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27" name="Google Shape;327;p41"/>
          <p:cNvSpPr/>
          <p:nvPr/>
        </p:nvSpPr>
        <p:spPr>
          <a:xfrm>
            <a:off x="4505129"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8" name="Google Shape;328;p41"/>
          <p:cNvSpPr/>
          <p:nvPr/>
        </p:nvSpPr>
        <p:spPr>
          <a:xfrm>
            <a:off x="4415832"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29" name="Google Shape;329;p41"/>
          <p:cNvSpPr/>
          <p:nvPr/>
        </p:nvSpPr>
        <p:spPr>
          <a:xfrm>
            <a:off x="4316178"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30" name="Google Shape;330;p41"/>
          <p:cNvCxnSpPr/>
          <p:nvPr/>
        </p:nvCxnSpPr>
        <p:spPr>
          <a:xfrm rot="10800000">
            <a:off x="4576567" y="3257099"/>
            <a:ext cx="0" cy="387300"/>
          </a:xfrm>
          <a:prstGeom prst="straightConnector1">
            <a:avLst/>
          </a:prstGeom>
          <a:noFill/>
          <a:ln w="19050" cap="flat" cmpd="sng">
            <a:solidFill>
              <a:srgbClr val="C00000"/>
            </a:solidFill>
            <a:prstDash val="solid"/>
            <a:miter lim="800000"/>
            <a:headEnd type="none" w="sm" len="sm"/>
            <a:tailEnd type="none" w="sm" len="sm"/>
          </a:ln>
        </p:spPr>
      </p:cxnSp>
      <p:sp>
        <p:nvSpPr>
          <p:cNvPr id="331" name="Google Shape;331;p41"/>
          <p:cNvSpPr/>
          <p:nvPr/>
        </p:nvSpPr>
        <p:spPr>
          <a:xfrm>
            <a:off x="4529977" y="3625367"/>
            <a:ext cx="93300" cy="93300"/>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2" name="Google Shape;332;p41"/>
          <p:cNvSpPr txBox="1"/>
          <p:nvPr/>
        </p:nvSpPr>
        <p:spPr>
          <a:xfrm>
            <a:off x="3876074" y="2221373"/>
            <a:ext cx="13770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Jan. 11</a:t>
            </a:r>
            <a:endParaRPr sz="2700">
              <a:solidFill>
                <a:srgbClr val="C00000"/>
              </a:solidFill>
              <a:latin typeface="Century Gothic"/>
              <a:ea typeface="Century Gothic"/>
              <a:cs typeface="Century Gothic"/>
              <a:sym typeface="Century Gothic"/>
            </a:endParaRPr>
          </a:p>
        </p:txBody>
      </p:sp>
      <p:sp>
        <p:nvSpPr>
          <p:cNvPr id="333" name="Google Shape;333;p41"/>
          <p:cNvSpPr txBox="1"/>
          <p:nvPr/>
        </p:nvSpPr>
        <p:spPr>
          <a:xfrm>
            <a:off x="3802160" y="3847761"/>
            <a:ext cx="16938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China announces its first death from the virus.</a:t>
            </a:r>
            <a:endParaRPr sz="1100">
              <a:solidFill>
                <a:schemeClr val="dk1"/>
              </a:solidFill>
              <a:latin typeface="Calibri"/>
              <a:ea typeface="Calibri"/>
              <a:cs typeface="Calibri"/>
              <a:sym typeface="Calibri"/>
            </a:endParaRPr>
          </a:p>
        </p:txBody>
      </p:sp>
      <p:sp>
        <p:nvSpPr>
          <p:cNvPr id="334" name="Google Shape;334;p41"/>
          <p:cNvSpPr/>
          <p:nvPr/>
        </p:nvSpPr>
        <p:spPr>
          <a:xfrm rot="5400000">
            <a:off x="5929664"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35" name="Google Shape;335;p41"/>
          <p:cNvSpPr/>
          <p:nvPr/>
        </p:nvSpPr>
        <p:spPr>
          <a:xfrm>
            <a:off x="6202941"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6" name="Google Shape;336;p41"/>
          <p:cNvSpPr/>
          <p:nvPr/>
        </p:nvSpPr>
        <p:spPr>
          <a:xfrm>
            <a:off x="6113644"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37" name="Google Shape;337;p41"/>
          <p:cNvSpPr/>
          <p:nvPr/>
        </p:nvSpPr>
        <p:spPr>
          <a:xfrm>
            <a:off x="6013990"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38" name="Google Shape;338;p41"/>
          <p:cNvCxnSpPr/>
          <p:nvPr/>
        </p:nvCxnSpPr>
        <p:spPr>
          <a:xfrm rot="10800000">
            <a:off x="6274379" y="1960900"/>
            <a:ext cx="0" cy="775200"/>
          </a:xfrm>
          <a:prstGeom prst="straightConnector1">
            <a:avLst/>
          </a:prstGeom>
          <a:noFill/>
          <a:ln w="19050" cap="flat" cmpd="sng">
            <a:solidFill>
              <a:srgbClr val="C00000"/>
            </a:solidFill>
            <a:prstDash val="solid"/>
            <a:miter lim="800000"/>
            <a:headEnd type="none" w="sm" len="sm"/>
            <a:tailEnd type="none" w="sm" len="sm"/>
          </a:ln>
        </p:spPr>
      </p:cxnSp>
      <p:sp>
        <p:nvSpPr>
          <p:cNvPr id="339" name="Google Shape;339;p41"/>
          <p:cNvSpPr/>
          <p:nvPr/>
        </p:nvSpPr>
        <p:spPr>
          <a:xfrm>
            <a:off x="6227788" y="1926293"/>
            <a:ext cx="93300" cy="93300"/>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C00000"/>
              </a:solidFill>
              <a:latin typeface="Calibri"/>
              <a:ea typeface="Calibri"/>
              <a:cs typeface="Calibri"/>
              <a:sym typeface="Calibri"/>
            </a:endParaRPr>
          </a:p>
        </p:txBody>
      </p:sp>
      <p:sp>
        <p:nvSpPr>
          <p:cNvPr id="340" name="Google Shape;340;p41"/>
          <p:cNvSpPr txBox="1"/>
          <p:nvPr/>
        </p:nvSpPr>
        <p:spPr>
          <a:xfrm>
            <a:off x="5543359" y="3286958"/>
            <a:ext cx="14598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Jan. 13</a:t>
            </a:r>
            <a:endParaRPr sz="2700">
              <a:solidFill>
                <a:srgbClr val="C00000"/>
              </a:solidFill>
              <a:latin typeface="Century Gothic"/>
              <a:ea typeface="Century Gothic"/>
              <a:cs typeface="Century Gothic"/>
              <a:sym typeface="Century Gothic"/>
            </a:endParaRPr>
          </a:p>
        </p:txBody>
      </p:sp>
      <p:sp>
        <p:nvSpPr>
          <p:cNvPr id="341" name="Google Shape;341;p41"/>
          <p:cNvSpPr txBox="1"/>
          <p:nvPr/>
        </p:nvSpPr>
        <p:spPr>
          <a:xfrm>
            <a:off x="5418673" y="1097756"/>
            <a:ext cx="20685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The WHO reports the first case outside of China (Thailand) in a traveler who had visited Wuhan.</a:t>
            </a:r>
            <a:endParaRPr sz="1100"/>
          </a:p>
        </p:txBody>
      </p:sp>
      <p:sp>
        <p:nvSpPr>
          <p:cNvPr id="342" name="Google Shape;342;p41"/>
          <p:cNvSpPr/>
          <p:nvPr/>
        </p:nvSpPr>
        <p:spPr>
          <a:xfrm>
            <a:off x="760813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41"/>
          <p:cNvSpPr/>
          <p:nvPr/>
        </p:nvSpPr>
        <p:spPr>
          <a:xfrm>
            <a:off x="7881386" y="2925052"/>
            <a:ext cx="142800" cy="142800"/>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4" name="Google Shape;344;p41"/>
          <p:cNvSpPr/>
          <p:nvPr/>
        </p:nvSpPr>
        <p:spPr>
          <a:xfrm>
            <a:off x="7792089"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45" name="Google Shape;345;p41"/>
          <p:cNvSpPr/>
          <p:nvPr/>
        </p:nvSpPr>
        <p:spPr>
          <a:xfrm>
            <a:off x="7692435"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46" name="Google Shape;346;p41"/>
          <p:cNvCxnSpPr/>
          <p:nvPr/>
        </p:nvCxnSpPr>
        <p:spPr>
          <a:xfrm rot="10800000">
            <a:off x="7952824" y="3256932"/>
            <a:ext cx="0" cy="272400"/>
          </a:xfrm>
          <a:prstGeom prst="straightConnector1">
            <a:avLst/>
          </a:prstGeom>
          <a:noFill/>
          <a:ln w="19050" cap="flat" cmpd="sng">
            <a:solidFill>
              <a:srgbClr val="C00000"/>
            </a:solidFill>
            <a:prstDash val="solid"/>
            <a:miter lim="800000"/>
            <a:headEnd type="none" w="sm" len="sm"/>
            <a:tailEnd type="none" w="sm" len="sm"/>
          </a:ln>
        </p:spPr>
      </p:cxnSp>
      <p:sp>
        <p:nvSpPr>
          <p:cNvPr id="347" name="Google Shape;347;p41"/>
          <p:cNvSpPr/>
          <p:nvPr/>
        </p:nvSpPr>
        <p:spPr>
          <a:xfrm>
            <a:off x="7899059" y="3501910"/>
            <a:ext cx="93300" cy="93300"/>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8" name="Google Shape;348;p41"/>
          <p:cNvSpPr txBox="1"/>
          <p:nvPr/>
        </p:nvSpPr>
        <p:spPr>
          <a:xfrm>
            <a:off x="7239977" y="2233338"/>
            <a:ext cx="13935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Jan. 17</a:t>
            </a:r>
            <a:endParaRPr sz="2700">
              <a:solidFill>
                <a:srgbClr val="C00000"/>
              </a:solidFill>
              <a:latin typeface="Century Gothic"/>
              <a:ea typeface="Century Gothic"/>
              <a:cs typeface="Century Gothic"/>
              <a:sym typeface="Century Gothic"/>
            </a:endParaRPr>
          </a:p>
        </p:txBody>
      </p:sp>
      <p:sp>
        <p:nvSpPr>
          <p:cNvPr id="349" name="Google Shape;349;p41"/>
          <p:cNvSpPr txBox="1"/>
          <p:nvPr/>
        </p:nvSpPr>
        <p:spPr>
          <a:xfrm>
            <a:off x="7071988" y="3709027"/>
            <a:ext cx="2072100" cy="8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A second death is reported in Wuhan, health authorities in the US announce that three airports would start screening passengers arriving from the city.</a:t>
            </a:r>
            <a:endParaRPr sz="1100"/>
          </a:p>
        </p:txBody>
      </p:sp>
      <p:cxnSp>
        <p:nvCxnSpPr>
          <p:cNvPr id="350" name="Google Shape;350;p41"/>
          <p:cNvCxnSpPr/>
          <p:nvPr/>
        </p:nvCxnSpPr>
        <p:spPr>
          <a:xfrm>
            <a:off x="469736" y="4457576"/>
            <a:ext cx="1536900" cy="0"/>
          </a:xfrm>
          <a:prstGeom prst="straightConnector1">
            <a:avLst/>
          </a:prstGeom>
          <a:noFill/>
          <a:ln w="19050" cap="flat" cmpd="sng">
            <a:solidFill>
              <a:srgbClr val="C00000"/>
            </a:solidFill>
            <a:prstDash val="solid"/>
            <a:miter lim="800000"/>
            <a:headEnd type="none" w="sm" len="sm"/>
            <a:tailEnd type="none" w="sm" len="sm"/>
          </a:ln>
        </p:spPr>
      </p:cxnSp>
      <p:cxnSp>
        <p:nvCxnSpPr>
          <p:cNvPr id="351" name="Google Shape;351;p41"/>
          <p:cNvCxnSpPr/>
          <p:nvPr/>
        </p:nvCxnSpPr>
        <p:spPr>
          <a:xfrm>
            <a:off x="3862991" y="4268291"/>
            <a:ext cx="1536900" cy="0"/>
          </a:xfrm>
          <a:prstGeom prst="straightConnector1">
            <a:avLst/>
          </a:prstGeom>
          <a:noFill/>
          <a:ln w="19050" cap="flat" cmpd="sng">
            <a:solidFill>
              <a:srgbClr val="C00000"/>
            </a:solidFill>
            <a:prstDash val="solid"/>
            <a:miter lim="800000"/>
            <a:headEnd type="none" w="sm" len="sm"/>
            <a:tailEnd type="none" w="sm" len="sm"/>
          </a:ln>
        </p:spPr>
      </p:cxnSp>
      <p:cxnSp>
        <p:nvCxnSpPr>
          <p:cNvPr id="352" name="Google Shape;352;p41"/>
          <p:cNvCxnSpPr/>
          <p:nvPr/>
        </p:nvCxnSpPr>
        <p:spPr>
          <a:xfrm>
            <a:off x="7154588" y="4659282"/>
            <a:ext cx="1793100" cy="0"/>
          </a:xfrm>
          <a:prstGeom prst="straightConnector1">
            <a:avLst/>
          </a:prstGeom>
          <a:noFill/>
          <a:ln w="19050" cap="flat" cmpd="sng">
            <a:solidFill>
              <a:srgbClr val="C00000"/>
            </a:solidFill>
            <a:prstDash val="solid"/>
            <a:miter lim="800000"/>
            <a:headEnd type="none" w="sm" len="sm"/>
            <a:tailEnd type="none" w="sm" len="sm"/>
          </a:ln>
        </p:spPr>
      </p:cxnSp>
      <p:cxnSp>
        <p:nvCxnSpPr>
          <p:cNvPr id="353" name="Google Shape;353;p41"/>
          <p:cNvCxnSpPr/>
          <p:nvPr/>
        </p:nvCxnSpPr>
        <p:spPr>
          <a:xfrm>
            <a:off x="2006385" y="924662"/>
            <a:ext cx="2029800" cy="0"/>
          </a:xfrm>
          <a:prstGeom prst="straightConnector1">
            <a:avLst/>
          </a:prstGeom>
          <a:noFill/>
          <a:ln w="19050" cap="flat" cmpd="sng">
            <a:solidFill>
              <a:srgbClr val="C00000"/>
            </a:solidFill>
            <a:prstDash val="solid"/>
            <a:miter lim="800000"/>
            <a:headEnd type="none" w="sm" len="sm"/>
            <a:tailEnd type="none" w="sm" len="sm"/>
          </a:ln>
        </p:spPr>
      </p:cxnSp>
      <p:cxnSp>
        <p:nvCxnSpPr>
          <p:cNvPr id="354" name="Google Shape;354;p41"/>
          <p:cNvCxnSpPr/>
          <p:nvPr/>
        </p:nvCxnSpPr>
        <p:spPr>
          <a:xfrm>
            <a:off x="5486460" y="999944"/>
            <a:ext cx="1733700" cy="0"/>
          </a:xfrm>
          <a:prstGeom prst="straightConnector1">
            <a:avLst/>
          </a:prstGeom>
          <a:noFill/>
          <a:ln w="19050" cap="flat" cmpd="sng">
            <a:solidFill>
              <a:srgbClr val="C00000"/>
            </a:solidFill>
            <a:prstDash val="solid"/>
            <a:miter lim="800000"/>
            <a:headEnd type="none" w="sm" len="sm"/>
            <a:tailEnd type="none" w="sm" len="sm"/>
          </a:ln>
        </p:spPr>
      </p:cxnSp>
      <p:sp>
        <p:nvSpPr>
          <p:cNvPr id="355" name="Google Shape;355;p41"/>
          <p:cNvSpPr txBox="1"/>
          <p:nvPr/>
        </p:nvSpPr>
        <p:spPr>
          <a:xfrm>
            <a:off x="1780790" y="158146"/>
            <a:ext cx="5459100" cy="438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a:solidFill>
                  <a:srgbClr val="C00000"/>
                </a:solidFill>
                <a:latin typeface="Century Gothic"/>
                <a:ea typeface="Century Gothic"/>
                <a:cs typeface="Century Gothic"/>
                <a:sym typeface="Century Gothic"/>
              </a:rPr>
              <a:t>COVID-19: A Timeline</a:t>
            </a:r>
            <a:endParaRPr sz="1100"/>
          </a:p>
        </p:txBody>
      </p:sp>
      <p:sp>
        <p:nvSpPr>
          <p:cNvPr id="356" name="Google Shape;356;p41"/>
          <p:cNvSpPr txBox="1"/>
          <p:nvPr/>
        </p:nvSpPr>
        <p:spPr>
          <a:xfrm>
            <a:off x="208125" y="4771850"/>
            <a:ext cx="24180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100" u="sng">
                <a:solidFill>
                  <a:schemeClr val="accent5"/>
                </a:solidFill>
                <a:hlinkClick r:id="rId3"/>
              </a:rPr>
              <a:t>American Society for Microbiology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11"/>
                                        </p:tgtEl>
                                        <p:attrNameLst>
                                          <p:attrName>style.visibility</p:attrName>
                                        </p:attrNameLst>
                                      </p:cBhvr>
                                      <p:to>
                                        <p:strVal val="visible"/>
                                      </p:to>
                                    </p:set>
                                    <p:anim calcmode="lin" valueType="num">
                                      <p:cBhvr additive="base">
                                        <p:cTn id="11" dur="500"/>
                                        <p:tgtEl>
                                          <p:spTgt spid="311"/>
                                        </p:tgtEl>
                                        <p:attrNameLst>
                                          <p:attrName>ppt_w</p:attrName>
                                        </p:attrNameLst>
                                      </p:cBhvr>
                                      <p:tavLst>
                                        <p:tav tm="0">
                                          <p:val>
                                            <p:strVal val="0"/>
                                          </p:val>
                                        </p:tav>
                                        <p:tav tm="100000">
                                          <p:val>
                                            <p:strVal val="#ppt_w"/>
                                          </p:val>
                                        </p:tav>
                                      </p:tavLst>
                                    </p:anim>
                                    <p:anim calcmode="lin" valueType="num">
                                      <p:cBhvr additive="base">
                                        <p:cTn id="12" dur="500"/>
                                        <p:tgtEl>
                                          <p:spTgt spid="311"/>
                                        </p:tgtEl>
                                        <p:attrNameLst>
                                          <p:attrName>ppt_h</p:attrName>
                                        </p:attrNameLst>
                                      </p:cBhvr>
                                      <p:tavLst>
                                        <p:tav tm="0">
                                          <p:val>
                                            <p:str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12"/>
                                        </p:tgtEl>
                                        <p:attrNameLst>
                                          <p:attrName>style.visibility</p:attrName>
                                        </p:attrNameLst>
                                      </p:cBhvr>
                                      <p:to>
                                        <p:strVal val="visible"/>
                                      </p:to>
                                    </p:set>
                                    <p:anim calcmode="lin" valueType="num">
                                      <p:cBhvr additive="base">
                                        <p:cTn id="16" dur="500"/>
                                        <p:tgtEl>
                                          <p:spTgt spid="312"/>
                                        </p:tgtEl>
                                        <p:attrNameLst>
                                          <p:attrName>ppt_w</p:attrName>
                                        </p:attrNameLst>
                                      </p:cBhvr>
                                      <p:tavLst>
                                        <p:tav tm="0">
                                          <p:val>
                                            <p:strVal val="0"/>
                                          </p:val>
                                        </p:tav>
                                        <p:tav tm="100000">
                                          <p:val>
                                            <p:strVal val="#ppt_w"/>
                                          </p:val>
                                        </p:tav>
                                      </p:tavLst>
                                    </p:anim>
                                    <p:anim calcmode="lin" valueType="num">
                                      <p:cBhvr additive="base">
                                        <p:cTn id="17" dur="500"/>
                                        <p:tgtEl>
                                          <p:spTgt spid="312"/>
                                        </p:tgtEl>
                                        <p:attrNameLst>
                                          <p:attrName>ppt_h</p:attrName>
                                        </p:attrNameLst>
                                      </p:cBhvr>
                                      <p:tavLst>
                                        <p:tav tm="0">
                                          <p:val>
                                            <p:str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313"/>
                                        </p:tgtEl>
                                        <p:attrNameLst>
                                          <p:attrName>style.visibility</p:attrName>
                                        </p:attrNameLst>
                                      </p:cBhvr>
                                      <p:to>
                                        <p:strVal val="visible"/>
                                      </p:to>
                                    </p:set>
                                    <p:anim calcmode="lin" valueType="num">
                                      <p:cBhvr additive="base">
                                        <p:cTn id="21" dur="500"/>
                                        <p:tgtEl>
                                          <p:spTgt spid="313"/>
                                        </p:tgtEl>
                                        <p:attrNameLst>
                                          <p:attrName>ppt_w</p:attrName>
                                        </p:attrNameLst>
                                      </p:cBhvr>
                                      <p:tavLst>
                                        <p:tav tm="0">
                                          <p:val>
                                            <p:strVal val="0"/>
                                          </p:val>
                                        </p:tav>
                                        <p:tav tm="100000">
                                          <p:val>
                                            <p:strVal val="#ppt_w"/>
                                          </p:val>
                                        </p:tav>
                                      </p:tavLst>
                                    </p:anim>
                                    <p:anim calcmode="lin" valueType="num">
                                      <p:cBhvr additive="base">
                                        <p:cTn id="22" dur="500"/>
                                        <p:tgtEl>
                                          <p:spTgt spid="313"/>
                                        </p:tgtEl>
                                        <p:attrNameLst>
                                          <p:attrName>ppt_h</p:attrName>
                                        </p:attrNameLst>
                                      </p:cBhvr>
                                      <p:tavLst>
                                        <p:tav tm="0">
                                          <p:val>
                                            <p:strVal val="0"/>
                                          </p:val>
                                        </p:tav>
                                        <p:tav tm="100000">
                                          <p:val>
                                            <p:strVal val="#ppt_h"/>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14"/>
                                        </p:tgtEl>
                                        <p:attrNameLst>
                                          <p:attrName>style.visibility</p:attrName>
                                        </p:attrNameLst>
                                      </p:cBhvr>
                                      <p:to>
                                        <p:strVal val="visible"/>
                                      </p:to>
                                    </p:set>
                                    <p:animEffect transition="in" filter="fade">
                                      <p:cBhvr>
                                        <p:cTn id="26" dur="500"/>
                                        <p:tgtEl>
                                          <p:spTgt spid="314"/>
                                        </p:tgtEl>
                                      </p:cBhvr>
                                    </p:animEffect>
                                  </p:childTnLst>
                                </p:cTn>
                              </p:par>
                            </p:childTnLst>
                          </p:cTn>
                        </p:par>
                        <p:par>
                          <p:cTn id="27" fill="hold">
                            <p:stCondLst>
                              <p:cond delay="2500"/>
                            </p:stCondLst>
                            <p:childTnLst>
                              <p:par>
                                <p:cTn id="28" presetID="23" presetClass="entr" presetSubtype="16" fill="hold" nodeType="afterEffect">
                                  <p:stCondLst>
                                    <p:cond delay="0"/>
                                  </p:stCondLst>
                                  <p:childTnLst>
                                    <p:set>
                                      <p:cBhvr>
                                        <p:cTn id="29" dur="1" fill="hold">
                                          <p:stCondLst>
                                            <p:cond delay="0"/>
                                          </p:stCondLst>
                                        </p:cTn>
                                        <p:tgtEl>
                                          <p:spTgt spid="315"/>
                                        </p:tgtEl>
                                        <p:attrNameLst>
                                          <p:attrName>style.visibility</p:attrName>
                                        </p:attrNameLst>
                                      </p:cBhvr>
                                      <p:to>
                                        <p:strVal val="visible"/>
                                      </p:to>
                                    </p:set>
                                    <p:anim calcmode="lin" valueType="num">
                                      <p:cBhvr additive="base">
                                        <p:cTn id="30" dur="500"/>
                                        <p:tgtEl>
                                          <p:spTgt spid="315"/>
                                        </p:tgtEl>
                                        <p:attrNameLst>
                                          <p:attrName>ppt_w</p:attrName>
                                        </p:attrNameLst>
                                      </p:cBhvr>
                                      <p:tavLst>
                                        <p:tav tm="0">
                                          <p:val>
                                            <p:strVal val="0"/>
                                          </p:val>
                                        </p:tav>
                                        <p:tav tm="100000">
                                          <p:val>
                                            <p:strVal val="#ppt_w"/>
                                          </p:val>
                                        </p:tav>
                                      </p:tavLst>
                                    </p:anim>
                                    <p:anim calcmode="lin" valueType="num">
                                      <p:cBhvr additive="base">
                                        <p:cTn id="31" dur="500"/>
                                        <p:tgtEl>
                                          <p:spTgt spid="315"/>
                                        </p:tgtEl>
                                        <p:attrNameLst>
                                          <p:attrName>ppt_h</p:attrName>
                                        </p:attrNameLst>
                                      </p:cBhvr>
                                      <p:tavLst>
                                        <p:tav tm="0">
                                          <p:val>
                                            <p:strVal val="0"/>
                                          </p:val>
                                        </p:tav>
                                        <p:tav tm="100000">
                                          <p:val>
                                            <p:strVal val="#ppt_h"/>
                                          </p:val>
                                        </p:tav>
                                      </p:tavLst>
                                    </p:anim>
                                  </p:childTnLst>
                                </p:cTn>
                              </p:par>
                            </p:childTnLst>
                          </p:cTn>
                        </p:par>
                        <p:par>
                          <p:cTn id="32" fill="hold">
                            <p:stCondLst>
                              <p:cond delay="3000"/>
                            </p:stCondLst>
                            <p:childTnLst>
                              <p:par>
                                <p:cTn id="33" presetID="23" presetClass="entr" presetSubtype="16" fill="hold" nodeType="afterEffect">
                                  <p:stCondLst>
                                    <p:cond delay="0"/>
                                  </p:stCondLst>
                                  <p:childTnLst>
                                    <p:set>
                                      <p:cBhvr>
                                        <p:cTn id="34" dur="1" fill="hold">
                                          <p:stCondLst>
                                            <p:cond delay="0"/>
                                          </p:stCondLst>
                                        </p:cTn>
                                        <p:tgtEl>
                                          <p:spTgt spid="309"/>
                                        </p:tgtEl>
                                        <p:attrNameLst>
                                          <p:attrName>style.visibility</p:attrName>
                                        </p:attrNameLst>
                                      </p:cBhvr>
                                      <p:to>
                                        <p:strVal val="visible"/>
                                      </p:to>
                                    </p:set>
                                    <p:anim calcmode="lin" valueType="num">
                                      <p:cBhvr additive="base">
                                        <p:cTn id="35" dur="500"/>
                                        <p:tgtEl>
                                          <p:spTgt spid="309"/>
                                        </p:tgtEl>
                                        <p:attrNameLst>
                                          <p:attrName>ppt_w</p:attrName>
                                        </p:attrNameLst>
                                      </p:cBhvr>
                                      <p:tavLst>
                                        <p:tav tm="0">
                                          <p:val>
                                            <p:strVal val="0"/>
                                          </p:val>
                                        </p:tav>
                                        <p:tav tm="100000">
                                          <p:val>
                                            <p:strVal val="#ppt_w"/>
                                          </p:val>
                                        </p:tav>
                                      </p:tavLst>
                                    </p:anim>
                                    <p:anim calcmode="lin" valueType="num">
                                      <p:cBhvr additive="base">
                                        <p:cTn id="36" dur="500"/>
                                        <p:tgtEl>
                                          <p:spTgt spid="309"/>
                                        </p:tgtEl>
                                        <p:attrNameLst>
                                          <p:attrName>ppt_h</p:attrName>
                                        </p:attrNameLst>
                                      </p:cBhvr>
                                      <p:tavLst>
                                        <p:tav tm="0">
                                          <p:val>
                                            <p:strVal val="0"/>
                                          </p:val>
                                        </p:tav>
                                        <p:tav tm="100000">
                                          <p:val>
                                            <p:strVal val="#ppt_h"/>
                                          </p:val>
                                        </p:tav>
                                      </p:tavLst>
                                    </p:anim>
                                  </p:childTnLst>
                                </p:cTn>
                              </p:par>
                              <p:par>
                                <p:cTn id="37" presetID="10" presetClass="entr" presetSubtype="0" fill="hold" nodeType="withEffect">
                                  <p:stCondLst>
                                    <p:cond delay="0"/>
                                  </p:stCondLst>
                                  <p:childTnLst>
                                    <p:set>
                                      <p:cBhvr>
                                        <p:cTn id="38" dur="1" fill="hold">
                                          <p:stCondLst>
                                            <p:cond delay="0"/>
                                          </p:stCondLst>
                                        </p:cTn>
                                        <p:tgtEl>
                                          <p:spTgt spid="316"/>
                                        </p:tgtEl>
                                        <p:attrNameLst>
                                          <p:attrName>style.visibility</p:attrName>
                                        </p:attrNameLst>
                                      </p:cBhvr>
                                      <p:to>
                                        <p:strVal val="visible"/>
                                      </p:to>
                                    </p:set>
                                    <p:animEffect transition="in" filter="fade">
                                      <p:cBhvr>
                                        <p:cTn id="39" dur="500"/>
                                        <p:tgtEl>
                                          <p:spTgt spid="316"/>
                                        </p:tgtEl>
                                      </p:cBhvr>
                                    </p:animEffect>
                                  </p:childTnLst>
                                </p:cTn>
                              </p:par>
                              <p:par>
                                <p:cTn id="40" presetID="10" presetClass="entr" presetSubtype="0" fill="hold" nodeType="withEffect">
                                  <p:stCondLst>
                                    <p:cond delay="0"/>
                                  </p:stCondLst>
                                  <p:childTnLst>
                                    <p:set>
                                      <p:cBhvr>
                                        <p:cTn id="41" dur="1" fill="hold">
                                          <p:stCondLst>
                                            <p:cond delay="0"/>
                                          </p:stCondLst>
                                        </p:cTn>
                                        <p:tgtEl>
                                          <p:spTgt spid="317"/>
                                        </p:tgtEl>
                                        <p:attrNameLst>
                                          <p:attrName>style.visibility</p:attrName>
                                        </p:attrNameLst>
                                      </p:cBhvr>
                                      <p:to>
                                        <p:strVal val="visible"/>
                                      </p:to>
                                    </p:set>
                                    <p:animEffect transition="in" filter="fade">
                                      <p:cBhvr>
                                        <p:cTn id="42" dur="500"/>
                                        <p:tgtEl>
                                          <p:spTgt spid="317"/>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350"/>
                                        </p:tgtEl>
                                        <p:attrNameLst>
                                          <p:attrName>style.visibility</p:attrName>
                                        </p:attrNameLst>
                                      </p:cBhvr>
                                      <p:to>
                                        <p:strVal val="visible"/>
                                      </p:to>
                                    </p:set>
                                    <p:animEffect transition="in" filter="fade">
                                      <p:cBhvr>
                                        <p:cTn id="46" dur="500"/>
                                        <p:tgtEl>
                                          <p:spTgt spid="350"/>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308"/>
                                        </p:tgtEl>
                                        <p:attrNameLst>
                                          <p:attrName>style.visibility</p:attrName>
                                        </p:attrNameLst>
                                      </p:cBhvr>
                                      <p:to>
                                        <p:strVal val="visible"/>
                                      </p:to>
                                    </p:set>
                                    <p:animEffect transition="in" filter="fade">
                                      <p:cBhvr>
                                        <p:cTn id="50" dur="500"/>
                                        <p:tgtEl>
                                          <p:spTgt spid="308"/>
                                        </p:tgtEl>
                                      </p:cBhvr>
                                    </p:animEffect>
                                  </p:childTnLst>
                                </p:cTn>
                              </p:par>
                            </p:childTnLst>
                          </p:cTn>
                        </p:par>
                        <p:par>
                          <p:cTn id="51" fill="hold">
                            <p:stCondLst>
                              <p:cond delay="4500"/>
                            </p:stCondLst>
                            <p:childTnLst>
                              <p:par>
                                <p:cTn id="52" presetID="23" presetClass="entr" presetSubtype="16" fill="hold" nodeType="afterEffect">
                                  <p:stCondLst>
                                    <p:cond delay="0"/>
                                  </p:stCondLst>
                                  <p:childTnLst>
                                    <p:set>
                                      <p:cBhvr>
                                        <p:cTn id="53" dur="1" fill="hold">
                                          <p:stCondLst>
                                            <p:cond delay="0"/>
                                          </p:stCondLst>
                                        </p:cTn>
                                        <p:tgtEl>
                                          <p:spTgt spid="319"/>
                                        </p:tgtEl>
                                        <p:attrNameLst>
                                          <p:attrName>style.visibility</p:attrName>
                                        </p:attrNameLst>
                                      </p:cBhvr>
                                      <p:to>
                                        <p:strVal val="visible"/>
                                      </p:to>
                                    </p:set>
                                    <p:anim calcmode="lin" valueType="num">
                                      <p:cBhvr additive="base">
                                        <p:cTn id="54" dur="500"/>
                                        <p:tgtEl>
                                          <p:spTgt spid="319"/>
                                        </p:tgtEl>
                                        <p:attrNameLst>
                                          <p:attrName>ppt_w</p:attrName>
                                        </p:attrNameLst>
                                      </p:cBhvr>
                                      <p:tavLst>
                                        <p:tav tm="0">
                                          <p:val>
                                            <p:strVal val="0"/>
                                          </p:val>
                                        </p:tav>
                                        <p:tav tm="100000">
                                          <p:val>
                                            <p:strVal val="#ppt_w"/>
                                          </p:val>
                                        </p:tav>
                                      </p:tavLst>
                                    </p:anim>
                                    <p:anim calcmode="lin" valueType="num">
                                      <p:cBhvr additive="base">
                                        <p:cTn id="55" dur="500"/>
                                        <p:tgtEl>
                                          <p:spTgt spid="319"/>
                                        </p:tgtEl>
                                        <p:attrNameLst>
                                          <p:attrName>ppt_h</p:attrName>
                                        </p:attrNameLst>
                                      </p:cBhvr>
                                      <p:tavLst>
                                        <p:tav tm="0">
                                          <p:val>
                                            <p:strVal val="0"/>
                                          </p:val>
                                        </p:tav>
                                        <p:tav tm="100000">
                                          <p:val>
                                            <p:strVal val="#ppt_h"/>
                                          </p:val>
                                        </p:tav>
                                      </p:tavLst>
                                    </p:anim>
                                  </p:childTnLst>
                                </p:cTn>
                              </p:par>
                            </p:childTnLst>
                          </p:cTn>
                        </p:par>
                        <p:par>
                          <p:cTn id="56" fill="hold">
                            <p:stCondLst>
                              <p:cond delay="5000"/>
                            </p:stCondLst>
                            <p:childTnLst>
                              <p:par>
                                <p:cTn id="57" presetID="23" presetClass="entr" presetSubtype="16" fill="hold" nodeType="afterEffect">
                                  <p:stCondLst>
                                    <p:cond delay="0"/>
                                  </p:stCondLst>
                                  <p:childTnLst>
                                    <p:set>
                                      <p:cBhvr>
                                        <p:cTn id="58" dur="1" fill="hold">
                                          <p:stCondLst>
                                            <p:cond delay="0"/>
                                          </p:stCondLst>
                                        </p:cTn>
                                        <p:tgtEl>
                                          <p:spTgt spid="320"/>
                                        </p:tgtEl>
                                        <p:attrNameLst>
                                          <p:attrName>style.visibility</p:attrName>
                                        </p:attrNameLst>
                                      </p:cBhvr>
                                      <p:to>
                                        <p:strVal val="visible"/>
                                      </p:to>
                                    </p:set>
                                    <p:anim calcmode="lin" valueType="num">
                                      <p:cBhvr additive="base">
                                        <p:cTn id="59" dur="500"/>
                                        <p:tgtEl>
                                          <p:spTgt spid="320"/>
                                        </p:tgtEl>
                                        <p:attrNameLst>
                                          <p:attrName>ppt_w</p:attrName>
                                        </p:attrNameLst>
                                      </p:cBhvr>
                                      <p:tavLst>
                                        <p:tav tm="0">
                                          <p:val>
                                            <p:strVal val="0"/>
                                          </p:val>
                                        </p:tav>
                                        <p:tav tm="100000">
                                          <p:val>
                                            <p:strVal val="#ppt_w"/>
                                          </p:val>
                                        </p:tav>
                                      </p:tavLst>
                                    </p:anim>
                                    <p:anim calcmode="lin" valueType="num">
                                      <p:cBhvr additive="base">
                                        <p:cTn id="60" dur="500"/>
                                        <p:tgtEl>
                                          <p:spTgt spid="320"/>
                                        </p:tgtEl>
                                        <p:attrNameLst>
                                          <p:attrName>ppt_h</p:attrName>
                                        </p:attrNameLst>
                                      </p:cBhvr>
                                      <p:tavLst>
                                        <p:tav tm="0">
                                          <p:val>
                                            <p:strVal val="0"/>
                                          </p:val>
                                        </p:tav>
                                        <p:tav tm="100000">
                                          <p:val>
                                            <p:strVal val="#ppt_h"/>
                                          </p:val>
                                        </p:tav>
                                      </p:tavLst>
                                    </p:anim>
                                  </p:childTnLst>
                                </p:cTn>
                              </p:par>
                            </p:childTnLst>
                          </p:cTn>
                        </p:par>
                        <p:par>
                          <p:cTn id="61" fill="hold">
                            <p:stCondLst>
                              <p:cond delay="5500"/>
                            </p:stCondLst>
                            <p:childTnLst>
                              <p:par>
                                <p:cTn id="62" presetID="23" presetClass="entr" presetSubtype="16" fill="hold" nodeType="afterEffect">
                                  <p:stCondLst>
                                    <p:cond delay="0"/>
                                  </p:stCondLst>
                                  <p:childTnLst>
                                    <p:set>
                                      <p:cBhvr>
                                        <p:cTn id="63" dur="1" fill="hold">
                                          <p:stCondLst>
                                            <p:cond delay="0"/>
                                          </p:stCondLst>
                                        </p:cTn>
                                        <p:tgtEl>
                                          <p:spTgt spid="321"/>
                                        </p:tgtEl>
                                        <p:attrNameLst>
                                          <p:attrName>style.visibility</p:attrName>
                                        </p:attrNameLst>
                                      </p:cBhvr>
                                      <p:to>
                                        <p:strVal val="visible"/>
                                      </p:to>
                                    </p:set>
                                    <p:anim calcmode="lin" valueType="num">
                                      <p:cBhvr additive="base">
                                        <p:cTn id="64" dur="500"/>
                                        <p:tgtEl>
                                          <p:spTgt spid="321"/>
                                        </p:tgtEl>
                                        <p:attrNameLst>
                                          <p:attrName>ppt_w</p:attrName>
                                        </p:attrNameLst>
                                      </p:cBhvr>
                                      <p:tavLst>
                                        <p:tav tm="0">
                                          <p:val>
                                            <p:strVal val="0"/>
                                          </p:val>
                                        </p:tav>
                                        <p:tav tm="100000">
                                          <p:val>
                                            <p:strVal val="#ppt_w"/>
                                          </p:val>
                                        </p:tav>
                                      </p:tavLst>
                                    </p:anim>
                                    <p:anim calcmode="lin" valueType="num">
                                      <p:cBhvr additive="base">
                                        <p:cTn id="65" dur="500"/>
                                        <p:tgtEl>
                                          <p:spTgt spid="321"/>
                                        </p:tgtEl>
                                        <p:attrNameLst>
                                          <p:attrName>ppt_h</p:attrName>
                                        </p:attrNameLst>
                                      </p:cBhvr>
                                      <p:tavLst>
                                        <p:tav tm="0">
                                          <p:val>
                                            <p:strVal val="0"/>
                                          </p:val>
                                        </p:tav>
                                        <p:tav tm="100000">
                                          <p:val>
                                            <p:strVal val="#ppt_h"/>
                                          </p:val>
                                        </p:tav>
                                      </p:tavLst>
                                    </p:anim>
                                  </p:childTnLst>
                                </p:cTn>
                              </p:par>
                            </p:childTnLst>
                          </p:cTn>
                        </p:par>
                        <p:par>
                          <p:cTn id="66" fill="hold">
                            <p:stCondLst>
                              <p:cond delay="6000"/>
                            </p:stCondLst>
                            <p:childTnLst>
                              <p:par>
                                <p:cTn id="67" presetID="10" presetClass="entr" presetSubtype="0" fill="hold" nodeType="afterEffect">
                                  <p:stCondLst>
                                    <p:cond delay="0"/>
                                  </p:stCondLst>
                                  <p:childTnLst>
                                    <p:set>
                                      <p:cBhvr>
                                        <p:cTn id="68" dur="1" fill="hold">
                                          <p:stCondLst>
                                            <p:cond delay="0"/>
                                          </p:stCondLst>
                                        </p:cTn>
                                        <p:tgtEl>
                                          <p:spTgt spid="322"/>
                                        </p:tgtEl>
                                        <p:attrNameLst>
                                          <p:attrName>style.visibility</p:attrName>
                                        </p:attrNameLst>
                                      </p:cBhvr>
                                      <p:to>
                                        <p:strVal val="visible"/>
                                      </p:to>
                                    </p:set>
                                    <p:animEffect transition="in" filter="fade">
                                      <p:cBhvr>
                                        <p:cTn id="69" dur="500"/>
                                        <p:tgtEl>
                                          <p:spTgt spid="322"/>
                                        </p:tgtEl>
                                      </p:cBhvr>
                                    </p:animEffect>
                                  </p:childTnLst>
                                </p:cTn>
                              </p:par>
                            </p:childTnLst>
                          </p:cTn>
                        </p:par>
                        <p:par>
                          <p:cTn id="70" fill="hold">
                            <p:stCondLst>
                              <p:cond delay="6500"/>
                            </p:stCondLst>
                            <p:childTnLst>
                              <p:par>
                                <p:cTn id="71" presetID="23" presetClass="entr" presetSubtype="16" fill="hold" nodeType="afterEffect">
                                  <p:stCondLst>
                                    <p:cond delay="0"/>
                                  </p:stCondLst>
                                  <p:childTnLst>
                                    <p:set>
                                      <p:cBhvr>
                                        <p:cTn id="72" dur="1" fill="hold">
                                          <p:stCondLst>
                                            <p:cond delay="0"/>
                                          </p:stCondLst>
                                        </p:cTn>
                                        <p:tgtEl>
                                          <p:spTgt spid="323"/>
                                        </p:tgtEl>
                                        <p:attrNameLst>
                                          <p:attrName>style.visibility</p:attrName>
                                        </p:attrNameLst>
                                      </p:cBhvr>
                                      <p:to>
                                        <p:strVal val="visible"/>
                                      </p:to>
                                    </p:set>
                                    <p:anim calcmode="lin" valueType="num">
                                      <p:cBhvr additive="base">
                                        <p:cTn id="73" dur="500"/>
                                        <p:tgtEl>
                                          <p:spTgt spid="323"/>
                                        </p:tgtEl>
                                        <p:attrNameLst>
                                          <p:attrName>ppt_w</p:attrName>
                                        </p:attrNameLst>
                                      </p:cBhvr>
                                      <p:tavLst>
                                        <p:tav tm="0">
                                          <p:val>
                                            <p:strVal val="0"/>
                                          </p:val>
                                        </p:tav>
                                        <p:tav tm="100000">
                                          <p:val>
                                            <p:strVal val="#ppt_w"/>
                                          </p:val>
                                        </p:tav>
                                      </p:tavLst>
                                    </p:anim>
                                    <p:anim calcmode="lin" valueType="num">
                                      <p:cBhvr additive="base">
                                        <p:cTn id="74" dur="500"/>
                                        <p:tgtEl>
                                          <p:spTgt spid="323"/>
                                        </p:tgtEl>
                                        <p:attrNameLst>
                                          <p:attrName>ppt_h</p:attrName>
                                        </p:attrNameLst>
                                      </p:cBhvr>
                                      <p:tavLst>
                                        <p:tav tm="0">
                                          <p:val>
                                            <p:strVal val="0"/>
                                          </p:val>
                                        </p:tav>
                                        <p:tav tm="100000">
                                          <p:val>
                                            <p:strVal val="#ppt_h"/>
                                          </p:val>
                                        </p:tav>
                                      </p:tavLst>
                                    </p:anim>
                                  </p:childTnLst>
                                </p:cTn>
                              </p:par>
                            </p:childTnLst>
                          </p:cTn>
                        </p:par>
                        <p:par>
                          <p:cTn id="75" fill="hold">
                            <p:stCondLst>
                              <p:cond delay="7000"/>
                            </p:stCondLst>
                            <p:childTnLst>
                              <p:par>
                                <p:cTn id="76" presetID="23" presetClass="entr" presetSubtype="16" fill="hold" nodeType="afterEffect">
                                  <p:stCondLst>
                                    <p:cond delay="0"/>
                                  </p:stCondLst>
                                  <p:childTnLst>
                                    <p:set>
                                      <p:cBhvr>
                                        <p:cTn id="77" dur="1" fill="hold">
                                          <p:stCondLst>
                                            <p:cond delay="0"/>
                                          </p:stCondLst>
                                        </p:cTn>
                                        <p:tgtEl>
                                          <p:spTgt spid="318"/>
                                        </p:tgtEl>
                                        <p:attrNameLst>
                                          <p:attrName>style.visibility</p:attrName>
                                        </p:attrNameLst>
                                      </p:cBhvr>
                                      <p:to>
                                        <p:strVal val="visible"/>
                                      </p:to>
                                    </p:set>
                                    <p:anim calcmode="lin" valueType="num">
                                      <p:cBhvr additive="base">
                                        <p:cTn id="78" dur="500"/>
                                        <p:tgtEl>
                                          <p:spTgt spid="318"/>
                                        </p:tgtEl>
                                        <p:attrNameLst>
                                          <p:attrName>ppt_w</p:attrName>
                                        </p:attrNameLst>
                                      </p:cBhvr>
                                      <p:tavLst>
                                        <p:tav tm="0">
                                          <p:val>
                                            <p:strVal val="0"/>
                                          </p:val>
                                        </p:tav>
                                        <p:tav tm="100000">
                                          <p:val>
                                            <p:strVal val="#ppt_w"/>
                                          </p:val>
                                        </p:tav>
                                      </p:tavLst>
                                    </p:anim>
                                    <p:anim calcmode="lin" valueType="num">
                                      <p:cBhvr additive="base">
                                        <p:cTn id="79" dur="500"/>
                                        <p:tgtEl>
                                          <p:spTgt spid="318"/>
                                        </p:tgtEl>
                                        <p:attrNameLst>
                                          <p:attrName>ppt_h</p:attrName>
                                        </p:attrNameLst>
                                      </p:cBhvr>
                                      <p:tavLst>
                                        <p:tav tm="0">
                                          <p:val>
                                            <p:strVal val="0"/>
                                          </p:val>
                                        </p:tav>
                                        <p:tav tm="100000">
                                          <p:val>
                                            <p:strVal val="#ppt_h"/>
                                          </p:val>
                                        </p:tav>
                                      </p:tavLst>
                                    </p:anim>
                                  </p:childTnLst>
                                </p:cTn>
                              </p:par>
                              <p:par>
                                <p:cTn id="80" presetID="10" presetClass="entr" presetSubtype="0" fill="hold" nodeType="withEffect">
                                  <p:stCondLst>
                                    <p:cond delay="0"/>
                                  </p:stCondLst>
                                  <p:childTnLst>
                                    <p:set>
                                      <p:cBhvr>
                                        <p:cTn id="81" dur="1" fill="hold">
                                          <p:stCondLst>
                                            <p:cond delay="0"/>
                                          </p:stCondLst>
                                        </p:cTn>
                                        <p:tgtEl>
                                          <p:spTgt spid="324"/>
                                        </p:tgtEl>
                                        <p:attrNameLst>
                                          <p:attrName>style.visibility</p:attrName>
                                        </p:attrNameLst>
                                      </p:cBhvr>
                                      <p:to>
                                        <p:strVal val="visible"/>
                                      </p:to>
                                    </p:set>
                                    <p:animEffect transition="in" filter="fade">
                                      <p:cBhvr>
                                        <p:cTn id="82" dur="500"/>
                                        <p:tgtEl>
                                          <p:spTgt spid="324"/>
                                        </p:tgtEl>
                                      </p:cBhvr>
                                    </p:animEffect>
                                  </p:childTnLst>
                                </p:cTn>
                              </p:par>
                              <p:par>
                                <p:cTn id="83" presetID="10" presetClass="entr" presetSubtype="0" fill="hold" nodeType="withEffect">
                                  <p:stCondLst>
                                    <p:cond delay="0"/>
                                  </p:stCondLst>
                                  <p:childTnLst>
                                    <p:set>
                                      <p:cBhvr>
                                        <p:cTn id="84" dur="1" fill="hold">
                                          <p:stCondLst>
                                            <p:cond delay="0"/>
                                          </p:stCondLst>
                                        </p:cTn>
                                        <p:tgtEl>
                                          <p:spTgt spid="325"/>
                                        </p:tgtEl>
                                        <p:attrNameLst>
                                          <p:attrName>style.visibility</p:attrName>
                                        </p:attrNameLst>
                                      </p:cBhvr>
                                      <p:to>
                                        <p:strVal val="visible"/>
                                      </p:to>
                                    </p:set>
                                    <p:animEffect transition="in" filter="fade">
                                      <p:cBhvr>
                                        <p:cTn id="85" dur="500"/>
                                        <p:tgtEl>
                                          <p:spTgt spid="325"/>
                                        </p:tgtEl>
                                      </p:cBhvr>
                                    </p:animEffect>
                                  </p:childTnLst>
                                </p:cTn>
                              </p:par>
                            </p:childTnLst>
                          </p:cTn>
                        </p:par>
                        <p:par>
                          <p:cTn id="86" fill="hold">
                            <p:stCondLst>
                              <p:cond delay="7500"/>
                            </p:stCondLst>
                            <p:childTnLst>
                              <p:par>
                                <p:cTn id="87" presetID="10" presetClass="entr" presetSubtype="0" fill="hold" nodeType="afterEffect">
                                  <p:stCondLst>
                                    <p:cond delay="0"/>
                                  </p:stCondLst>
                                  <p:childTnLst>
                                    <p:set>
                                      <p:cBhvr>
                                        <p:cTn id="88" dur="1" fill="hold">
                                          <p:stCondLst>
                                            <p:cond delay="0"/>
                                          </p:stCondLst>
                                        </p:cTn>
                                        <p:tgtEl>
                                          <p:spTgt spid="353"/>
                                        </p:tgtEl>
                                        <p:attrNameLst>
                                          <p:attrName>style.visibility</p:attrName>
                                        </p:attrNameLst>
                                      </p:cBhvr>
                                      <p:to>
                                        <p:strVal val="visible"/>
                                      </p:to>
                                    </p:set>
                                    <p:animEffect transition="in" filter="fade">
                                      <p:cBhvr>
                                        <p:cTn id="89" dur="500"/>
                                        <p:tgtEl>
                                          <p:spTgt spid="353"/>
                                        </p:tgtEl>
                                      </p:cBhvr>
                                    </p:animEffect>
                                  </p:childTnLst>
                                </p:cTn>
                              </p:par>
                            </p:childTnLst>
                          </p:cTn>
                        </p:par>
                        <p:par>
                          <p:cTn id="90" fill="hold">
                            <p:stCondLst>
                              <p:cond delay="8000"/>
                            </p:stCondLst>
                            <p:childTnLst>
                              <p:par>
                                <p:cTn id="91" presetID="10" presetClass="entr" presetSubtype="0" fill="hold" nodeType="afterEffect">
                                  <p:stCondLst>
                                    <p:cond delay="0"/>
                                  </p:stCondLst>
                                  <p:childTnLst>
                                    <p:set>
                                      <p:cBhvr>
                                        <p:cTn id="92" dur="1" fill="hold">
                                          <p:stCondLst>
                                            <p:cond delay="0"/>
                                          </p:stCondLst>
                                        </p:cTn>
                                        <p:tgtEl>
                                          <p:spTgt spid="307"/>
                                        </p:tgtEl>
                                        <p:attrNameLst>
                                          <p:attrName>style.visibility</p:attrName>
                                        </p:attrNameLst>
                                      </p:cBhvr>
                                      <p:to>
                                        <p:strVal val="visible"/>
                                      </p:to>
                                    </p:set>
                                    <p:animEffect transition="in" filter="fade">
                                      <p:cBhvr>
                                        <p:cTn id="93" dur="500"/>
                                        <p:tgtEl>
                                          <p:spTgt spid="307"/>
                                        </p:tgtEl>
                                      </p:cBhvr>
                                    </p:animEffect>
                                  </p:childTnLst>
                                </p:cTn>
                              </p:par>
                            </p:childTnLst>
                          </p:cTn>
                        </p:par>
                        <p:par>
                          <p:cTn id="94" fill="hold">
                            <p:stCondLst>
                              <p:cond delay="8500"/>
                            </p:stCondLst>
                            <p:childTnLst>
                              <p:par>
                                <p:cTn id="95" presetID="23" presetClass="entr" presetSubtype="16" fill="hold" nodeType="afterEffect">
                                  <p:stCondLst>
                                    <p:cond delay="0"/>
                                  </p:stCondLst>
                                  <p:childTnLst>
                                    <p:set>
                                      <p:cBhvr>
                                        <p:cTn id="96" dur="1" fill="hold">
                                          <p:stCondLst>
                                            <p:cond delay="0"/>
                                          </p:stCondLst>
                                        </p:cTn>
                                        <p:tgtEl>
                                          <p:spTgt spid="327"/>
                                        </p:tgtEl>
                                        <p:attrNameLst>
                                          <p:attrName>style.visibility</p:attrName>
                                        </p:attrNameLst>
                                      </p:cBhvr>
                                      <p:to>
                                        <p:strVal val="visible"/>
                                      </p:to>
                                    </p:set>
                                    <p:anim calcmode="lin" valueType="num">
                                      <p:cBhvr additive="base">
                                        <p:cTn id="97" dur="500"/>
                                        <p:tgtEl>
                                          <p:spTgt spid="327"/>
                                        </p:tgtEl>
                                        <p:attrNameLst>
                                          <p:attrName>ppt_w</p:attrName>
                                        </p:attrNameLst>
                                      </p:cBhvr>
                                      <p:tavLst>
                                        <p:tav tm="0">
                                          <p:val>
                                            <p:strVal val="0"/>
                                          </p:val>
                                        </p:tav>
                                        <p:tav tm="100000">
                                          <p:val>
                                            <p:strVal val="#ppt_w"/>
                                          </p:val>
                                        </p:tav>
                                      </p:tavLst>
                                    </p:anim>
                                    <p:anim calcmode="lin" valueType="num">
                                      <p:cBhvr additive="base">
                                        <p:cTn id="98" dur="500"/>
                                        <p:tgtEl>
                                          <p:spTgt spid="327"/>
                                        </p:tgtEl>
                                        <p:attrNameLst>
                                          <p:attrName>ppt_h</p:attrName>
                                        </p:attrNameLst>
                                      </p:cBhvr>
                                      <p:tavLst>
                                        <p:tav tm="0">
                                          <p:val>
                                            <p:strVal val="0"/>
                                          </p:val>
                                        </p:tav>
                                        <p:tav tm="100000">
                                          <p:val>
                                            <p:strVal val="#ppt_h"/>
                                          </p:val>
                                        </p:tav>
                                      </p:tavLst>
                                    </p:anim>
                                  </p:childTnLst>
                                </p:cTn>
                              </p:par>
                            </p:childTnLst>
                          </p:cTn>
                        </p:par>
                        <p:par>
                          <p:cTn id="99" fill="hold">
                            <p:stCondLst>
                              <p:cond delay="9000"/>
                            </p:stCondLst>
                            <p:childTnLst>
                              <p:par>
                                <p:cTn id="100" presetID="23" presetClass="entr" presetSubtype="16" fill="hold" nodeType="afterEffect">
                                  <p:stCondLst>
                                    <p:cond delay="0"/>
                                  </p:stCondLst>
                                  <p:childTnLst>
                                    <p:set>
                                      <p:cBhvr>
                                        <p:cTn id="101" dur="1" fill="hold">
                                          <p:stCondLst>
                                            <p:cond delay="0"/>
                                          </p:stCondLst>
                                        </p:cTn>
                                        <p:tgtEl>
                                          <p:spTgt spid="328"/>
                                        </p:tgtEl>
                                        <p:attrNameLst>
                                          <p:attrName>style.visibility</p:attrName>
                                        </p:attrNameLst>
                                      </p:cBhvr>
                                      <p:to>
                                        <p:strVal val="visible"/>
                                      </p:to>
                                    </p:set>
                                    <p:anim calcmode="lin" valueType="num">
                                      <p:cBhvr additive="base">
                                        <p:cTn id="102" dur="500"/>
                                        <p:tgtEl>
                                          <p:spTgt spid="328"/>
                                        </p:tgtEl>
                                        <p:attrNameLst>
                                          <p:attrName>ppt_w</p:attrName>
                                        </p:attrNameLst>
                                      </p:cBhvr>
                                      <p:tavLst>
                                        <p:tav tm="0">
                                          <p:val>
                                            <p:strVal val="0"/>
                                          </p:val>
                                        </p:tav>
                                        <p:tav tm="100000">
                                          <p:val>
                                            <p:strVal val="#ppt_w"/>
                                          </p:val>
                                        </p:tav>
                                      </p:tavLst>
                                    </p:anim>
                                    <p:anim calcmode="lin" valueType="num">
                                      <p:cBhvr additive="base">
                                        <p:cTn id="103" dur="500"/>
                                        <p:tgtEl>
                                          <p:spTgt spid="328"/>
                                        </p:tgtEl>
                                        <p:attrNameLst>
                                          <p:attrName>ppt_h</p:attrName>
                                        </p:attrNameLst>
                                      </p:cBhvr>
                                      <p:tavLst>
                                        <p:tav tm="0">
                                          <p:val>
                                            <p:strVal val="0"/>
                                          </p:val>
                                        </p:tav>
                                        <p:tav tm="100000">
                                          <p:val>
                                            <p:strVal val="#ppt_h"/>
                                          </p:val>
                                        </p:tav>
                                      </p:tavLst>
                                    </p:anim>
                                  </p:childTnLst>
                                </p:cTn>
                              </p:par>
                            </p:childTnLst>
                          </p:cTn>
                        </p:par>
                        <p:par>
                          <p:cTn id="104" fill="hold">
                            <p:stCondLst>
                              <p:cond delay="9500"/>
                            </p:stCondLst>
                            <p:childTnLst>
                              <p:par>
                                <p:cTn id="105" presetID="23" presetClass="entr" presetSubtype="16" fill="hold" nodeType="afterEffect">
                                  <p:stCondLst>
                                    <p:cond delay="0"/>
                                  </p:stCondLst>
                                  <p:childTnLst>
                                    <p:set>
                                      <p:cBhvr>
                                        <p:cTn id="106" dur="1" fill="hold">
                                          <p:stCondLst>
                                            <p:cond delay="0"/>
                                          </p:stCondLst>
                                        </p:cTn>
                                        <p:tgtEl>
                                          <p:spTgt spid="329"/>
                                        </p:tgtEl>
                                        <p:attrNameLst>
                                          <p:attrName>style.visibility</p:attrName>
                                        </p:attrNameLst>
                                      </p:cBhvr>
                                      <p:to>
                                        <p:strVal val="visible"/>
                                      </p:to>
                                    </p:set>
                                    <p:anim calcmode="lin" valueType="num">
                                      <p:cBhvr additive="base">
                                        <p:cTn id="107" dur="500"/>
                                        <p:tgtEl>
                                          <p:spTgt spid="329"/>
                                        </p:tgtEl>
                                        <p:attrNameLst>
                                          <p:attrName>ppt_w</p:attrName>
                                        </p:attrNameLst>
                                      </p:cBhvr>
                                      <p:tavLst>
                                        <p:tav tm="0">
                                          <p:val>
                                            <p:strVal val="0"/>
                                          </p:val>
                                        </p:tav>
                                        <p:tav tm="100000">
                                          <p:val>
                                            <p:strVal val="#ppt_w"/>
                                          </p:val>
                                        </p:tav>
                                      </p:tavLst>
                                    </p:anim>
                                    <p:anim calcmode="lin" valueType="num">
                                      <p:cBhvr additive="base">
                                        <p:cTn id="108" dur="500"/>
                                        <p:tgtEl>
                                          <p:spTgt spid="329"/>
                                        </p:tgtEl>
                                        <p:attrNameLst>
                                          <p:attrName>ppt_h</p:attrName>
                                        </p:attrNameLst>
                                      </p:cBhvr>
                                      <p:tavLst>
                                        <p:tav tm="0">
                                          <p:val>
                                            <p:strVal val="0"/>
                                          </p:val>
                                        </p:tav>
                                        <p:tav tm="100000">
                                          <p:val>
                                            <p:strVal val="#ppt_h"/>
                                          </p:val>
                                        </p:tav>
                                      </p:tavLst>
                                    </p:anim>
                                  </p:childTnLst>
                                </p:cTn>
                              </p:par>
                            </p:childTnLst>
                          </p:cTn>
                        </p:par>
                        <p:par>
                          <p:cTn id="109" fill="hold">
                            <p:stCondLst>
                              <p:cond delay="10000"/>
                            </p:stCondLst>
                            <p:childTnLst>
                              <p:par>
                                <p:cTn id="110" presetID="10" presetClass="entr" presetSubtype="0" fill="hold" nodeType="afterEffect">
                                  <p:stCondLst>
                                    <p:cond delay="0"/>
                                  </p:stCondLst>
                                  <p:childTnLst>
                                    <p:set>
                                      <p:cBhvr>
                                        <p:cTn id="111" dur="1" fill="hold">
                                          <p:stCondLst>
                                            <p:cond delay="0"/>
                                          </p:stCondLst>
                                        </p:cTn>
                                        <p:tgtEl>
                                          <p:spTgt spid="330"/>
                                        </p:tgtEl>
                                        <p:attrNameLst>
                                          <p:attrName>style.visibility</p:attrName>
                                        </p:attrNameLst>
                                      </p:cBhvr>
                                      <p:to>
                                        <p:strVal val="visible"/>
                                      </p:to>
                                    </p:set>
                                    <p:animEffect transition="in" filter="fade">
                                      <p:cBhvr>
                                        <p:cTn id="112" dur="500"/>
                                        <p:tgtEl>
                                          <p:spTgt spid="330"/>
                                        </p:tgtEl>
                                      </p:cBhvr>
                                    </p:animEffect>
                                  </p:childTnLst>
                                </p:cTn>
                              </p:par>
                            </p:childTnLst>
                          </p:cTn>
                        </p:par>
                        <p:par>
                          <p:cTn id="113" fill="hold">
                            <p:stCondLst>
                              <p:cond delay="10500"/>
                            </p:stCondLst>
                            <p:childTnLst>
                              <p:par>
                                <p:cTn id="114" presetID="23" presetClass="entr" presetSubtype="16" fill="hold" nodeType="afterEffect">
                                  <p:stCondLst>
                                    <p:cond delay="0"/>
                                  </p:stCondLst>
                                  <p:childTnLst>
                                    <p:set>
                                      <p:cBhvr>
                                        <p:cTn id="115" dur="1" fill="hold">
                                          <p:stCondLst>
                                            <p:cond delay="0"/>
                                          </p:stCondLst>
                                        </p:cTn>
                                        <p:tgtEl>
                                          <p:spTgt spid="331"/>
                                        </p:tgtEl>
                                        <p:attrNameLst>
                                          <p:attrName>style.visibility</p:attrName>
                                        </p:attrNameLst>
                                      </p:cBhvr>
                                      <p:to>
                                        <p:strVal val="visible"/>
                                      </p:to>
                                    </p:set>
                                    <p:anim calcmode="lin" valueType="num">
                                      <p:cBhvr additive="base">
                                        <p:cTn id="116" dur="500"/>
                                        <p:tgtEl>
                                          <p:spTgt spid="331"/>
                                        </p:tgtEl>
                                        <p:attrNameLst>
                                          <p:attrName>ppt_w</p:attrName>
                                        </p:attrNameLst>
                                      </p:cBhvr>
                                      <p:tavLst>
                                        <p:tav tm="0">
                                          <p:val>
                                            <p:strVal val="0"/>
                                          </p:val>
                                        </p:tav>
                                        <p:tav tm="100000">
                                          <p:val>
                                            <p:strVal val="#ppt_w"/>
                                          </p:val>
                                        </p:tav>
                                      </p:tavLst>
                                    </p:anim>
                                    <p:anim calcmode="lin" valueType="num">
                                      <p:cBhvr additive="base">
                                        <p:cTn id="117" dur="500"/>
                                        <p:tgtEl>
                                          <p:spTgt spid="331"/>
                                        </p:tgtEl>
                                        <p:attrNameLst>
                                          <p:attrName>ppt_h</p:attrName>
                                        </p:attrNameLst>
                                      </p:cBhvr>
                                      <p:tavLst>
                                        <p:tav tm="0">
                                          <p:val>
                                            <p:strVal val="0"/>
                                          </p:val>
                                        </p:tav>
                                        <p:tav tm="100000">
                                          <p:val>
                                            <p:strVal val="#ppt_h"/>
                                          </p:val>
                                        </p:tav>
                                      </p:tavLst>
                                    </p:anim>
                                  </p:childTnLst>
                                </p:cTn>
                              </p:par>
                            </p:childTnLst>
                          </p:cTn>
                        </p:par>
                        <p:par>
                          <p:cTn id="118" fill="hold">
                            <p:stCondLst>
                              <p:cond delay="11000"/>
                            </p:stCondLst>
                            <p:childTnLst>
                              <p:par>
                                <p:cTn id="119" presetID="23" presetClass="entr" presetSubtype="16" fill="hold" nodeType="afterEffect">
                                  <p:stCondLst>
                                    <p:cond delay="0"/>
                                  </p:stCondLst>
                                  <p:childTnLst>
                                    <p:set>
                                      <p:cBhvr>
                                        <p:cTn id="120" dur="1" fill="hold">
                                          <p:stCondLst>
                                            <p:cond delay="0"/>
                                          </p:stCondLst>
                                        </p:cTn>
                                        <p:tgtEl>
                                          <p:spTgt spid="326"/>
                                        </p:tgtEl>
                                        <p:attrNameLst>
                                          <p:attrName>style.visibility</p:attrName>
                                        </p:attrNameLst>
                                      </p:cBhvr>
                                      <p:to>
                                        <p:strVal val="visible"/>
                                      </p:to>
                                    </p:set>
                                    <p:anim calcmode="lin" valueType="num">
                                      <p:cBhvr additive="base">
                                        <p:cTn id="121" dur="500"/>
                                        <p:tgtEl>
                                          <p:spTgt spid="326"/>
                                        </p:tgtEl>
                                        <p:attrNameLst>
                                          <p:attrName>ppt_w</p:attrName>
                                        </p:attrNameLst>
                                      </p:cBhvr>
                                      <p:tavLst>
                                        <p:tav tm="0">
                                          <p:val>
                                            <p:strVal val="0"/>
                                          </p:val>
                                        </p:tav>
                                        <p:tav tm="100000">
                                          <p:val>
                                            <p:strVal val="#ppt_w"/>
                                          </p:val>
                                        </p:tav>
                                      </p:tavLst>
                                    </p:anim>
                                    <p:anim calcmode="lin" valueType="num">
                                      <p:cBhvr additive="base">
                                        <p:cTn id="122" dur="500"/>
                                        <p:tgtEl>
                                          <p:spTgt spid="326"/>
                                        </p:tgtEl>
                                        <p:attrNameLst>
                                          <p:attrName>ppt_h</p:attrName>
                                        </p:attrNameLst>
                                      </p:cBhvr>
                                      <p:tavLst>
                                        <p:tav tm="0">
                                          <p:val>
                                            <p:strVal val="0"/>
                                          </p:val>
                                        </p:tav>
                                        <p:tav tm="100000">
                                          <p:val>
                                            <p:strVal val="#ppt_h"/>
                                          </p:val>
                                        </p:tav>
                                      </p:tavLst>
                                    </p:anim>
                                  </p:childTnLst>
                                </p:cTn>
                              </p:par>
                              <p:par>
                                <p:cTn id="123" presetID="10" presetClass="entr" presetSubtype="0" fill="hold" nodeType="withEffect">
                                  <p:stCondLst>
                                    <p:cond delay="0"/>
                                  </p:stCondLst>
                                  <p:childTnLst>
                                    <p:set>
                                      <p:cBhvr>
                                        <p:cTn id="124" dur="1" fill="hold">
                                          <p:stCondLst>
                                            <p:cond delay="0"/>
                                          </p:stCondLst>
                                        </p:cTn>
                                        <p:tgtEl>
                                          <p:spTgt spid="332"/>
                                        </p:tgtEl>
                                        <p:attrNameLst>
                                          <p:attrName>style.visibility</p:attrName>
                                        </p:attrNameLst>
                                      </p:cBhvr>
                                      <p:to>
                                        <p:strVal val="visible"/>
                                      </p:to>
                                    </p:set>
                                    <p:animEffect transition="in" filter="fade">
                                      <p:cBhvr>
                                        <p:cTn id="125" dur="500"/>
                                        <p:tgtEl>
                                          <p:spTgt spid="332"/>
                                        </p:tgtEl>
                                      </p:cBhvr>
                                    </p:animEffect>
                                  </p:childTnLst>
                                </p:cTn>
                              </p:par>
                              <p:par>
                                <p:cTn id="126" presetID="10" presetClass="entr" presetSubtype="0" fill="hold" nodeType="withEffect">
                                  <p:stCondLst>
                                    <p:cond delay="0"/>
                                  </p:stCondLst>
                                  <p:childTnLst>
                                    <p:set>
                                      <p:cBhvr>
                                        <p:cTn id="127" dur="1" fill="hold">
                                          <p:stCondLst>
                                            <p:cond delay="0"/>
                                          </p:stCondLst>
                                        </p:cTn>
                                        <p:tgtEl>
                                          <p:spTgt spid="333"/>
                                        </p:tgtEl>
                                        <p:attrNameLst>
                                          <p:attrName>style.visibility</p:attrName>
                                        </p:attrNameLst>
                                      </p:cBhvr>
                                      <p:to>
                                        <p:strVal val="visible"/>
                                      </p:to>
                                    </p:set>
                                    <p:animEffect transition="in" filter="fade">
                                      <p:cBhvr>
                                        <p:cTn id="128" dur="500"/>
                                        <p:tgtEl>
                                          <p:spTgt spid="333"/>
                                        </p:tgtEl>
                                      </p:cBhvr>
                                    </p:animEffect>
                                  </p:childTnLst>
                                </p:cTn>
                              </p:par>
                            </p:childTnLst>
                          </p:cTn>
                        </p:par>
                        <p:par>
                          <p:cTn id="129" fill="hold">
                            <p:stCondLst>
                              <p:cond delay="11500"/>
                            </p:stCondLst>
                            <p:childTnLst>
                              <p:par>
                                <p:cTn id="130" presetID="10" presetClass="entr" presetSubtype="0" fill="hold" nodeType="afterEffect">
                                  <p:stCondLst>
                                    <p:cond delay="0"/>
                                  </p:stCondLst>
                                  <p:childTnLst>
                                    <p:set>
                                      <p:cBhvr>
                                        <p:cTn id="131" dur="1" fill="hold">
                                          <p:stCondLst>
                                            <p:cond delay="0"/>
                                          </p:stCondLst>
                                        </p:cTn>
                                        <p:tgtEl>
                                          <p:spTgt spid="351"/>
                                        </p:tgtEl>
                                        <p:attrNameLst>
                                          <p:attrName>style.visibility</p:attrName>
                                        </p:attrNameLst>
                                      </p:cBhvr>
                                      <p:to>
                                        <p:strVal val="visible"/>
                                      </p:to>
                                    </p:set>
                                    <p:animEffect transition="in" filter="fade">
                                      <p:cBhvr>
                                        <p:cTn id="132" dur="500"/>
                                        <p:tgtEl>
                                          <p:spTgt spid="351"/>
                                        </p:tgtEl>
                                      </p:cBhvr>
                                    </p:animEffect>
                                  </p:childTnLst>
                                </p:cTn>
                              </p:par>
                            </p:childTnLst>
                          </p:cTn>
                        </p:par>
                        <p:par>
                          <p:cTn id="133" fill="hold">
                            <p:stCondLst>
                              <p:cond delay="12000"/>
                            </p:stCondLst>
                            <p:childTnLst>
                              <p:par>
                                <p:cTn id="134" presetID="10" presetClass="entr" presetSubtype="0" fill="hold" nodeType="afterEffect">
                                  <p:stCondLst>
                                    <p:cond delay="0"/>
                                  </p:stCondLst>
                                  <p:childTnLst>
                                    <p:set>
                                      <p:cBhvr>
                                        <p:cTn id="135" dur="1" fill="hold">
                                          <p:stCondLst>
                                            <p:cond delay="0"/>
                                          </p:stCondLst>
                                        </p:cTn>
                                        <p:tgtEl>
                                          <p:spTgt spid="304"/>
                                        </p:tgtEl>
                                        <p:attrNameLst>
                                          <p:attrName>style.visibility</p:attrName>
                                        </p:attrNameLst>
                                      </p:cBhvr>
                                      <p:to>
                                        <p:strVal val="visible"/>
                                      </p:to>
                                    </p:set>
                                    <p:animEffect transition="in" filter="fade">
                                      <p:cBhvr>
                                        <p:cTn id="136" dur="500"/>
                                        <p:tgtEl>
                                          <p:spTgt spid="304"/>
                                        </p:tgtEl>
                                      </p:cBhvr>
                                    </p:animEffect>
                                  </p:childTnLst>
                                </p:cTn>
                              </p:par>
                            </p:childTnLst>
                          </p:cTn>
                        </p:par>
                        <p:par>
                          <p:cTn id="137" fill="hold">
                            <p:stCondLst>
                              <p:cond delay="12500"/>
                            </p:stCondLst>
                            <p:childTnLst>
                              <p:par>
                                <p:cTn id="138" presetID="23" presetClass="entr" presetSubtype="16" fill="hold" nodeType="afterEffect">
                                  <p:stCondLst>
                                    <p:cond delay="0"/>
                                  </p:stCondLst>
                                  <p:childTnLst>
                                    <p:set>
                                      <p:cBhvr>
                                        <p:cTn id="139" dur="1" fill="hold">
                                          <p:stCondLst>
                                            <p:cond delay="0"/>
                                          </p:stCondLst>
                                        </p:cTn>
                                        <p:tgtEl>
                                          <p:spTgt spid="335"/>
                                        </p:tgtEl>
                                        <p:attrNameLst>
                                          <p:attrName>style.visibility</p:attrName>
                                        </p:attrNameLst>
                                      </p:cBhvr>
                                      <p:to>
                                        <p:strVal val="visible"/>
                                      </p:to>
                                    </p:set>
                                    <p:anim calcmode="lin" valueType="num">
                                      <p:cBhvr additive="base">
                                        <p:cTn id="140" dur="500"/>
                                        <p:tgtEl>
                                          <p:spTgt spid="335"/>
                                        </p:tgtEl>
                                        <p:attrNameLst>
                                          <p:attrName>ppt_w</p:attrName>
                                        </p:attrNameLst>
                                      </p:cBhvr>
                                      <p:tavLst>
                                        <p:tav tm="0">
                                          <p:val>
                                            <p:strVal val="0"/>
                                          </p:val>
                                        </p:tav>
                                        <p:tav tm="100000">
                                          <p:val>
                                            <p:strVal val="#ppt_w"/>
                                          </p:val>
                                        </p:tav>
                                      </p:tavLst>
                                    </p:anim>
                                    <p:anim calcmode="lin" valueType="num">
                                      <p:cBhvr additive="base">
                                        <p:cTn id="141" dur="500"/>
                                        <p:tgtEl>
                                          <p:spTgt spid="335"/>
                                        </p:tgtEl>
                                        <p:attrNameLst>
                                          <p:attrName>ppt_h</p:attrName>
                                        </p:attrNameLst>
                                      </p:cBhvr>
                                      <p:tavLst>
                                        <p:tav tm="0">
                                          <p:val>
                                            <p:strVal val="0"/>
                                          </p:val>
                                        </p:tav>
                                        <p:tav tm="100000">
                                          <p:val>
                                            <p:strVal val="#ppt_h"/>
                                          </p:val>
                                        </p:tav>
                                      </p:tavLst>
                                    </p:anim>
                                  </p:childTnLst>
                                </p:cTn>
                              </p:par>
                            </p:childTnLst>
                          </p:cTn>
                        </p:par>
                        <p:par>
                          <p:cTn id="142" fill="hold">
                            <p:stCondLst>
                              <p:cond delay="13000"/>
                            </p:stCondLst>
                            <p:childTnLst>
                              <p:par>
                                <p:cTn id="143" presetID="23" presetClass="entr" presetSubtype="16" fill="hold" nodeType="afterEffect">
                                  <p:stCondLst>
                                    <p:cond delay="0"/>
                                  </p:stCondLst>
                                  <p:childTnLst>
                                    <p:set>
                                      <p:cBhvr>
                                        <p:cTn id="144" dur="1" fill="hold">
                                          <p:stCondLst>
                                            <p:cond delay="0"/>
                                          </p:stCondLst>
                                        </p:cTn>
                                        <p:tgtEl>
                                          <p:spTgt spid="336"/>
                                        </p:tgtEl>
                                        <p:attrNameLst>
                                          <p:attrName>style.visibility</p:attrName>
                                        </p:attrNameLst>
                                      </p:cBhvr>
                                      <p:to>
                                        <p:strVal val="visible"/>
                                      </p:to>
                                    </p:set>
                                    <p:anim calcmode="lin" valueType="num">
                                      <p:cBhvr additive="base">
                                        <p:cTn id="145" dur="500"/>
                                        <p:tgtEl>
                                          <p:spTgt spid="336"/>
                                        </p:tgtEl>
                                        <p:attrNameLst>
                                          <p:attrName>ppt_w</p:attrName>
                                        </p:attrNameLst>
                                      </p:cBhvr>
                                      <p:tavLst>
                                        <p:tav tm="0">
                                          <p:val>
                                            <p:strVal val="0"/>
                                          </p:val>
                                        </p:tav>
                                        <p:tav tm="100000">
                                          <p:val>
                                            <p:strVal val="#ppt_w"/>
                                          </p:val>
                                        </p:tav>
                                      </p:tavLst>
                                    </p:anim>
                                    <p:anim calcmode="lin" valueType="num">
                                      <p:cBhvr additive="base">
                                        <p:cTn id="146" dur="500"/>
                                        <p:tgtEl>
                                          <p:spTgt spid="336"/>
                                        </p:tgtEl>
                                        <p:attrNameLst>
                                          <p:attrName>ppt_h</p:attrName>
                                        </p:attrNameLst>
                                      </p:cBhvr>
                                      <p:tavLst>
                                        <p:tav tm="0">
                                          <p:val>
                                            <p:strVal val="0"/>
                                          </p:val>
                                        </p:tav>
                                        <p:tav tm="100000">
                                          <p:val>
                                            <p:strVal val="#ppt_h"/>
                                          </p:val>
                                        </p:tav>
                                      </p:tavLst>
                                    </p:anim>
                                  </p:childTnLst>
                                </p:cTn>
                              </p:par>
                            </p:childTnLst>
                          </p:cTn>
                        </p:par>
                        <p:par>
                          <p:cTn id="147" fill="hold">
                            <p:stCondLst>
                              <p:cond delay="13500"/>
                            </p:stCondLst>
                            <p:childTnLst>
                              <p:par>
                                <p:cTn id="148" presetID="23" presetClass="entr" presetSubtype="16" fill="hold" nodeType="afterEffect">
                                  <p:stCondLst>
                                    <p:cond delay="0"/>
                                  </p:stCondLst>
                                  <p:childTnLst>
                                    <p:set>
                                      <p:cBhvr>
                                        <p:cTn id="149" dur="1" fill="hold">
                                          <p:stCondLst>
                                            <p:cond delay="0"/>
                                          </p:stCondLst>
                                        </p:cTn>
                                        <p:tgtEl>
                                          <p:spTgt spid="337"/>
                                        </p:tgtEl>
                                        <p:attrNameLst>
                                          <p:attrName>style.visibility</p:attrName>
                                        </p:attrNameLst>
                                      </p:cBhvr>
                                      <p:to>
                                        <p:strVal val="visible"/>
                                      </p:to>
                                    </p:set>
                                    <p:anim calcmode="lin" valueType="num">
                                      <p:cBhvr additive="base">
                                        <p:cTn id="150" dur="500"/>
                                        <p:tgtEl>
                                          <p:spTgt spid="337"/>
                                        </p:tgtEl>
                                        <p:attrNameLst>
                                          <p:attrName>ppt_w</p:attrName>
                                        </p:attrNameLst>
                                      </p:cBhvr>
                                      <p:tavLst>
                                        <p:tav tm="0">
                                          <p:val>
                                            <p:strVal val="0"/>
                                          </p:val>
                                        </p:tav>
                                        <p:tav tm="100000">
                                          <p:val>
                                            <p:strVal val="#ppt_w"/>
                                          </p:val>
                                        </p:tav>
                                      </p:tavLst>
                                    </p:anim>
                                    <p:anim calcmode="lin" valueType="num">
                                      <p:cBhvr additive="base">
                                        <p:cTn id="151" dur="500"/>
                                        <p:tgtEl>
                                          <p:spTgt spid="337"/>
                                        </p:tgtEl>
                                        <p:attrNameLst>
                                          <p:attrName>ppt_h</p:attrName>
                                        </p:attrNameLst>
                                      </p:cBhvr>
                                      <p:tavLst>
                                        <p:tav tm="0">
                                          <p:val>
                                            <p:strVal val="0"/>
                                          </p:val>
                                        </p:tav>
                                        <p:tav tm="100000">
                                          <p:val>
                                            <p:strVal val="#ppt_h"/>
                                          </p:val>
                                        </p:tav>
                                      </p:tavLst>
                                    </p:anim>
                                  </p:childTnLst>
                                </p:cTn>
                              </p:par>
                            </p:childTnLst>
                          </p:cTn>
                        </p:par>
                        <p:par>
                          <p:cTn id="152" fill="hold">
                            <p:stCondLst>
                              <p:cond delay="14000"/>
                            </p:stCondLst>
                            <p:childTnLst>
                              <p:par>
                                <p:cTn id="153" presetID="10" presetClass="entr" presetSubtype="0" fill="hold" nodeType="afterEffect">
                                  <p:stCondLst>
                                    <p:cond delay="0"/>
                                  </p:stCondLst>
                                  <p:childTnLst>
                                    <p:set>
                                      <p:cBhvr>
                                        <p:cTn id="154" dur="1" fill="hold">
                                          <p:stCondLst>
                                            <p:cond delay="0"/>
                                          </p:stCondLst>
                                        </p:cTn>
                                        <p:tgtEl>
                                          <p:spTgt spid="338"/>
                                        </p:tgtEl>
                                        <p:attrNameLst>
                                          <p:attrName>style.visibility</p:attrName>
                                        </p:attrNameLst>
                                      </p:cBhvr>
                                      <p:to>
                                        <p:strVal val="visible"/>
                                      </p:to>
                                    </p:set>
                                    <p:animEffect transition="in" filter="fade">
                                      <p:cBhvr>
                                        <p:cTn id="155" dur="500"/>
                                        <p:tgtEl>
                                          <p:spTgt spid="338"/>
                                        </p:tgtEl>
                                      </p:cBhvr>
                                    </p:animEffect>
                                  </p:childTnLst>
                                </p:cTn>
                              </p:par>
                            </p:childTnLst>
                          </p:cTn>
                        </p:par>
                        <p:par>
                          <p:cTn id="156" fill="hold">
                            <p:stCondLst>
                              <p:cond delay="14500"/>
                            </p:stCondLst>
                            <p:childTnLst>
                              <p:par>
                                <p:cTn id="157" presetID="23" presetClass="entr" presetSubtype="16" fill="hold" nodeType="afterEffect">
                                  <p:stCondLst>
                                    <p:cond delay="0"/>
                                  </p:stCondLst>
                                  <p:childTnLst>
                                    <p:set>
                                      <p:cBhvr>
                                        <p:cTn id="158" dur="1" fill="hold">
                                          <p:stCondLst>
                                            <p:cond delay="0"/>
                                          </p:stCondLst>
                                        </p:cTn>
                                        <p:tgtEl>
                                          <p:spTgt spid="339"/>
                                        </p:tgtEl>
                                        <p:attrNameLst>
                                          <p:attrName>style.visibility</p:attrName>
                                        </p:attrNameLst>
                                      </p:cBhvr>
                                      <p:to>
                                        <p:strVal val="visible"/>
                                      </p:to>
                                    </p:set>
                                    <p:anim calcmode="lin" valueType="num">
                                      <p:cBhvr additive="base">
                                        <p:cTn id="159" dur="500"/>
                                        <p:tgtEl>
                                          <p:spTgt spid="339"/>
                                        </p:tgtEl>
                                        <p:attrNameLst>
                                          <p:attrName>ppt_w</p:attrName>
                                        </p:attrNameLst>
                                      </p:cBhvr>
                                      <p:tavLst>
                                        <p:tav tm="0">
                                          <p:val>
                                            <p:strVal val="0"/>
                                          </p:val>
                                        </p:tav>
                                        <p:tav tm="100000">
                                          <p:val>
                                            <p:strVal val="#ppt_w"/>
                                          </p:val>
                                        </p:tav>
                                      </p:tavLst>
                                    </p:anim>
                                    <p:anim calcmode="lin" valueType="num">
                                      <p:cBhvr additive="base">
                                        <p:cTn id="160" dur="500"/>
                                        <p:tgtEl>
                                          <p:spTgt spid="339"/>
                                        </p:tgtEl>
                                        <p:attrNameLst>
                                          <p:attrName>ppt_h</p:attrName>
                                        </p:attrNameLst>
                                      </p:cBhvr>
                                      <p:tavLst>
                                        <p:tav tm="0">
                                          <p:val>
                                            <p:strVal val="0"/>
                                          </p:val>
                                        </p:tav>
                                        <p:tav tm="100000">
                                          <p:val>
                                            <p:strVal val="#ppt_h"/>
                                          </p:val>
                                        </p:tav>
                                      </p:tavLst>
                                    </p:anim>
                                  </p:childTnLst>
                                </p:cTn>
                              </p:par>
                            </p:childTnLst>
                          </p:cTn>
                        </p:par>
                        <p:par>
                          <p:cTn id="161" fill="hold">
                            <p:stCondLst>
                              <p:cond delay="15000"/>
                            </p:stCondLst>
                            <p:childTnLst>
                              <p:par>
                                <p:cTn id="162" presetID="23" presetClass="entr" presetSubtype="16" fill="hold" nodeType="afterEffect">
                                  <p:stCondLst>
                                    <p:cond delay="0"/>
                                  </p:stCondLst>
                                  <p:childTnLst>
                                    <p:set>
                                      <p:cBhvr>
                                        <p:cTn id="163" dur="1" fill="hold">
                                          <p:stCondLst>
                                            <p:cond delay="0"/>
                                          </p:stCondLst>
                                        </p:cTn>
                                        <p:tgtEl>
                                          <p:spTgt spid="334"/>
                                        </p:tgtEl>
                                        <p:attrNameLst>
                                          <p:attrName>style.visibility</p:attrName>
                                        </p:attrNameLst>
                                      </p:cBhvr>
                                      <p:to>
                                        <p:strVal val="visible"/>
                                      </p:to>
                                    </p:set>
                                    <p:anim calcmode="lin" valueType="num">
                                      <p:cBhvr additive="base">
                                        <p:cTn id="164" dur="500"/>
                                        <p:tgtEl>
                                          <p:spTgt spid="334"/>
                                        </p:tgtEl>
                                        <p:attrNameLst>
                                          <p:attrName>ppt_w</p:attrName>
                                        </p:attrNameLst>
                                      </p:cBhvr>
                                      <p:tavLst>
                                        <p:tav tm="0">
                                          <p:val>
                                            <p:strVal val="0"/>
                                          </p:val>
                                        </p:tav>
                                        <p:tav tm="100000">
                                          <p:val>
                                            <p:strVal val="#ppt_w"/>
                                          </p:val>
                                        </p:tav>
                                      </p:tavLst>
                                    </p:anim>
                                    <p:anim calcmode="lin" valueType="num">
                                      <p:cBhvr additive="base">
                                        <p:cTn id="165" dur="500"/>
                                        <p:tgtEl>
                                          <p:spTgt spid="334"/>
                                        </p:tgtEl>
                                        <p:attrNameLst>
                                          <p:attrName>ppt_h</p:attrName>
                                        </p:attrNameLst>
                                      </p:cBhvr>
                                      <p:tavLst>
                                        <p:tav tm="0">
                                          <p:val>
                                            <p:strVal val="0"/>
                                          </p:val>
                                        </p:tav>
                                        <p:tav tm="100000">
                                          <p:val>
                                            <p:strVal val="#ppt_h"/>
                                          </p:val>
                                        </p:tav>
                                      </p:tavLst>
                                    </p:anim>
                                  </p:childTnLst>
                                </p:cTn>
                              </p:par>
                              <p:par>
                                <p:cTn id="166" presetID="10" presetClass="entr" presetSubtype="0" fill="hold" nodeType="withEffect">
                                  <p:stCondLst>
                                    <p:cond delay="0"/>
                                  </p:stCondLst>
                                  <p:childTnLst>
                                    <p:set>
                                      <p:cBhvr>
                                        <p:cTn id="167" dur="1" fill="hold">
                                          <p:stCondLst>
                                            <p:cond delay="0"/>
                                          </p:stCondLst>
                                        </p:cTn>
                                        <p:tgtEl>
                                          <p:spTgt spid="340"/>
                                        </p:tgtEl>
                                        <p:attrNameLst>
                                          <p:attrName>style.visibility</p:attrName>
                                        </p:attrNameLst>
                                      </p:cBhvr>
                                      <p:to>
                                        <p:strVal val="visible"/>
                                      </p:to>
                                    </p:set>
                                    <p:animEffect transition="in" filter="fade">
                                      <p:cBhvr>
                                        <p:cTn id="168" dur="500"/>
                                        <p:tgtEl>
                                          <p:spTgt spid="340"/>
                                        </p:tgtEl>
                                      </p:cBhvr>
                                    </p:animEffect>
                                  </p:childTnLst>
                                </p:cTn>
                              </p:par>
                              <p:par>
                                <p:cTn id="169" presetID="10" presetClass="entr" presetSubtype="0" fill="hold" nodeType="withEffect">
                                  <p:stCondLst>
                                    <p:cond delay="0"/>
                                  </p:stCondLst>
                                  <p:childTnLst>
                                    <p:set>
                                      <p:cBhvr>
                                        <p:cTn id="170" dur="1" fill="hold">
                                          <p:stCondLst>
                                            <p:cond delay="0"/>
                                          </p:stCondLst>
                                        </p:cTn>
                                        <p:tgtEl>
                                          <p:spTgt spid="341"/>
                                        </p:tgtEl>
                                        <p:attrNameLst>
                                          <p:attrName>style.visibility</p:attrName>
                                        </p:attrNameLst>
                                      </p:cBhvr>
                                      <p:to>
                                        <p:strVal val="visible"/>
                                      </p:to>
                                    </p:set>
                                    <p:animEffect transition="in" filter="fade">
                                      <p:cBhvr>
                                        <p:cTn id="171" dur="500"/>
                                        <p:tgtEl>
                                          <p:spTgt spid="341"/>
                                        </p:tgtEl>
                                      </p:cBhvr>
                                    </p:animEffect>
                                  </p:childTnLst>
                                </p:cTn>
                              </p:par>
                            </p:childTnLst>
                          </p:cTn>
                        </p:par>
                        <p:par>
                          <p:cTn id="172" fill="hold">
                            <p:stCondLst>
                              <p:cond delay="15500"/>
                            </p:stCondLst>
                            <p:childTnLst>
                              <p:par>
                                <p:cTn id="173" presetID="10" presetClass="entr" presetSubtype="0" fill="hold" nodeType="afterEffect">
                                  <p:stCondLst>
                                    <p:cond delay="0"/>
                                  </p:stCondLst>
                                  <p:childTnLst>
                                    <p:set>
                                      <p:cBhvr>
                                        <p:cTn id="174" dur="1" fill="hold">
                                          <p:stCondLst>
                                            <p:cond delay="0"/>
                                          </p:stCondLst>
                                        </p:cTn>
                                        <p:tgtEl>
                                          <p:spTgt spid="354"/>
                                        </p:tgtEl>
                                        <p:attrNameLst>
                                          <p:attrName>style.visibility</p:attrName>
                                        </p:attrNameLst>
                                      </p:cBhvr>
                                      <p:to>
                                        <p:strVal val="visible"/>
                                      </p:to>
                                    </p:set>
                                    <p:animEffect transition="in" filter="fade">
                                      <p:cBhvr>
                                        <p:cTn id="175" dur="500"/>
                                        <p:tgtEl>
                                          <p:spTgt spid="354"/>
                                        </p:tgtEl>
                                      </p:cBhvr>
                                    </p:animEffect>
                                  </p:childTnLst>
                                </p:cTn>
                              </p:par>
                            </p:childTnLst>
                          </p:cTn>
                        </p:par>
                        <p:par>
                          <p:cTn id="176" fill="hold">
                            <p:stCondLst>
                              <p:cond delay="16000"/>
                            </p:stCondLst>
                            <p:childTnLst>
                              <p:par>
                                <p:cTn id="177" presetID="10" presetClass="entr" presetSubtype="0" fill="hold" nodeType="afterEffect">
                                  <p:stCondLst>
                                    <p:cond delay="0"/>
                                  </p:stCondLst>
                                  <p:childTnLst>
                                    <p:set>
                                      <p:cBhvr>
                                        <p:cTn id="178" dur="1" fill="hold">
                                          <p:stCondLst>
                                            <p:cond delay="0"/>
                                          </p:stCondLst>
                                        </p:cTn>
                                        <p:tgtEl>
                                          <p:spTgt spid="305"/>
                                        </p:tgtEl>
                                        <p:attrNameLst>
                                          <p:attrName>style.visibility</p:attrName>
                                        </p:attrNameLst>
                                      </p:cBhvr>
                                      <p:to>
                                        <p:strVal val="visible"/>
                                      </p:to>
                                    </p:set>
                                    <p:animEffect transition="in" filter="fade">
                                      <p:cBhvr>
                                        <p:cTn id="179" dur="500"/>
                                        <p:tgtEl>
                                          <p:spTgt spid="305"/>
                                        </p:tgtEl>
                                      </p:cBhvr>
                                    </p:animEffect>
                                  </p:childTnLst>
                                </p:cTn>
                              </p:par>
                            </p:childTnLst>
                          </p:cTn>
                        </p:par>
                        <p:par>
                          <p:cTn id="180" fill="hold">
                            <p:stCondLst>
                              <p:cond delay="16500"/>
                            </p:stCondLst>
                            <p:childTnLst>
                              <p:par>
                                <p:cTn id="181" presetID="23" presetClass="entr" presetSubtype="16" fill="hold" nodeType="afterEffect">
                                  <p:stCondLst>
                                    <p:cond delay="0"/>
                                  </p:stCondLst>
                                  <p:childTnLst>
                                    <p:set>
                                      <p:cBhvr>
                                        <p:cTn id="182" dur="1" fill="hold">
                                          <p:stCondLst>
                                            <p:cond delay="0"/>
                                          </p:stCondLst>
                                        </p:cTn>
                                        <p:tgtEl>
                                          <p:spTgt spid="343"/>
                                        </p:tgtEl>
                                        <p:attrNameLst>
                                          <p:attrName>style.visibility</p:attrName>
                                        </p:attrNameLst>
                                      </p:cBhvr>
                                      <p:to>
                                        <p:strVal val="visible"/>
                                      </p:to>
                                    </p:set>
                                    <p:anim calcmode="lin" valueType="num">
                                      <p:cBhvr additive="base">
                                        <p:cTn id="183" dur="500"/>
                                        <p:tgtEl>
                                          <p:spTgt spid="343"/>
                                        </p:tgtEl>
                                        <p:attrNameLst>
                                          <p:attrName>ppt_w</p:attrName>
                                        </p:attrNameLst>
                                      </p:cBhvr>
                                      <p:tavLst>
                                        <p:tav tm="0">
                                          <p:val>
                                            <p:strVal val="0"/>
                                          </p:val>
                                        </p:tav>
                                        <p:tav tm="100000">
                                          <p:val>
                                            <p:strVal val="#ppt_w"/>
                                          </p:val>
                                        </p:tav>
                                      </p:tavLst>
                                    </p:anim>
                                    <p:anim calcmode="lin" valueType="num">
                                      <p:cBhvr additive="base">
                                        <p:cTn id="184" dur="500"/>
                                        <p:tgtEl>
                                          <p:spTgt spid="343"/>
                                        </p:tgtEl>
                                        <p:attrNameLst>
                                          <p:attrName>ppt_h</p:attrName>
                                        </p:attrNameLst>
                                      </p:cBhvr>
                                      <p:tavLst>
                                        <p:tav tm="0">
                                          <p:val>
                                            <p:strVal val="0"/>
                                          </p:val>
                                        </p:tav>
                                        <p:tav tm="100000">
                                          <p:val>
                                            <p:strVal val="#ppt_h"/>
                                          </p:val>
                                        </p:tav>
                                      </p:tavLst>
                                    </p:anim>
                                  </p:childTnLst>
                                </p:cTn>
                              </p:par>
                            </p:childTnLst>
                          </p:cTn>
                        </p:par>
                        <p:par>
                          <p:cTn id="185" fill="hold">
                            <p:stCondLst>
                              <p:cond delay="17000"/>
                            </p:stCondLst>
                            <p:childTnLst>
                              <p:par>
                                <p:cTn id="186" presetID="23" presetClass="entr" presetSubtype="16" fill="hold" nodeType="afterEffect">
                                  <p:stCondLst>
                                    <p:cond delay="0"/>
                                  </p:stCondLst>
                                  <p:childTnLst>
                                    <p:set>
                                      <p:cBhvr>
                                        <p:cTn id="187" dur="1" fill="hold">
                                          <p:stCondLst>
                                            <p:cond delay="0"/>
                                          </p:stCondLst>
                                        </p:cTn>
                                        <p:tgtEl>
                                          <p:spTgt spid="344"/>
                                        </p:tgtEl>
                                        <p:attrNameLst>
                                          <p:attrName>style.visibility</p:attrName>
                                        </p:attrNameLst>
                                      </p:cBhvr>
                                      <p:to>
                                        <p:strVal val="visible"/>
                                      </p:to>
                                    </p:set>
                                    <p:anim calcmode="lin" valueType="num">
                                      <p:cBhvr additive="base">
                                        <p:cTn id="188" dur="500"/>
                                        <p:tgtEl>
                                          <p:spTgt spid="344"/>
                                        </p:tgtEl>
                                        <p:attrNameLst>
                                          <p:attrName>ppt_w</p:attrName>
                                        </p:attrNameLst>
                                      </p:cBhvr>
                                      <p:tavLst>
                                        <p:tav tm="0">
                                          <p:val>
                                            <p:strVal val="0"/>
                                          </p:val>
                                        </p:tav>
                                        <p:tav tm="100000">
                                          <p:val>
                                            <p:strVal val="#ppt_w"/>
                                          </p:val>
                                        </p:tav>
                                      </p:tavLst>
                                    </p:anim>
                                    <p:anim calcmode="lin" valueType="num">
                                      <p:cBhvr additive="base">
                                        <p:cTn id="189" dur="500"/>
                                        <p:tgtEl>
                                          <p:spTgt spid="344"/>
                                        </p:tgtEl>
                                        <p:attrNameLst>
                                          <p:attrName>ppt_h</p:attrName>
                                        </p:attrNameLst>
                                      </p:cBhvr>
                                      <p:tavLst>
                                        <p:tav tm="0">
                                          <p:val>
                                            <p:strVal val="0"/>
                                          </p:val>
                                        </p:tav>
                                        <p:tav tm="100000">
                                          <p:val>
                                            <p:strVal val="#ppt_h"/>
                                          </p:val>
                                        </p:tav>
                                      </p:tavLst>
                                    </p:anim>
                                  </p:childTnLst>
                                </p:cTn>
                              </p:par>
                            </p:childTnLst>
                          </p:cTn>
                        </p:par>
                        <p:par>
                          <p:cTn id="190" fill="hold">
                            <p:stCondLst>
                              <p:cond delay="17500"/>
                            </p:stCondLst>
                            <p:childTnLst>
                              <p:par>
                                <p:cTn id="191" presetID="23" presetClass="entr" presetSubtype="16" fill="hold" nodeType="afterEffect">
                                  <p:stCondLst>
                                    <p:cond delay="0"/>
                                  </p:stCondLst>
                                  <p:childTnLst>
                                    <p:set>
                                      <p:cBhvr>
                                        <p:cTn id="192" dur="1" fill="hold">
                                          <p:stCondLst>
                                            <p:cond delay="0"/>
                                          </p:stCondLst>
                                        </p:cTn>
                                        <p:tgtEl>
                                          <p:spTgt spid="345"/>
                                        </p:tgtEl>
                                        <p:attrNameLst>
                                          <p:attrName>style.visibility</p:attrName>
                                        </p:attrNameLst>
                                      </p:cBhvr>
                                      <p:to>
                                        <p:strVal val="visible"/>
                                      </p:to>
                                    </p:set>
                                    <p:anim calcmode="lin" valueType="num">
                                      <p:cBhvr additive="base">
                                        <p:cTn id="193" dur="500"/>
                                        <p:tgtEl>
                                          <p:spTgt spid="345"/>
                                        </p:tgtEl>
                                        <p:attrNameLst>
                                          <p:attrName>ppt_w</p:attrName>
                                        </p:attrNameLst>
                                      </p:cBhvr>
                                      <p:tavLst>
                                        <p:tav tm="0">
                                          <p:val>
                                            <p:strVal val="0"/>
                                          </p:val>
                                        </p:tav>
                                        <p:tav tm="100000">
                                          <p:val>
                                            <p:strVal val="#ppt_w"/>
                                          </p:val>
                                        </p:tav>
                                      </p:tavLst>
                                    </p:anim>
                                    <p:anim calcmode="lin" valueType="num">
                                      <p:cBhvr additive="base">
                                        <p:cTn id="194" dur="500"/>
                                        <p:tgtEl>
                                          <p:spTgt spid="345"/>
                                        </p:tgtEl>
                                        <p:attrNameLst>
                                          <p:attrName>ppt_h</p:attrName>
                                        </p:attrNameLst>
                                      </p:cBhvr>
                                      <p:tavLst>
                                        <p:tav tm="0">
                                          <p:val>
                                            <p:strVal val="0"/>
                                          </p:val>
                                        </p:tav>
                                        <p:tav tm="100000">
                                          <p:val>
                                            <p:strVal val="#ppt_h"/>
                                          </p:val>
                                        </p:tav>
                                      </p:tavLst>
                                    </p:anim>
                                  </p:childTnLst>
                                </p:cTn>
                              </p:par>
                            </p:childTnLst>
                          </p:cTn>
                        </p:par>
                        <p:par>
                          <p:cTn id="195" fill="hold">
                            <p:stCondLst>
                              <p:cond delay="18000"/>
                            </p:stCondLst>
                            <p:childTnLst>
                              <p:par>
                                <p:cTn id="196" presetID="10" presetClass="entr" presetSubtype="0" fill="hold" nodeType="afterEffect">
                                  <p:stCondLst>
                                    <p:cond delay="0"/>
                                  </p:stCondLst>
                                  <p:childTnLst>
                                    <p:set>
                                      <p:cBhvr>
                                        <p:cTn id="197" dur="1" fill="hold">
                                          <p:stCondLst>
                                            <p:cond delay="0"/>
                                          </p:stCondLst>
                                        </p:cTn>
                                        <p:tgtEl>
                                          <p:spTgt spid="346"/>
                                        </p:tgtEl>
                                        <p:attrNameLst>
                                          <p:attrName>style.visibility</p:attrName>
                                        </p:attrNameLst>
                                      </p:cBhvr>
                                      <p:to>
                                        <p:strVal val="visible"/>
                                      </p:to>
                                    </p:set>
                                    <p:animEffect transition="in" filter="fade">
                                      <p:cBhvr>
                                        <p:cTn id="198" dur="500"/>
                                        <p:tgtEl>
                                          <p:spTgt spid="346"/>
                                        </p:tgtEl>
                                      </p:cBhvr>
                                    </p:animEffect>
                                  </p:childTnLst>
                                </p:cTn>
                              </p:par>
                            </p:childTnLst>
                          </p:cTn>
                        </p:par>
                        <p:par>
                          <p:cTn id="199" fill="hold">
                            <p:stCondLst>
                              <p:cond delay="18500"/>
                            </p:stCondLst>
                            <p:childTnLst>
                              <p:par>
                                <p:cTn id="200" presetID="23" presetClass="entr" presetSubtype="16" fill="hold" nodeType="afterEffect">
                                  <p:stCondLst>
                                    <p:cond delay="0"/>
                                  </p:stCondLst>
                                  <p:childTnLst>
                                    <p:set>
                                      <p:cBhvr>
                                        <p:cTn id="201" dur="1" fill="hold">
                                          <p:stCondLst>
                                            <p:cond delay="0"/>
                                          </p:stCondLst>
                                        </p:cTn>
                                        <p:tgtEl>
                                          <p:spTgt spid="347"/>
                                        </p:tgtEl>
                                        <p:attrNameLst>
                                          <p:attrName>style.visibility</p:attrName>
                                        </p:attrNameLst>
                                      </p:cBhvr>
                                      <p:to>
                                        <p:strVal val="visible"/>
                                      </p:to>
                                    </p:set>
                                    <p:anim calcmode="lin" valueType="num">
                                      <p:cBhvr additive="base">
                                        <p:cTn id="202" dur="500"/>
                                        <p:tgtEl>
                                          <p:spTgt spid="347"/>
                                        </p:tgtEl>
                                        <p:attrNameLst>
                                          <p:attrName>ppt_w</p:attrName>
                                        </p:attrNameLst>
                                      </p:cBhvr>
                                      <p:tavLst>
                                        <p:tav tm="0">
                                          <p:val>
                                            <p:strVal val="0"/>
                                          </p:val>
                                        </p:tav>
                                        <p:tav tm="100000">
                                          <p:val>
                                            <p:strVal val="#ppt_w"/>
                                          </p:val>
                                        </p:tav>
                                      </p:tavLst>
                                    </p:anim>
                                    <p:anim calcmode="lin" valueType="num">
                                      <p:cBhvr additive="base">
                                        <p:cTn id="203" dur="500"/>
                                        <p:tgtEl>
                                          <p:spTgt spid="347"/>
                                        </p:tgtEl>
                                        <p:attrNameLst>
                                          <p:attrName>ppt_h</p:attrName>
                                        </p:attrNameLst>
                                      </p:cBhvr>
                                      <p:tavLst>
                                        <p:tav tm="0">
                                          <p:val>
                                            <p:strVal val="0"/>
                                          </p:val>
                                        </p:tav>
                                        <p:tav tm="100000">
                                          <p:val>
                                            <p:strVal val="#ppt_h"/>
                                          </p:val>
                                        </p:tav>
                                      </p:tavLst>
                                    </p:anim>
                                  </p:childTnLst>
                                </p:cTn>
                              </p:par>
                            </p:childTnLst>
                          </p:cTn>
                        </p:par>
                        <p:par>
                          <p:cTn id="204" fill="hold">
                            <p:stCondLst>
                              <p:cond delay="19000"/>
                            </p:stCondLst>
                            <p:childTnLst>
                              <p:par>
                                <p:cTn id="205" presetID="23" presetClass="entr" presetSubtype="16" fill="hold" nodeType="afterEffect">
                                  <p:stCondLst>
                                    <p:cond delay="0"/>
                                  </p:stCondLst>
                                  <p:childTnLst>
                                    <p:set>
                                      <p:cBhvr>
                                        <p:cTn id="206" dur="1" fill="hold">
                                          <p:stCondLst>
                                            <p:cond delay="0"/>
                                          </p:stCondLst>
                                        </p:cTn>
                                        <p:tgtEl>
                                          <p:spTgt spid="342"/>
                                        </p:tgtEl>
                                        <p:attrNameLst>
                                          <p:attrName>style.visibility</p:attrName>
                                        </p:attrNameLst>
                                      </p:cBhvr>
                                      <p:to>
                                        <p:strVal val="visible"/>
                                      </p:to>
                                    </p:set>
                                    <p:anim calcmode="lin" valueType="num">
                                      <p:cBhvr additive="base">
                                        <p:cTn id="207" dur="500"/>
                                        <p:tgtEl>
                                          <p:spTgt spid="342"/>
                                        </p:tgtEl>
                                        <p:attrNameLst>
                                          <p:attrName>ppt_w</p:attrName>
                                        </p:attrNameLst>
                                      </p:cBhvr>
                                      <p:tavLst>
                                        <p:tav tm="0">
                                          <p:val>
                                            <p:strVal val="0"/>
                                          </p:val>
                                        </p:tav>
                                        <p:tav tm="100000">
                                          <p:val>
                                            <p:strVal val="#ppt_w"/>
                                          </p:val>
                                        </p:tav>
                                      </p:tavLst>
                                    </p:anim>
                                    <p:anim calcmode="lin" valueType="num">
                                      <p:cBhvr additive="base">
                                        <p:cTn id="208" dur="500"/>
                                        <p:tgtEl>
                                          <p:spTgt spid="342"/>
                                        </p:tgtEl>
                                        <p:attrNameLst>
                                          <p:attrName>ppt_h</p:attrName>
                                        </p:attrNameLst>
                                      </p:cBhvr>
                                      <p:tavLst>
                                        <p:tav tm="0">
                                          <p:val>
                                            <p:strVal val="0"/>
                                          </p:val>
                                        </p:tav>
                                        <p:tav tm="100000">
                                          <p:val>
                                            <p:strVal val="#ppt_h"/>
                                          </p:val>
                                        </p:tav>
                                      </p:tavLst>
                                    </p:anim>
                                  </p:childTnLst>
                                </p:cTn>
                              </p:par>
                              <p:par>
                                <p:cTn id="209" presetID="10" presetClass="entr" presetSubtype="0" fill="hold" nodeType="withEffect">
                                  <p:stCondLst>
                                    <p:cond delay="0"/>
                                  </p:stCondLst>
                                  <p:childTnLst>
                                    <p:set>
                                      <p:cBhvr>
                                        <p:cTn id="210" dur="1" fill="hold">
                                          <p:stCondLst>
                                            <p:cond delay="0"/>
                                          </p:stCondLst>
                                        </p:cTn>
                                        <p:tgtEl>
                                          <p:spTgt spid="348"/>
                                        </p:tgtEl>
                                        <p:attrNameLst>
                                          <p:attrName>style.visibility</p:attrName>
                                        </p:attrNameLst>
                                      </p:cBhvr>
                                      <p:to>
                                        <p:strVal val="visible"/>
                                      </p:to>
                                    </p:set>
                                    <p:animEffect transition="in" filter="fade">
                                      <p:cBhvr>
                                        <p:cTn id="211" dur="1000"/>
                                        <p:tgtEl>
                                          <p:spTgt spid="348"/>
                                        </p:tgtEl>
                                      </p:cBhvr>
                                    </p:animEffect>
                                  </p:childTnLst>
                                </p:cTn>
                              </p:par>
                              <p:par>
                                <p:cTn id="212" presetID="10" presetClass="entr" presetSubtype="0" fill="hold" nodeType="withEffect">
                                  <p:stCondLst>
                                    <p:cond delay="0"/>
                                  </p:stCondLst>
                                  <p:childTnLst>
                                    <p:set>
                                      <p:cBhvr>
                                        <p:cTn id="213" dur="1" fill="hold">
                                          <p:stCondLst>
                                            <p:cond delay="0"/>
                                          </p:stCondLst>
                                        </p:cTn>
                                        <p:tgtEl>
                                          <p:spTgt spid="349"/>
                                        </p:tgtEl>
                                        <p:attrNameLst>
                                          <p:attrName>style.visibility</p:attrName>
                                        </p:attrNameLst>
                                      </p:cBhvr>
                                      <p:to>
                                        <p:strVal val="visible"/>
                                      </p:to>
                                    </p:set>
                                    <p:animEffect transition="in" filter="fade">
                                      <p:cBhvr>
                                        <p:cTn id="214" dur="500"/>
                                        <p:tgtEl>
                                          <p:spTgt spid="349"/>
                                        </p:tgtEl>
                                      </p:cBhvr>
                                    </p:animEffect>
                                  </p:childTnLst>
                                </p:cTn>
                              </p:par>
                            </p:childTnLst>
                          </p:cTn>
                        </p:par>
                        <p:par>
                          <p:cTn id="215" fill="hold">
                            <p:stCondLst>
                              <p:cond delay="20000"/>
                            </p:stCondLst>
                            <p:childTnLst>
                              <p:par>
                                <p:cTn id="216" presetID="10" presetClass="entr" presetSubtype="0" fill="hold" nodeType="afterEffect">
                                  <p:stCondLst>
                                    <p:cond delay="0"/>
                                  </p:stCondLst>
                                  <p:childTnLst>
                                    <p:set>
                                      <p:cBhvr>
                                        <p:cTn id="217" dur="1" fill="hold">
                                          <p:stCondLst>
                                            <p:cond delay="0"/>
                                          </p:stCondLst>
                                        </p:cTn>
                                        <p:tgtEl>
                                          <p:spTgt spid="352"/>
                                        </p:tgtEl>
                                        <p:attrNameLst>
                                          <p:attrName>style.visibility</p:attrName>
                                        </p:attrNameLst>
                                      </p:cBhvr>
                                      <p:to>
                                        <p:strVal val="visible"/>
                                      </p:to>
                                    </p:set>
                                    <p:animEffect transition="in" filter="fade">
                                      <p:cBhvr>
                                        <p:cTn id="218" dur="500"/>
                                        <p:tgtEl>
                                          <p:spTgt spid="352"/>
                                        </p:tgtEl>
                                      </p:cBhvr>
                                    </p:animEffect>
                                  </p:childTnLst>
                                </p:cTn>
                              </p:par>
                            </p:childTnLst>
                          </p:cTn>
                        </p:par>
                        <p:par>
                          <p:cTn id="219" fill="hold">
                            <p:stCondLst>
                              <p:cond delay="20500"/>
                            </p:stCondLst>
                            <p:childTnLst>
                              <p:par>
                                <p:cTn id="220" presetID="10" presetClass="entr" presetSubtype="0" fill="hold" nodeType="afterEffect">
                                  <p:stCondLst>
                                    <p:cond delay="0"/>
                                  </p:stCondLst>
                                  <p:childTnLst>
                                    <p:set>
                                      <p:cBhvr>
                                        <p:cTn id="221" dur="1" fill="hold">
                                          <p:stCondLst>
                                            <p:cond delay="0"/>
                                          </p:stCondLst>
                                        </p:cTn>
                                        <p:tgtEl>
                                          <p:spTgt spid="306"/>
                                        </p:tgtEl>
                                        <p:attrNameLst>
                                          <p:attrName>style.visibility</p:attrName>
                                        </p:attrNameLst>
                                      </p:cBhvr>
                                      <p:to>
                                        <p:strVal val="visible"/>
                                      </p:to>
                                    </p:set>
                                    <p:animEffect transition="in" filter="fade">
                                      <p:cBhvr>
                                        <p:cTn id="222"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cxnSp>
        <p:nvCxnSpPr>
          <p:cNvPr id="361" name="Google Shape;361;p42"/>
          <p:cNvCxnSpPr/>
          <p:nvPr/>
        </p:nvCxnSpPr>
        <p:spPr>
          <a:xfrm>
            <a:off x="4631316" y="2996489"/>
            <a:ext cx="1689900" cy="0"/>
          </a:xfrm>
          <a:prstGeom prst="straightConnector1">
            <a:avLst/>
          </a:prstGeom>
          <a:noFill/>
          <a:ln w="19050" cap="flat" cmpd="sng">
            <a:solidFill>
              <a:srgbClr val="A5A5A5"/>
            </a:solidFill>
            <a:prstDash val="solid"/>
            <a:miter lim="800000"/>
            <a:headEnd type="none" w="sm" len="sm"/>
            <a:tailEnd type="none" w="sm" len="sm"/>
          </a:ln>
        </p:spPr>
      </p:cxnSp>
      <p:cxnSp>
        <p:nvCxnSpPr>
          <p:cNvPr id="362" name="Google Shape;362;p42"/>
          <p:cNvCxnSpPr/>
          <p:nvPr/>
        </p:nvCxnSpPr>
        <p:spPr>
          <a:xfrm>
            <a:off x="6309761" y="2996489"/>
            <a:ext cx="1689900" cy="0"/>
          </a:xfrm>
          <a:prstGeom prst="straightConnector1">
            <a:avLst/>
          </a:prstGeom>
          <a:noFill/>
          <a:ln w="19050" cap="flat" cmpd="sng">
            <a:solidFill>
              <a:srgbClr val="A5A5A5"/>
            </a:solidFill>
            <a:prstDash val="solid"/>
            <a:miter lim="800000"/>
            <a:headEnd type="none" w="sm" len="sm"/>
            <a:tailEnd type="none" w="sm" len="sm"/>
          </a:ln>
        </p:spPr>
      </p:cxnSp>
      <p:cxnSp>
        <p:nvCxnSpPr>
          <p:cNvPr id="363" name="Google Shape;363;p42"/>
          <p:cNvCxnSpPr/>
          <p:nvPr/>
        </p:nvCxnSpPr>
        <p:spPr>
          <a:xfrm>
            <a:off x="7999414" y="2996489"/>
            <a:ext cx="1153800" cy="0"/>
          </a:xfrm>
          <a:prstGeom prst="straightConnector1">
            <a:avLst/>
          </a:prstGeom>
          <a:noFill/>
          <a:ln w="19050" cap="flat" cmpd="sng">
            <a:solidFill>
              <a:srgbClr val="A5A5A5"/>
            </a:solidFill>
            <a:prstDash val="solid"/>
            <a:miter lim="800000"/>
            <a:headEnd type="none" w="sm" len="sm"/>
            <a:tailEnd type="none" w="sm" len="sm"/>
          </a:ln>
        </p:spPr>
      </p:cxnSp>
      <p:cxnSp>
        <p:nvCxnSpPr>
          <p:cNvPr id="364" name="Google Shape;364;p42"/>
          <p:cNvCxnSpPr/>
          <p:nvPr/>
        </p:nvCxnSpPr>
        <p:spPr>
          <a:xfrm>
            <a:off x="2933504" y="2996489"/>
            <a:ext cx="1689900" cy="0"/>
          </a:xfrm>
          <a:prstGeom prst="straightConnector1">
            <a:avLst/>
          </a:prstGeom>
          <a:noFill/>
          <a:ln w="19050" cap="flat" cmpd="sng">
            <a:solidFill>
              <a:srgbClr val="A5A5A5"/>
            </a:solidFill>
            <a:prstDash val="solid"/>
            <a:miter lim="800000"/>
            <a:headEnd type="none" w="sm" len="sm"/>
            <a:tailEnd type="none" w="sm" len="sm"/>
          </a:ln>
        </p:spPr>
      </p:cxnSp>
      <p:cxnSp>
        <p:nvCxnSpPr>
          <p:cNvPr id="365" name="Google Shape;365;p42"/>
          <p:cNvCxnSpPr/>
          <p:nvPr/>
        </p:nvCxnSpPr>
        <p:spPr>
          <a:xfrm>
            <a:off x="1243430" y="2996489"/>
            <a:ext cx="1689900" cy="0"/>
          </a:xfrm>
          <a:prstGeom prst="straightConnector1">
            <a:avLst/>
          </a:prstGeom>
          <a:noFill/>
          <a:ln w="19050" cap="flat" cmpd="sng">
            <a:solidFill>
              <a:srgbClr val="A5A5A5"/>
            </a:solidFill>
            <a:prstDash val="solid"/>
            <a:miter lim="800000"/>
            <a:headEnd type="none" w="sm" len="sm"/>
            <a:tailEnd type="none" w="sm" len="sm"/>
          </a:ln>
        </p:spPr>
      </p:cxnSp>
      <p:sp>
        <p:nvSpPr>
          <p:cNvPr id="366" name="Google Shape;366;p42"/>
          <p:cNvSpPr/>
          <p:nvPr/>
        </p:nvSpPr>
        <p:spPr>
          <a:xfrm>
            <a:off x="86294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67" name="Google Shape;367;p42"/>
          <p:cNvCxnSpPr/>
          <p:nvPr/>
        </p:nvCxnSpPr>
        <p:spPr>
          <a:xfrm>
            <a:off x="0" y="2996489"/>
            <a:ext cx="1153800" cy="0"/>
          </a:xfrm>
          <a:prstGeom prst="straightConnector1">
            <a:avLst/>
          </a:prstGeom>
          <a:noFill/>
          <a:ln w="19050" cap="flat" cmpd="sng">
            <a:solidFill>
              <a:srgbClr val="A5A5A5"/>
            </a:solidFill>
            <a:prstDash val="solid"/>
            <a:miter lim="800000"/>
            <a:headEnd type="none" w="sm" len="sm"/>
            <a:tailEnd type="none" w="sm" len="sm"/>
          </a:ln>
        </p:spPr>
      </p:cxnSp>
      <p:sp>
        <p:nvSpPr>
          <p:cNvPr id="368" name="Google Shape;368;p42"/>
          <p:cNvSpPr/>
          <p:nvPr/>
        </p:nvSpPr>
        <p:spPr>
          <a:xfrm>
            <a:off x="1136196"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9" name="Google Shape;369;p42"/>
          <p:cNvSpPr/>
          <p:nvPr/>
        </p:nvSpPr>
        <p:spPr>
          <a:xfrm>
            <a:off x="1046899"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70" name="Google Shape;370;p42"/>
          <p:cNvSpPr/>
          <p:nvPr/>
        </p:nvSpPr>
        <p:spPr>
          <a:xfrm>
            <a:off x="947245"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71" name="Google Shape;371;p42"/>
          <p:cNvCxnSpPr/>
          <p:nvPr/>
        </p:nvCxnSpPr>
        <p:spPr>
          <a:xfrm rot="10800000">
            <a:off x="1207634" y="3257099"/>
            <a:ext cx="0" cy="387300"/>
          </a:xfrm>
          <a:prstGeom prst="straightConnector1">
            <a:avLst/>
          </a:prstGeom>
          <a:noFill/>
          <a:ln w="19050" cap="flat" cmpd="sng">
            <a:solidFill>
              <a:srgbClr val="C00000"/>
            </a:solidFill>
            <a:prstDash val="solid"/>
            <a:miter lim="800000"/>
            <a:headEnd type="none" w="sm" len="sm"/>
            <a:tailEnd type="none" w="sm" len="sm"/>
          </a:ln>
        </p:spPr>
      </p:cxnSp>
      <p:sp>
        <p:nvSpPr>
          <p:cNvPr id="372" name="Google Shape;372;p42"/>
          <p:cNvSpPr/>
          <p:nvPr/>
        </p:nvSpPr>
        <p:spPr>
          <a:xfrm>
            <a:off x="1153254" y="3624809"/>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3" name="Google Shape;373;p42"/>
          <p:cNvSpPr txBox="1"/>
          <p:nvPr/>
        </p:nvSpPr>
        <p:spPr>
          <a:xfrm>
            <a:off x="455836" y="2189332"/>
            <a:ext cx="15036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Jan. 20</a:t>
            </a:r>
            <a:endParaRPr sz="1100"/>
          </a:p>
        </p:txBody>
      </p:sp>
      <p:sp>
        <p:nvSpPr>
          <p:cNvPr id="374" name="Google Shape;374;p42"/>
          <p:cNvSpPr txBox="1"/>
          <p:nvPr/>
        </p:nvSpPr>
        <p:spPr>
          <a:xfrm>
            <a:off x="453586" y="3840380"/>
            <a:ext cx="19560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A Chinese expert on infectious diseases confirmed human-to-human transmission to state broadcaster CCTV.</a:t>
            </a:r>
            <a:endParaRPr sz="1100"/>
          </a:p>
        </p:txBody>
      </p:sp>
      <p:sp>
        <p:nvSpPr>
          <p:cNvPr id="375" name="Google Shape;375;p42"/>
          <p:cNvSpPr/>
          <p:nvPr/>
        </p:nvSpPr>
        <p:spPr>
          <a:xfrm rot="5400000">
            <a:off x="254177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76" name="Google Shape;376;p42"/>
          <p:cNvSpPr/>
          <p:nvPr/>
        </p:nvSpPr>
        <p:spPr>
          <a:xfrm>
            <a:off x="2815054"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7" name="Google Shape;377;p42"/>
          <p:cNvSpPr/>
          <p:nvPr/>
        </p:nvSpPr>
        <p:spPr>
          <a:xfrm>
            <a:off x="2725757"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78" name="Google Shape;378;p42"/>
          <p:cNvSpPr/>
          <p:nvPr/>
        </p:nvSpPr>
        <p:spPr>
          <a:xfrm>
            <a:off x="2626103"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79" name="Google Shape;379;p42"/>
          <p:cNvCxnSpPr/>
          <p:nvPr/>
        </p:nvCxnSpPr>
        <p:spPr>
          <a:xfrm rot="10800000">
            <a:off x="2886493" y="1960900"/>
            <a:ext cx="0" cy="775200"/>
          </a:xfrm>
          <a:prstGeom prst="straightConnector1">
            <a:avLst/>
          </a:prstGeom>
          <a:noFill/>
          <a:ln w="19050" cap="flat" cmpd="sng">
            <a:solidFill>
              <a:srgbClr val="C00000"/>
            </a:solidFill>
            <a:prstDash val="solid"/>
            <a:miter lim="800000"/>
            <a:headEnd type="none" w="sm" len="sm"/>
            <a:tailEnd type="none" w="sm" len="sm"/>
          </a:ln>
        </p:spPr>
      </p:cxnSp>
      <p:sp>
        <p:nvSpPr>
          <p:cNvPr id="380" name="Google Shape;380;p42"/>
          <p:cNvSpPr/>
          <p:nvPr/>
        </p:nvSpPr>
        <p:spPr>
          <a:xfrm>
            <a:off x="2839902" y="1926293"/>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1" name="Google Shape;381;p42"/>
          <p:cNvSpPr txBox="1"/>
          <p:nvPr/>
        </p:nvSpPr>
        <p:spPr>
          <a:xfrm>
            <a:off x="2159848" y="3304872"/>
            <a:ext cx="14928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Jan. 30</a:t>
            </a:r>
            <a:endParaRPr sz="2700">
              <a:solidFill>
                <a:srgbClr val="C00000"/>
              </a:solidFill>
              <a:latin typeface="Century Gothic"/>
              <a:ea typeface="Century Gothic"/>
              <a:cs typeface="Century Gothic"/>
              <a:sym typeface="Century Gothic"/>
            </a:endParaRPr>
          </a:p>
        </p:txBody>
      </p:sp>
      <p:sp>
        <p:nvSpPr>
          <p:cNvPr id="382" name="Google Shape;382;p42"/>
          <p:cNvSpPr txBox="1"/>
          <p:nvPr/>
        </p:nvSpPr>
        <p:spPr>
          <a:xfrm>
            <a:off x="2030786" y="977693"/>
            <a:ext cx="2400600" cy="8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WHO declares coronavirus a global emergency with cases being reported in the United States, Japan, Nepal, France, Australia, Malaysia, Singapore, South Korea, Vietnam and Taiwan.</a:t>
            </a:r>
            <a:endParaRPr sz="1100"/>
          </a:p>
        </p:txBody>
      </p:sp>
      <p:sp>
        <p:nvSpPr>
          <p:cNvPr id="383" name="Google Shape;383;p42"/>
          <p:cNvSpPr/>
          <p:nvPr/>
        </p:nvSpPr>
        <p:spPr>
          <a:xfrm>
            <a:off x="4231881"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84" name="Google Shape;384;p42"/>
          <p:cNvSpPr/>
          <p:nvPr/>
        </p:nvSpPr>
        <p:spPr>
          <a:xfrm>
            <a:off x="4505129"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5" name="Google Shape;385;p42"/>
          <p:cNvSpPr/>
          <p:nvPr/>
        </p:nvSpPr>
        <p:spPr>
          <a:xfrm>
            <a:off x="4415832"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86" name="Google Shape;386;p42"/>
          <p:cNvSpPr/>
          <p:nvPr/>
        </p:nvSpPr>
        <p:spPr>
          <a:xfrm>
            <a:off x="4316178"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87" name="Google Shape;387;p42"/>
          <p:cNvCxnSpPr/>
          <p:nvPr/>
        </p:nvCxnSpPr>
        <p:spPr>
          <a:xfrm rot="10800000">
            <a:off x="4576567" y="3256889"/>
            <a:ext cx="0" cy="461100"/>
          </a:xfrm>
          <a:prstGeom prst="straightConnector1">
            <a:avLst/>
          </a:prstGeom>
          <a:noFill/>
          <a:ln w="19050" cap="flat" cmpd="sng">
            <a:solidFill>
              <a:srgbClr val="C00000"/>
            </a:solidFill>
            <a:prstDash val="solid"/>
            <a:miter lim="800000"/>
            <a:headEnd type="none" w="sm" len="sm"/>
            <a:tailEnd type="none" w="sm" len="sm"/>
          </a:ln>
        </p:spPr>
      </p:cxnSp>
      <p:sp>
        <p:nvSpPr>
          <p:cNvPr id="388" name="Google Shape;388;p42"/>
          <p:cNvSpPr/>
          <p:nvPr/>
        </p:nvSpPr>
        <p:spPr>
          <a:xfrm>
            <a:off x="4529977" y="3690491"/>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9" name="Google Shape;389;p42"/>
          <p:cNvSpPr txBox="1"/>
          <p:nvPr/>
        </p:nvSpPr>
        <p:spPr>
          <a:xfrm>
            <a:off x="3925167" y="2173427"/>
            <a:ext cx="14457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Feb. 2</a:t>
            </a:r>
            <a:endParaRPr sz="2700">
              <a:solidFill>
                <a:srgbClr val="C00000"/>
              </a:solidFill>
              <a:latin typeface="Century Gothic"/>
              <a:ea typeface="Century Gothic"/>
              <a:cs typeface="Century Gothic"/>
              <a:sym typeface="Century Gothic"/>
            </a:endParaRPr>
          </a:p>
        </p:txBody>
      </p:sp>
      <p:sp>
        <p:nvSpPr>
          <p:cNvPr id="390" name="Google Shape;390;p42"/>
          <p:cNvSpPr txBox="1"/>
          <p:nvPr/>
        </p:nvSpPr>
        <p:spPr>
          <a:xfrm>
            <a:off x="3778330" y="3872101"/>
            <a:ext cx="17871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The first death outside China, of a Chinese man from Wuhan, was reported in the Philippines.</a:t>
            </a:r>
            <a:endParaRPr sz="1100"/>
          </a:p>
        </p:txBody>
      </p:sp>
      <p:sp>
        <p:nvSpPr>
          <p:cNvPr id="391" name="Google Shape;391;p42"/>
          <p:cNvSpPr/>
          <p:nvPr/>
        </p:nvSpPr>
        <p:spPr>
          <a:xfrm rot="5400000">
            <a:off x="5929664"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92" name="Google Shape;392;p42"/>
          <p:cNvSpPr/>
          <p:nvPr/>
        </p:nvSpPr>
        <p:spPr>
          <a:xfrm>
            <a:off x="6202941"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3" name="Google Shape;393;p42"/>
          <p:cNvSpPr/>
          <p:nvPr/>
        </p:nvSpPr>
        <p:spPr>
          <a:xfrm>
            <a:off x="6113644"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394" name="Google Shape;394;p42"/>
          <p:cNvSpPr/>
          <p:nvPr/>
        </p:nvSpPr>
        <p:spPr>
          <a:xfrm>
            <a:off x="6013990"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395" name="Google Shape;395;p42"/>
          <p:cNvCxnSpPr/>
          <p:nvPr/>
        </p:nvCxnSpPr>
        <p:spPr>
          <a:xfrm rot="10800000">
            <a:off x="6274379" y="1960900"/>
            <a:ext cx="0" cy="775200"/>
          </a:xfrm>
          <a:prstGeom prst="straightConnector1">
            <a:avLst/>
          </a:prstGeom>
          <a:noFill/>
          <a:ln w="19050" cap="flat" cmpd="sng">
            <a:solidFill>
              <a:srgbClr val="C00000"/>
            </a:solidFill>
            <a:prstDash val="solid"/>
            <a:miter lim="800000"/>
            <a:headEnd type="none" w="sm" len="sm"/>
            <a:tailEnd type="none" w="sm" len="sm"/>
          </a:ln>
        </p:spPr>
      </p:cxnSp>
      <p:sp>
        <p:nvSpPr>
          <p:cNvPr id="396" name="Google Shape;396;p42"/>
          <p:cNvSpPr/>
          <p:nvPr/>
        </p:nvSpPr>
        <p:spPr>
          <a:xfrm>
            <a:off x="6227788" y="1926293"/>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7" name="Google Shape;397;p42"/>
          <p:cNvSpPr txBox="1"/>
          <p:nvPr/>
        </p:nvSpPr>
        <p:spPr>
          <a:xfrm>
            <a:off x="5635829" y="3309490"/>
            <a:ext cx="13044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Feb. 5</a:t>
            </a:r>
            <a:endParaRPr sz="2700">
              <a:solidFill>
                <a:srgbClr val="C00000"/>
              </a:solidFill>
              <a:latin typeface="Century Gothic"/>
              <a:ea typeface="Century Gothic"/>
              <a:cs typeface="Century Gothic"/>
              <a:sym typeface="Century Gothic"/>
            </a:endParaRPr>
          </a:p>
        </p:txBody>
      </p:sp>
      <p:sp>
        <p:nvSpPr>
          <p:cNvPr id="398" name="Google Shape;398;p42"/>
          <p:cNvSpPr txBox="1"/>
          <p:nvPr/>
        </p:nvSpPr>
        <p:spPr>
          <a:xfrm>
            <a:off x="5461300" y="1259008"/>
            <a:ext cx="19476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The WHO reaffirmed there was "no known effective treatment" for the coronavirus.</a:t>
            </a:r>
            <a:endParaRPr sz="1100"/>
          </a:p>
        </p:txBody>
      </p:sp>
      <p:sp>
        <p:nvSpPr>
          <p:cNvPr id="399" name="Google Shape;399;p42"/>
          <p:cNvSpPr/>
          <p:nvPr/>
        </p:nvSpPr>
        <p:spPr>
          <a:xfrm>
            <a:off x="760813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00" name="Google Shape;400;p42"/>
          <p:cNvSpPr/>
          <p:nvPr/>
        </p:nvSpPr>
        <p:spPr>
          <a:xfrm>
            <a:off x="7881386"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1" name="Google Shape;401;p42"/>
          <p:cNvSpPr/>
          <p:nvPr/>
        </p:nvSpPr>
        <p:spPr>
          <a:xfrm>
            <a:off x="7792089"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02" name="Google Shape;402;p42"/>
          <p:cNvSpPr/>
          <p:nvPr/>
        </p:nvSpPr>
        <p:spPr>
          <a:xfrm>
            <a:off x="7692435"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403" name="Google Shape;403;p42"/>
          <p:cNvCxnSpPr/>
          <p:nvPr/>
        </p:nvCxnSpPr>
        <p:spPr>
          <a:xfrm rot="10800000">
            <a:off x="7952824" y="3256880"/>
            <a:ext cx="0" cy="583500"/>
          </a:xfrm>
          <a:prstGeom prst="straightConnector1">
            <a:avLst/>
          </a:prstGeom>
          <a:noFill/>
          <a:ln w="19050" cap="flat" cmpd="sng">
            <a:solidFill>
              <a:srgbClr val="C00000"/>
            </a:solidFill>
            <a:prstDash val="solid"/>
            <a:miter lim="800000"/>
            <a:headEnd type="none" w="sm" len="sm"/>
            <a:tailEnd type="none" w="sm" len="sm"/>
          </a:ln>
        </p:spPr>
      </p:cxnSp>
      <p:sp>
        <p:nvSpPr>
          <p:cNvPr id="404" name="Google Shape;404;p42"/>
          <p:cNvSpPr/>
          <p:nvPr/>
        </p:nvSpPr>
        <p:spPr>
          <a:xfrm>
            <a:off x="7914013" y="3778921"/>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5" name="Google Shape;405;p42"/>
          <p:cNvSpPr txBox="1"/>
          <p:nvPr/>
        </p:nvSpPr>
        <p:spPr>
          <a:xfrm>
            <a:off x="7181293" y="2221273"/>
            <a:ext cx="15309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Feb. 11</a:t>
            </a:r>
            <a:endParaRPr sz="2700">
              <a:solidFill>
                <a:srgbClr val="C00000"/>
              </a:solidFill>
              <a:latin typeface="Century Gothic"/>
              <a:ea typeface="Century Gothic"/>
              <a:cs typeface="Century Gothic"/>
              <a:sym typeface="Century Gothic"/>
            </a:endParaRPr>
          </a:p>
        </p:txBody>
      </p:sp>
      <p:sp>
        <p:nvSpPr>
          <p:cNvPr id="406" name="Google Shape;406;p42"/>
          <p:cNvSpPr txBox="1"/>
          <p:nvPr/>
        </p:nvSpPr>
        <p:spPr>
          <a:xfrm>
            <a:off x="7181293" y="4024128"/>
            <a:ext cx="1727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The WHO announces that the new coronavirus would be called "COVID-19".</a:t>
            </a:r>
            <a:endParaRPr sz="1100"/>
          </a:p>
        </p:txBody>
      </p:sp>
      <p:cxnSp>
        <p:nvCxnSpPr>
          <p:cNvPr id="407" name="Google Shape;407;p42"/>
          <p:cNvCxnSpPr/>
          <p:nvPr/>
        </p:nvCxnSpPr>
        <p:spPr>
          <a:xfrm>
            <a:off x="488743" y="4659282"/>
            <a:ext cx="1536900" cy="0"/>
          </a:xfrm>
          <a:prstGeom prst="straightConnector1">
            <a:avLst/>
          </a:prstGeom>
          <a:noFill/>
          <a:ln w="19050" cap="flat" cmpd="sng">
            <a:solidFill>
              <a:srgbClr val="C00000"/>
            </a:solidFill>
            <a:prstDash val="solid"/>
            <a:miter lim="800000"/>
            <a:headEnd type="none" w="sm" len="sm"/>
            <a:tailEnd type="none" w="sm" len="sm"/>
          </a:ln>
        </p:spPr>
      </p:cxnSp>
      <p:cxnSp>
        <p:nvCxnSpPr>
          <p:cNvPr id="408" name="Google Shape;408;p42"/>
          <p:cNvCxnSpPr/>
          <p:nvPr/>
        </p:nvCxnSpPr>
        <p:spPr>
          <a:xfrm>
            <a:off x="3848704" y="4659282"/>
            <a:ext cx="1536900" cy="0"/>
          </a:xfrm>
          <a:prstGeom prst="straightConnector1">
            <a:avLst/>
          </a:prstGeom>
          <a:noFill/>
          <a:ln w="19050" cap="flat" cmpd="sng">
            <a:solidFill>
              <a:srgbClr val="C00000"/>
            </a:solidFill>
            <a:prstDash val="solid"/>
            <a:miter lim="800000"/>
            <a:headEnd type="none" w="sm" len="sm"/>
            <a:tailEnd type="none" w="sm" len="sm"/>
          </a:ln>
        </p:spPr>
      </p:cxnSp>
      <p:cxnSp>
        <p:nvCxnSpPr>
          <p:cNvPr id="409" name="Google Shape;409;p42"/>
          <p:cNvCxnSpPr/>
          <p:nvPr/>
        </p:nvCxnSpPr>
        <p:spPr>
          <a:xfrm>
            <a:off x="7241325" y="4659282"/>
            <a:ext cx="1536900" cy="0"/>
          </a:xfrm>
          <a:prstGeom prst="straightConnector1">
            <a:avLst/>
          </a:prstGeom>
          <a:noFill/>
          <a:ln w="19050" cap="flat" cmpd="sng">
            <a:solidFill>
              <a:srgbClr val="C00000"/>
            </a:solidFill>
            <a:prstDash val="solid"/>
            <a:miter lim="800000"/>
            <a:headEnd type="none" w="sm" len="sm"/>
            <a:tailEnd type="none" w="sm" len="sm"/>
          </a:ln>
        </p:spPr>
      </p:cxnSp>
      <p:cxnSp>
        <p:nvCxnSpPr>
          <p:cNvPr id="410" name="Google Shape;410;p42"/>
          <p:cNvCxnSpPr/>
          <p:nvPr/>
        </p:nvCxnSpPr>
        <p:spPr>
          <a:xfrm>
            <a:off x="2088256" y="876253"/>
            <a:ext cx="2143500" cy="0"/>
          </a:xfrm>
          <a:prstGeom prst="straightConnector1">
            <a:avLst/>
          </a:prstGeom>
          <a:noFill/>
          <a:ln w="19050" cap="flat" cmpd="sng">
            <a:solidFill>
              <a:srgbClr val="C00000"/>
            </a:solidFill>
            <a:prstDash val="solid"/>
            <a:miter lim="800000"/>
            <a:headEnd type="none" w="sm" len="sm"/>
            <a:tailEnd type="none" w="sm" len="sm"/>
          </a:ln>
        </p:spPr>
      </p:cxnSp>
      <p:cxnSp>
        <p:nvCxnSpPr>
          <p:cNvPr id="411" name="Google Shape;411;p42"/>
          <p:cNvCxnSpPr/>
          <p:nvPr/>
        </p:nvCxnSpPr>
        <p:spPr>
          <a:xfrm>
            <a:off x="5506054" y="1179662"/>
            <a:ext cx="1733700" cy="0"/>
          </a:xfrm>
          <a:prstGeom prst="straightConnector1">
            <a:avLst/>
          </a:prstGeom>
          <a:noFill/>
          <a:ln w="19050" cap="flat" cmpd="sng">
            <a:solidFill>
              <a:srgbClr val="C00000"/>
            </a:solidFill>
            <a:prstDash val="solid"/>
            <a:miter lim="800000"/>
            <a:headEnd type="none" w="sm" len="sm"/>
            <a:tailEnd type="none" w="sm" len="sm"/>
          </a:ln>
        </p:spPr>
      </p:cxnSp>
      <p:sp>
        <p:nvSpPr>
          <p:cNvPr id="412" name="Google Shape;412;p42"/>
          <p:cNvSpPr txBox="1"/>
          <p:nvPr/>
        </p:nvSpPr>
        <p:spPr>
          <a:xfrm>
            <a:off x="1780790" y="158146"/>
            <a:ext cx="5459100" cy="438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a:solidFill>
                  <a:srgbClr val="C00000"/>
                </a:solidFill>
                <a:latin typeface="Century Gothic"/>
                <a:ea typeface="Century Gothic"/>
                <a:cs typeface="Century Gothic"/>
                <a:sym typeface="Century Gothic"/>
              </a:rPr>
              <a:t>COVID-19: A Timeline</a:t>
            </a:r>
            <a:endParaRPr sz="1100"/>
          </a:p>
        </p:txBody>
      </p:sp>
      <p:sp>
        <p:nvSpPr>
          <p:cNvPr id="413" name="Google Shape;413;p42"/>
          <p:cNvSpPr txBox="1"/>
          <p:nvPr/>
        </p:nvSpPr>
        <p:spPr>
          <a:xfrm>
            <a:off x="208125" y="4771850"/>
            <a:ext cx="24180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3"/>
              </a:rPr>
              <a:t>American Society for Microbiology</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68"/>
                                        </p:tgtEl>
                                        <p:attrNameLst>
                                          <p:attrName>style.visibility</p:attrName>
                                        </p:attrNameLst>
                                      </p:cBhvr>
                                      <p:to>
                                        <p:strVal val="visible"/>
                                      </p:to>
                                    </p:set>
                                    <p:anim calcmode="lin" valueType="num">
                                      <p:cBhvr additive="base">
                                        <p:cTn id="11" dur="500"/>
                                        <p:tgtEl>
                                          <p:spTgt spid="368"/>
                                        </p:tgtEl>
                                        <p:attrNameLst>
                                          <p:attrName>ppt_w</p:attrName>
                                        </p:attrNameLst>
                                      </p:cBhvr>
                                      <p:tavLst>
                                        <p:tav tm="0">
                                          <p:val>
                                            <p:strVal val="0"/>
                                          </p:val>
                                        </p:tav>
                                        <p:tav tm="100000">
                                          <p:val>
                                            <p:strVal val="#ppt_w"/>
                                          </p:val>
                                        </p:tav>
                                      </p:tavLst>
                                    </p:anim>
                                    <p:anim calcmode="lin" valueType="num">
                                      <p:cBhvr additive="base">
                                        <p:cTn id="12" dur="500"/>
                                        <p:tgtEl>
                                          <p:spTgt spid="368"/>
                                        </p:tgtEl>
                                        <p:attrNameLst>
                                          <p:attrName>ppt_h</p:attrName>
                                        </p:attrNameLst>
                                      </p:cBhvr>
                                      <p:tavLst>
                                        <p:tav tm="0">
                                          <p:val>
                                            <p:str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69"/>
                                        </p:tgtEl>
                                        <p:attrNameLst>
                                          <p:attrName>style.visibility</p:attrName>
                                        </p:attrNameLst>
                                      </p:cBhvr>
                                      <p:to>
                                        <p:strVal val="visible"/>
                                      </p:to>
                                    </p:set>
                                    <p:anim calcmode="lin" valueType="num">
                                      <p:cBhvr additive="base">
                                        <p:cTn id="16" dur="500"/>
                                        <p:tgtEl>
                                          <p:spTgt spid="369"/>
                                        </p:tgtEl>
                                        <p:attrNameLst>
                                          <p:attrName>ppt_w</p:attrName>
                                        </p:attrNameLst>
                                      </p:cBhvr>
                                      <p:tavLst>
                                        <p:tav tm="0">
                                          <p:val>
                                            <p:strVal val="0"/>
                                          </p:val>
                                        </p:tav>
                                        <p:tav tm="100000">
                                          <p:val>
                                            <p:strVal val="#ppt_w"/>
                                          </p:val>
                                        </p:tav>
                                      </p:tavLst>
                                    </p:anim>
                                    <p:anim calcmode="lin" valueType="num">
                                      <p:cBhvr additive="base">
                                        <p:cTn id="17" dur="500"/>
                                        <p:tgtEl>
                                          <p:spTgt spid="369"/>
                                        </p:tgtEl>
                                        <p:attrNameLst>
                                          <p:attrName>ppt_h</p:attrName>
                                        </p:attrNameLst>
                                      </p:cBhvr>
                                      <p:tavLst>
                                        <p:tav tm="0">
                                          <p:val>
                                            <p:str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370"/>
                                        </p:tgtEl>
                                        <p:attrNameLst>
                                          <p:attrName>style.visibility</p:attrName>
                                        </p:attrNameLst>
                                      </p:cBhvr>
                                      <p:to>
                                        <p:strVal val="visible"/>
                                      </p:to>
                                    </p:set>
                                    <p:anim calcmode="lin" valueType="num">
                                      <p:cBhvr additive="base">
                                        <p:cTn id="21" dur="500"/>
                                        <p:tgtEl>
                                          <p:spTgt spid="370"/>
                                        </p:tgtEl>
                                        <p:attrNameLst>
                                          <p:attrName>ppt_w</p:attrName>
                                        </p:attrNameLst>
                                      </p:cBhvr>
                                      <p:tavLst>
                                        <p:tav tm="0">
                                          <p:val>
                                            <p:strVal val="0"/>
                                          </p:val>
                                        </p:tav>
                                        <p:tav tm="100000">
                                          <p:val>
                                            <p:strVal val="#ppt_w"/>
                                          </p:val>
                                        </p:tav>
                                      </p:tavLst>
                                    </p:anim>
                                    <p:anim calcmode="lin" valueType="num">
                                      <p:cBhvr additive="base">
                                        <p:cTn id="22" dur="500"/>
                                        <p:tgtEl>
                                          <p:spTgt spid="370"/>
                                        </p:tgtEl>
                                        <p:attrNameLst>
                                          <p:attrName>ppt_h</p:attrName>
                                        </p:attrNameLst>
                                      </p:cBhvr>
                                      <p:tavLst>
                                        <p:tav tm="0">
                                          <p:val>
                                            <p:strVal val="0"/>
                                          </p:val>
                                        </p:tav>
                                        <p:tav tm="100000">
                                          <p:val>
                                            <p:strVal val="#ppt_h"/>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71"/>
                                        </p:tgtEl>
                                        <p:attrNameLst>
                                          <p:attrName>style.visibility</p:attrName>
                                        </p:attrNameLst>
                                      </p:cBhvr>
                                      <p:to>
                                        <p:strVal val="visible"/>
                                      </p:to>
                                    </p:set>
                                    <p:animEffect transition="in" filter="fade">
                                      <p:cBhvr>
                                        <p:cTn id="26" dur="500"/>
                                        <p:tgtEl>
                                          <p:spTgt spid="371"/>
                                        </p:tgtEl>
                                      </p:cBhvr>
                                    </p:animEffect>
                                  </p:childTnLst>
                                </p:cTn>
                              </p:par>
                            </p:childTnLst>
                          </p:cTn>
                        </p:par>
                        <p:par>
                          <p:cTn id="27" fill="hold">
                            <p:stCondLst>
                              <p:cond delay="2500"/>
                            </p:stCondLst>
                            <p:childTnLst>
                              <p:par>
                                <p:cTn id="28" presetID="23" presetClass="entr" presetSubtype="16" fill="hold" nodeType="afterEffect">
                                  <p:stCondLst>
                                    <p:cond delay="0"/>
                                  </p:stCondLst>
                                  <p:childTnLst>
                                    <p:set>
                                      <p:cBhvr>
                                        <p:cTn id="29" dur="1" fill="hold">
                                          <p:stCondLst>
                                            <p:cond delay="0"/>
                                          </p:stCondLst>
                                        </p:cTn>
                                        <p:tgtEl>
                                          <p:spTgt spid="372"/>
                                        </p:tgtEl>
                                        <p:attrNameLst>
                                          <p:attrName>style.visibility</p:attrName>
                                        </p:attrNameLst>
                                      </p:cBhvr>
                                      <p:to>
                                        <p:strVal val="visible"/>
                                      </p:to>
                                    </p:set>
                                    <p:anim calcmode="lin" valueType="num">
                                      <p:cBhvr additive="base">
                                        <p:cTn id="30" dur="500"/>
                                        <p:tgtEl>
                                          <p:spTgt spid="372"/>
                                        </p:tgtEl>
                                        <p:attrNameLst>
                                          <p:attrName>ppt_w</p:attrName>
                                        </p:attrNameLst>
                                      </p:cBhvr>
                                      <p:tavLst>
                                        <p:tav tm="0">
                                          <p:val>
                                            <p:strVal val="0"/>
                                          </p:val>
                                        </p:tav>
                                        <p:tav tm="100000">
                                          <p:val>
                                            <p:strVal val="#ppt_w"/>
                                          </p:val>
                                        </p:tav>
                                      </p:tavLst>
                                    </p:anim>
                                    <p:anim calcmode="lin" valueType="num">
                                      <p:cBhvr additive="base">
                                        <p:cTn id="31" dur="500"/>
                                        <p:tgtEl>
                                          <p:spTgt spid="372"/>
                                        </p:tgtEl>
                                        <p:attrNameLst>
                                          <p:attrName>ppt_h</p:attrName>
                                        </p:attrNameLst>
                                      </p:cBhvr>
                                      <p:tavLst>
                                        <p:tav tm="0">
                                          <p:val>
                                            <p:strVal val="0"/>
                                          </p:val>
                                        </p:tav>
                                        <p:tav tm="100000">
                                          <p:val>
                                            <p:strVal val="#ppt_h"/>
                                          </p:val>
                                        </p:tav>
                                      </p:tavLst>
                                    </p:anim>
                                  </p:childTnLst>
                                </p:cTn>
                              </p:par>
                            </p:childTnLst>
                          </p:cTn>
                        </p:par>
                        <p:par>
                          <p:cTn id="32" fill="hold">
                            <p:stCondLst>
                              <p:cond delay="3000"/>
                            </p:stCondLst>
                            <p:childTnLst>
                              <p:par>
                                <p:cTn id="33" presetID="23" presetClass="entr" presetSubtype="16" fill="hold" nodeType="afterEffect">
                                  <p:stCondLst>
                                    <p:cond delay="0"/>
                                  </p:stCondLst>
                                  <p:childTnLst>
                                    <p:set>
                                      <p:cBhvr>
                                        <p:cTn id="34" dur="1" fill="hold">
                                          <p:stCondLst>
                                            <p:cond delay="0"/>
                                          </p:stCondLst>
                                        </p:cTn>
                                        <p:tgtEl>
                                          <p:spTgt spid="366"/>
                                        </p:tgtEl>
                                        <p:attrNameLst>
                                          <p:attrName>style.visibility</p:attrName>
                                        </p:attrNameLst>
                                      </p:cBhvr>
                                      <p:to>
                                        <p:strVal val="visible"/>
                                      </p:to>
                                    </p:set>
                                    <p:anim calcmode="lin" valueType="num">
                                      <p:cBhvr additive="base">
                                        <p:cTn id="35" dur="500"/>
                                        <p:tgtEl>
                                          <p:spTgt spid="366"/>
                                        </p:tgtEl>
                                        <p:attrNameLst>
                                          <p:attrName>ppt_w</p:attrName>
                                        </p:attrNameLst>
                                      </p:cBhvr>
                                      <p:tavLst>
                                        <p:tav tm="0">
                                          <p:val>
                                            <p:strVal val="0"/>
                                          </p:val>
                                        </p:tav>
                                        <p:tav tm="100000">
                                          <p:val>
                                            <p:strVal val="#ppt_w"/>
                                          </p:val>
                                        </p:tav>
                                      </p:tavLst>
                                    </p:anim>
                                    <p:anim calcmode="lin" valueType="num">
                                      <p:cBhvr additive="base">
                                        <p:cTn id="36" dur="500"/>
                                        <p:tgtEl>
                                          <p:spTgt spid="366"/>
                                        </p:tgtEl>
                                        <p:attrNameLst>
                                          <p:attrName>ppt_h</p:attrName>
                                        </p:attrNameLst>
                                      </p:cBhvr>
                                      <p:tavLst>
                                        <p:tav tm="0">
                                          <p:val>
                                            <p:strVal val="0"/>
                                          </p:val>
                                        </p:tav>
                                        <p:tav tm="100000">
                                          <p:val>
                                            <p:strVal val="#ppt_h"/>
                                          </p:val>
                                        </p:tav>
                                      </p:tavLst>
                                    </p:anim>
                                  </p:childTnLst>
                                </p:cTn>
                              </p:par>
                              <p:par>
                                <p:cTn id="37" presetID="10" presetClass="entr" presetSubtype="0" fill="hold" nodeType="withEffect">
                                  <p:stCondLst>
                                    <p:cond delay="0"/>
                                  </p:stCondLst>
                                  <p:childTnLst>
                                    <p:set>
                                      <p:cBhvr>
                                        <p:cTn id="38" dur="1" fill="hold">
                                          <p:stCondLst>
                                            <p:cond delay="0"/>
                                          </p:stCondLst>
                                        </p:cTn>
                                        <p:tgtEl>
                                          <p:spTgt spid="373"/>
                                        </p:tgtEl>
                                        <p:attrNameLst>
                                          <p:attrName>style.visibility</p:attrName>
                                        </p:attrNameLst>
                                      </p:cBhvr>
                                      <p:to>
                                        <p:strVal val="visible"/>
                                      </p:to>
                                    </p:set>
                                    <p:animEffect transition="in" filter="fade">
                                      <p:cBhvr>
                                        <p:cTn id="39" dur="500"/>
                                        <p:tgtEl>
                                          <p:spTgt spid="373"/>
                                        </p:tgtEl>
                                      </p:cBhvr>
                                    </p:animEffect>
                                  </p:childTnLst>
                                </p:cTn>
                              </p:par>
                              <p:par>
                                <p:cTn id="40" presetID="10" presetClass="entr" presetSubtype="0" fill="hold" nodeType="withEffect">
                                  <p:stCondLst>
                                    <p:cond delay="0"/>
                                  </p:stCondLst>
                                  <p:childTnLst>
                                    <p:set>
                                      <p:cBhvr>
                                        <p:cTn id="41" dur="1" fill="hold">
                                          <p:stCondLst>
                                            <p:cond delay="0"/>
                                          </p:stCondLst>
                                        </p:cTn>
                                        <p:tgtEl>
                                          <p:spTgt spid="374"/>
                                        </p:tgtEl>
                                        <p:attrNameLst>
                                          <p:attrName>style.visibility</p:attrName>
                                        </p:attrNameLst>
                                      </p:cBhvr>
                                      <p:to>
                                        <p:strVal val="visible"/>
                                      </p:to>
                                    </p:set>
                                    <p:animEffect transition="in" filter="fade">
                                      <p:cBhvr>
                                        <p:cTn id="42" dur="500"/>
                                        <p:tgtEl>
                                          <p:spTgt spid="374"/>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407"/>
                                        </p:tgtEl>
                                        <p:attrNameLst>
                                          <p:attrName>style.visibility</p:attrName>
                                        </p:attrNameLst>
                                      </p:cBhvr>
                                      <p:to>
                                        <p:strVal val="visible"/>
                                      </p:to>
                                    </p:set>
                                    <p:animEffect transition="in" filter="fade">
                                      <p:cBhvr>
                                        <p:cTn id="46" dur="500"/>
                                        <p:tgtEl>
                                          <p:spTgt spid="40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365"/>
                                        </p:tgtEl>
                                        <p:attrNameLst>
                                          <p:attrName>style.visibility</p:attrName>
                                        </p:attrNameLst>
                                      </p:cBhvr>
                                      <p:to>
                                        <p:strVal val="visible"/>
                                      </p:to>
                                    </p:set>
                                    <p:animEffect transition="in" filter="fade">
                                      <p:cBhvr>
                                        <p:cTn id="50" dur="500"/>
                                        <p:tgtEl>
                                          <p:spTgt spid="365"/>
                                        </p:tgtEl>
                                      </p:cBhvr>
                                    </p:animEffect>
                                  </p:childTnLst>
                                </p:cTn>
                              </p:par>
                            </p:childTnLst>
                          </p:cTn>
                        </p:par>
                        <p:par>
                          <p:cTn id="51" fill="hold">
                            <p:stCondLst>
                              <p:cond delay="4500"/>
                            </p:stCondLst>
                            <p:childTnLst>
                              <p:par>
                                <p:cTn id="52" presetID="23" presetClass="entr" presetSubtype="16" fill="hold" nodeType="afterEffect">
                                  <p:stCondLst>
                                    <p:cond delay="0"/>
                                  </p:stCondLst>
                                  <p:childTnLst>
                                    <p:set>
                                      <p:cBhvr>
                                        <p:cTn id="53" dur="1" fill="hold">
                                          <p:stCondLst>
                                            <p:cond delay="0"/>
                                          </p:stCondLst>
                                        </p:cTn>
                                        <p:tgtEl>
                                          <p:spTgt spid="376"/>
                                        </p:tgtEl>
                                        <p:attrNameLst>
                                          <p:attrName>style.visibility</p:attrName>
                                        </p:attrNameLst>
                                      </p:cBhvr>
                                      <p:to>
                                        <p:strVal val="visible"/>
                                      </p:to>
                                    </p:set>
                                    <p:anim calcmode="lin" valueType="num">
                                      <p:cBhvr additive="base">
                                        <p:cTn id="54" dur="500"/>
                                        <p:tgtEl>
                                          <p:spTgt spid="376"/>
                                        </p:tgtEl>
                                        <p:attrNameLst>
                                          <p:attrName>ppt_w</p:attrName>
                                        </p:attrNameLst>
                                      </p:cBhvr>
                                      <p:tavLst>
                                        <p:tav tm="0">
                                          <p:val>
                                            <p:strVal val="0"/>
                                          </p:val>
                                        </p:tav>
                                        <p:tav tm="100000">
                                          <p:val>
                                            <p:strVal val="#ppt_w"/>
                                          </p:val>
                                        </p:tav>
                                      </p:tavLst>
                                    </p:anim>
                                    <p:anim calcmode="lin" valueType="num">
                                      <p:cBhvr additive="base">
                                        <p:cTn id="55" dur="500"/>
                                        <p:tgtEl>
                                          <p:spTgt spid="376"/>
                                        </p:tgtEl>
                                        <p:attrNameLst>
                                          <p:attrName>ppt_h</p:attrName>
                                        </p:attrNameLst>
                                      </p:cBhvr>
                                      <p:tavLst>
                                        <p:tav tm="0">
                                          <p:val>
                                            <p:strVal val="0"/>
                                          </p:val>
                                        </p:tav>
                                        <p:tav tm="100000">
                                          <p:val>
                                            <p:strVal val="#ppt_h"/>
                                          </p:val>
                                        </p:tav>
                                      </p:tavLst>
                                    </p:anim>
                                  </p:childTnLst>
                                </p:cTn>
                              </p:par>
                            </p:childTnLst>
                          </p:cTn>
                        </p:par>
                        <p:par>
                          <p:cTn id="56" fill="hold">
                            <p:stCondLst>
                              <p:cond delay="5000"/>
                            </p:stCondLst>
                            <p:childTnLst>
                              <p:par>
                                <p:cTn id="57" presetID="23" presetClass="entr" presetSubtype="16" fill="hold" nodeType="afterEffect">
                                  <p:stCondLst>
                                    <p:cond delay="0"/>
                                  </p:stCondLst>
                                  <p:childTnLst>
                                    <p:set>
                                      <p:cBhvr>
                                        <p:cTn id="58" dur="1" fill="hold">
                                          <p:stCondLst>
                                            <p:cond delay="0"/>
                                          </p:stCondLst>
                                        </p:cTn>
                                        <p:tgtEl>
                                          <p:spTgt spid="377"/>
                                        </p:tgtEl>
                                        <p:attrNameLst>
                                          <p:attrName>style.visibility</p:attrName>
                                        </p:attrNameLst>
                                      </p:cBhvr>
                                      <p:to>
                                        <p:strVal val="visible"/>
                                      </p:to>
                                    </p:set>
                                    <p:anim calcmode="lin" valueType="num">
                                      <p:cBhvr additive="base">
                                        <p:cTn id="59" dur="500"/>
                                        <p:tgtEl>
                                          <p:spTgt spid="377"/>
                                        </p:tgtEl>
                                        <p:attrNameLst>
                                          <p:attrName>ppt_w</p:attrName>
                                        </p:attrNameLst>
                                      </p:cBhvr>
                                      <p:tavLst>
                                        <p:tav tm="0">
                                          <p:val>
                                            <p:strVal val="0"/>
                                          </p:val>
                                        </p:tav>
                                        <p:tav tm="100000">
                                          <p:val>
                                            <p:strVal val="#ppt_w"/>
                                          </p:val>
                                        </p:tav>
                                      </p:tavLst>
                                    </p:anim>
                                    <p:anim calcmode="lin" valueType="num">
                                      <p:cBhvr additive="base">
                                        <p:cTn id="60" dur="500"/>
                                        <p:tgtEl>
                                          <p:spTgt spid="377"/>
                                        </p:tgtEl>
                                        <p:attrNameLst>
                                          <p:attrName>ppt_h</p:attrName>
                                        </p:attrNameLst>
                                      </p:cBhvr>
                                      <p:tavLst>
                                        <p:tav tm="0">
                                          <p:val>
                                            <p:strVal val="0"/>
                                          </p:val>
                                        </p:tav>
                                        <p:tav tm="100000">
                                          <p:val>
                                            <p:strVal val="#ppt_h"/>
                                          </p:val>
                                        </p:tav>
                                      </p:tavLst>
                                    </p:anim>
                                  </p:childTnLst>
                                </p:cTn>
                              </p:par>
                            </p:childTnLst>
                          </p:cTn>
                        </p:par>
                        <p:par>
                          <p:cTn id="61" fill="hold">
                            <p:stCondLst>
                              <p:cond delay="5500"/>
                            </p:stCondLst>
                            <p:childTnLst>
                              <p:par>
                                <p:cTn id="62" presetID="23" presetClass="entr" presetSubtype="16" fill="hold" nodeType="afterEffect">
                                  <p:stCondLst>
                                    <p:cond delay="0"/>
                                  </p:stCondLst>
                                  <p:childTnLst>
                                    <p:set>
                                      <p:cBhvr>
                                        <p:cTn id="63" dur="1" fill="hold">
                                          <p:stCondLst>
                                            <p:cond delay="0"/>
                                          </p:stCondLst>
                                        </p:cTn>
                                        <p:tgtEl>
                                          <p:spTgt spid="378"/>
                                        </p:tgtEl>
                                        <p:attrNameLst>
                                          <p:attrName>style.visibility</p:attrName>
                                        </p:attrNameLst>
                                      </p:cBhvr>
                                      <p:to>
                                        <p:strVal val="visible"/>
                                      </p:to>
                                    </p:set>
                                    <p:anim calcmode="lin" valueType="num">
                                      <p:cBhvr additive="base">
                                        <p:cTn id="64" dur="500"/>
                                        <p:tgtEl>
                                          <p:spTgt spid="378"/>
                                        </p:tgtEl>
                                        <p:attrNameLst>
                                          <p:attrName>ppt_w</p:attrName>
                                        </p:attrNameLst>
                                      </p:cBhvr>
                                      <p:tavLst>
                                        <p:tav tm="0">
                                          <p:val>
                                            <p:strVal val="0"/>
                                          </p:val>
                                        </p:tav>
                                        <p:tav tm="100000">
                                          <p:val>
                                            <p:strVal val="#ppt_w"/>
                                          </p:val>
                                        </p:tav>
                                      </p:tavLst>
                                    </p:anim>
                                    <p:anim calcmode="lin" valueType="num">
                                      <p:cBhvr additive="base">
                                        <p:cTn id="65" dur="500"/>
                                        <p:tgtEl>
                                          <p:spTgt spid="378"/>
                                        </p:tgtEl>
                                        <p:attrNameLst>
                                          <p:attrName>ppt_h</p:attrName>
                                        </p:attrNameLst>
                                      </p:cBhvr>
                                      <p:tavLst>
                                        <p:tav tm="0">
                                          <p:val>
                                            <p:strVal val="0"/>
                                          </p:val>
                                        </p:tav>
                                        <p:tav tm="100000">
                                          <p:val>
                                            <p:strVal val="#ppt_h"/>
                                          </p:val>
                                        </p:tav>
                                      </p:tavLst>
                                    </p:anim>
                                  </p:childTnLst>
                                </p:cTn>
                              </p:par>
                            </p:childTnLst>
                          </p:cTn>
                        </p:par>
                        <p:par>
                          <p:cTn id="66" fill="hold">
                            <p:stCondLst>
                              <p:cond delay="6000"/>
                            </p:stCondLst>
                            <p:childTnLst>
                              <p:par>
                                <p:cTn id="67" presetID="10" presetClass="entr" presetSubtype="0" fill="hold" nodeType="afterEffect">
                                  <p:stCondLst>
                                    <p:cond delay="0"/>
                                  </p:stCondLst>
                                  <p:childTnLst>
                                    <p:set>
                                      <p:cBhvr>
                                        <p:cTn id="68" dur="1" fill="hold">
                                          <p:stCondLst>
                                            <p:cond delay="0"/>
                                          </p:stCondLst>
                                        </p:cTn>
                                        <p:tgtEl>
                                          <p:spTgt spid="379"/>
                                        </p:tgtEl>
                                        <p:attrNameLst>
                                          <p:attrName>style.visibility</p:attrName>
                                        </p:attrNameLst>
                                      </p:cBhvr>
                                      <p:to>
                                        <p:strVal val="visible"/>
                                      </p:to>
                                    </p:set>
                                    <p:animEffect transition="in" filter="fade">
                                      <p:cBhvr>
                                        <p:cTn id="69" dur="500"/>
                                        <p:tgtEl>
                                          <p:spTgt spid="379"/>
                                        </p:tgtEl>
                                      </p:cBhvr>
                                    </p:animEffect>
                                  </p:childTnLst>
                                </p:cTn>
                              </p:par>
                            </p:childTnLst>
                          </p:cTn>
                        </p:par>
                        <p:par>
                          <p:cTn id="70" fill="hold">
                            <p:stCondLst>
                              <p:cond delay="6500"/>
                            </p:stCondLst>
                            <p:childTnLst>
                              <p:par>
                                <p:cTn id="71" presetID="23" presetClass="entr" presetSubtype="16" fill="hold" nodeType="afterEffect">
                                  <p:stCondLst>
                                    <p:cond delay="0"/>
                                  </p:stCondLst>
                                  <p:childTnLst>
                                    <p:set>
                                      <p:cBhvr>
                                        <p:cTn id="72" dur="1" fill="hold">
                                          <p:stCondLst>
                                            <p:cond delay="0"/>
                                          </p:stCondLst>
                                        </p:cTn>
                                        <p:tgtEl>
                                          <p:spTgt spid="380"/>
                                        </p:tgtEl>
                                        <p:attrNameLst>
                                          <p:attrName>style.visibility</p:attrName>
                                        </p:attrNameLst>
                                      </p:cBhvr>
                                      <p:to>
                                        <p:strVal val="visible"/>
                                      </p:to>
                                    </p:set>
                                    <p:anim calcmode="lin" valueType="num">
                                      <p:cBhvr additive="base">
                                        <p:cTn id="73" dur="500"/>
                                        <p:tgtEl>
                                          <p:spTgt spid="380"/>
                                        </p:tgtEl>
                                        <p:attrNameLst>
                                          <p:attrName>ppt_w</p:attrName>
                                        </p:attrNameLst>
                                      </p:cBhvr>
                                      <p:tavLst>
                                        <p:tav tm="0">
                                          <p:val>
                                            <p:strVal val="0"/>
                                          </p:val>
                                        </p:tav>
                                        <p:tav tm="100000">
                                          <p:val>
                                            <p:strVal val="#ppt_w"/>
                                          </p:val>
                                        </p:tav>
                                      </p:tavLst>
                                    </p:anim>
                                    <p:anim calcmode="lin" valueType="num">
                                      <p:cBhvr additive="base">
                                        <p:cTn id="74" dur="500"/>
                                        <p:tgtEl>
                                          <p:spTgt spid="380"/>
                                        </p:tgtEl>
                                        <p:attrNameLst>
                                          <p:attrName>ppt_h</p:attrName>
                                        </p:attrNameLst>
                                      </p:cBhvr>
                                      <p:tavLst>
                                        <p:tav tm="0">
                                          <p:val>
                                            <p:strVal val="0"/>
                                          </p:val>
                                        </p:tav>
                                        <p:tav tm="100000">
                                          <p:val>
                                            <p:strVal val="#ppt_h"/>
                                          </p:val>
                                        </p:tav>
                                      </p:tavLst>
                                    </p:anim>
                                  </p:childTnLst>
                                </p:cTn>
                              </p:par>
                            </p:childTnLst>
                          </p:cTn>
                        </p:par>
                        <p:par>
                          <p:cTn id="75" fill="hold">
                            <p:stCondLst>
                              <p:cond delay="7000"/>
                            </p:stCondLst>
                            <p:childTnLst>
                              <p:par>
                                <p:cTn id="76" presetID="23" presetClass="entr" presetSubtype="16" fill="hold" nodeType="afterEffect">
                                  <p:stCondLst>
                                    <p:cond delay="0"/>
                                  </p:stCondLst>
                                  <p:childTnLst>
                                    <p:set>
                                      <p:cBhvr>
                                        <p:cTn id="77" dur="1" fill="hold">
                                          <p:stCondLst>
                                            <p:cond delay="0"/>
                                          </p:stCondLst>
                                        </p:cTn>
                                        <p:tgtEl>
                                          <p:spTgt spid="375"/>
                                        </p:tgtEl>
                                        <p:attrNameLst>
                                          <p:attrName>style.visibility</p:attrName>
                                        </p:attrNameLst>
                                      </p:cBhvr>
                                      <p:to>
                                        <p:strVal val="visible"/>
                                      </p:to>
                                    </p:set>
                                    <p:anim calcmode="lin" valueType="num">
                                      <p:cBhvr additive="base">
                                        <p:cTn id="78" dur="500"/>
                                        <p:tgtEl>
                                          <p:spTgt spid="375"/>
                                        </p:tgtEl>
                                        <p:attrNameLst>
                                          <p:attrName>ppt_w</p:attrName>
                                        </p:attrNameLst>
                                      </p:cBhvr>
                                      <p:tavLst>
                                        <p:tav tm="0">
                                          <p:val>
                                            <p:strVal val="0"/>
                                          </p:val>
                                        </p:tav>
                                        <p:tav tm="100000">
                                          <p:val>
                                            <p:strVal val="#ppt_w"/>
                                          </p:val>
                                        </p:tav>
                                      </p:tavLst>
                                    </p:anim>
                                    <p:anim calcmode="lin" valueType="num">
                                      <p:cBhvr additive="base">
                                        <p:cTn id="79" dur="500"/>
                                        <p:tgtEl>
                                          <p:spTgt spid="375"/>
                                        </p:tgtEl>
                                        <p:attrNameLst>
                                          <p:attrName>ppt_h</p:attrName>
                                        </p:attrNameLst>
                                      </p:cBhvr>
                                      <p:tavLst>
                                        <p:tav tm="0">
                                          <p:val>
                                            <p:strVal val="0"/>
                                          </p:val>
                                        </p:tav>
                                        <p:tav tm="100000">
                                          <p:val>
                                            <p:strVal val="#ppt_h"/>
                                          </p:val>
                                        </p:tav>
                                      </p:tavLst>
                                    </p:anim>
                                  </p:childTnLst>
                                </p:cTn>
                              </p:par>
                              <p:par>
                                <p:cTn id="80" presetID="10" presetClass="entr" presetSubtype="0" fill="hold" nodeType="withEffect">
                                  <p:stCondLst>
                                    <p:cond delay="0"/>
                                  </p:stCondLst>
                                  <p:childTnLst>
                                    <p:set>
                                      <p:cBhvr>
                                        <p:cTn id="81" dur="1" fill="hold">
                                          <p:stCondLst>
                                            <p:cond delay="0"/>
                                          </p:stCondLst>
                                        </p:cTn>
                                        <p:tgtEl>
                                          <p:spTgt spid="381"/>
                                        </p:tgtEl>
                                        <p:attrNameLst>
                                          <p:attrName>style.visibility</p:attrName>
                                        </p:attrNameLst>
                                      </p:cBhvr>
                                      <p:to>
                                        <p:strVal val="visible"/>
                                      </p:to>
                                    </p:set>
                                    <p:animEffect transition="in" filter="fade">
                                      <p:cBhvr>
                                        <p:cTn id="82" dur="500"/>
                                        <p:tgtEl>
                                          <p:spTgt spid="381"/>
                                        </p:tgtEl>
                                      </p:cBhvr>
                                    </p:animEffect>
                                  </p:childTnLst>
                                </p:cTn>
                              </p:par>
                              <p:par>
                                <p:cTn id="83" presetID="10" presetClass="entr" presetSubtype="0" fill="hold" nodeType="withEffect">
                                  <p:stCondLst>
                                    <p:cond delay="0"/>
                                  </p:stCondLst>
                                  <p:childTnLst>
                                    <p:set>
                                      <p:cBhvr>
                                        <p:cTn id="84" dur="1" fill="hold">
                                          <p:stCondLst>
                                            <p:cond delay="0"/>
                                          </p:stCondLst>
                                        </p:cTn>
                                        <p:tgtEl>
                                          <p:spTgt spid="382"/>
                                        </p:tgtEl>
                                        <p:attrNameLst>
                                          <p:attrName>style.visibility</p:attrName>
                                        </p:attrNameLst>
                                      </p:cBhvr>
                                      <p:to>
                                        <p:strVal val="visible"/>
                                      </p:to>
                                    </p:set>
                                    <p:animEffect transition="in" filter="fade">
                                      <p:cBhvr>
                                        <p:cTn id="85" dur="500"/>
                                        <p:tgtEl>
                                          <p:spTgt spid="382"/>
                                        </p:tgtEl>
                                      </p:cBhvr>
                                    </p:animEffect>
                                  </p:childTnLst>
                                </p:cTn>
                              </p:par>
                            </p:childTnLst>
                          </p:cTn>
                        </p:par>
                        <p:par>
                          <p:cTn id="86" fill="hold">
                            <p:stCondLst>
                              <p:cond delay="7500"/>
                            </p:stCondLst>
                            <p:childTnLst>
                              <p:par>
                                <p:cTn id="87" presetID="10" presetClass="entr" presetSubtype="0" fill="hold" nodeType="afterEffect">
                                  <p:stCondLst>
                                    <p:cond delay="0"/>
                                  </p:stCondLst>
                                  <p:childTnLst>
                                    <p:set>
                                      <p:cBhvr>
                                        <p:cTn id="88" dur="1" fill="hold">
                                          <p:stCondLst>
                                            <p:cond delay="0"/>
                                          </p:stCondLst>
                                        </p:cTn>
                                        <p:tgtEl>
                                          <p:spTgt spid="410"/>
                                        </p:tgtEl>
                                        <p:attrNameLst>
                                          <p:attrName>style.visibility</p:attrName>
                                        </p:attrNameLst>
                                      </p:cBhvr>
                                      <p:to>
                                        <p:strVal val="visible"/>
                                      </p:to>
                                    </p:set>
                                    <p:animEffect transition="in" filter="fade">
                                      <p:cBhvr>
                                        <p:cTn id="89" dur="500"/>
                                        <p:tgtEl>
                                          <p:spTgt spid="410"/>
                                        </p:tgtEl>
                                      </p:cBhvr>
                                    </p:animEffect>
                                  </p:childTnLst>
                                </p:cTn>
                              </p:par>
                            </p:childTnLst>
                          </p:cTn>
                        </p:par>
                        <p:par>
                          <p:cTn id="90" fill="hold">
                            <p:stCondLst>
                              <p:cond delay="8000"/>
                            </p:stCondLst>
                            <p:childTnLst>
                              <p:par>
                                <p:cTn id="91" presetID="10" presetClass="entr" presetSubtype="0" fill="hold" nodeType="afterEffect">
                                  <p:stCondLst>
                                    <p:cond delay="0"/>
                                  </p:stCondLst>
                                  <p:childTnLst>
                                    <p:set>
                                      <p:cBhvr>
                                        <p:cTn id="92" dur="1" fill="hold">
                                          <p:stCondLst>
                                            <p:cond delay="0"/>
                                          </p:stCondLst>
                                        </p:cTn>
                                        <p:tgtEl>
                                          <p:spTgt spid="364"/>
                                        </p:tgtEl>
                                        <p:attrNameLst>
                                          <p:attrName>style.visibility</p:attrName>
                                        </p:attrNameLst>
                                      </p:cBhvr>
                                      <p:to>
                                        <p:strVal val="visible"/>
                                      </p:to>
                                    </p:set>
                                    <p:animEffect transition="in" filter="fade">
                                      <p:cBhvr>
                                        <p:cTn id="93" dur="500"/>
                                        <p:tgtEl>
                                          <p:spTgt spid="364"/>
                                        </p:tgtEl>
                                      </p:cBhvr>
                                    </p:animEffect>
                                  </p:childTnLst>
                                </p:cTn>
                              </p:par>
                            </p:childTnLst>
                          </p:cTn>
                        </p:par>
                        <p:par>
                          <p:cTn id="94" fill="hold">
                            <p:stCondLst>
                              <p:cond delay="8500"/>
                            </p:stCondLst>
                            <p:childTnLst>
                              <p:par>
                                <p:cTn id="95" presetID="23" presetClass="entr" presetSubtype="16" fill="hold" nodeType="afterEffect">
                                  <p:stCondLst>
                                    <p:cond delay="0"/>
                                  </p:stCondLst>
                                  <p:childTnLst>
                                    <p:set>
                                      <p:cBhvr>
                                        <p:cTn id="96" dur="1" fill="hold">
                                          <p:stCondLst>
                                            <p:cond delay="0"/>
                                          </p:stCondLst>
                                        </p:cTn>
                                        <p:tgtEl>
                                          <p:spTgt spid="384"/>
                                        </p:tgtEl>
                                        <p:attrNameLst>
                                          <p:attrName>style.visibility</p:attrName>
                                        </p:attrNameLst>
                                      </p:cBhvr>
                                      <p:to>
                                        <p:strVal val="visible"/>
                                      </p:to>
                                    </p:set>
                                    <p:anim calcmode="lin" valueType="num">
                                      <p:cBhvr additive="base">
                                        <p:cTn id="97" dur="500"/>
                                        <p:tgtEl>
                                          <p:spTgt spid="384"/>
                                        </p:tgtEl>
                                        <p:attrNameLst>
                                          <p:attrName>ppt_w</p:attrName>
                                        </p:attrNameLst>
                                      </p:cBhvr>
                                      <p:tavLst>
                                        <p:tav tm="0">
                                          <p:val>
                                            <p:strVal val="0"/>
                                          </p:val>
                                        </p:tav>
                                        <p:tav tm="100000">
                                          <p:val>
                                            <p:strVal val="#ppt_w"/>
                                          </p:val>
                                        </p:tav>
                                      </p:tavLst>
                                    </p:anim>
                                    <p:anim calcmode="lin" valueType="num">
                                      <p:cBhvr additive="base">
                                        <p:cTn id="98" dur="500"/>
                                        <p:tgtEl>
                                          <p:spTgt spid="384"/>
                                        </p:tgtEl>
                                        <p:attrNameLst>
                                          <p:attrName>ppt_h</p:attrName>
                                        </p:attrNameLst>
                                      </p:cBhvr>
                                      <p:tavLst>
                                        <p:tav tm="0">
                                          <p:val>
                                            <p:strVal val="0"/>
                                          </p:val>
                                        </p:tav>
                                        <p:tav tm="100000">
                                          <p:val>
                                            <p:strVal val="#ppt_h"/>
                                          </p:val>
                                        </p:tav>
                                      </p:tavLst>
                                    </p:anim>
                                  </p:childTnLst>
                                </p:cTn>
                              </p:par>
                            </p:childTnLst>
                          </p:cTn>
                        </p:par>
                        <p:par>
                          <p:cTn id="99" fill="hold">
                            <p:stCondLst>
                              <p:cond delay="9000"/>
                            </p:stCondLst>
                            <p:childTnLst>
                              <p:par>
                                <p:cTn id="100" presetID="23" presetClass="entr" presetSubtype="16" fill="hold" nodeType="afterEffect">
                                  <p:stCondLst>
                                    <p:cond delay="0"/>
                                  </p:stCondLst>
                                  <p:childTnLst>
                                    <p:set>
                                      <p:cBhvr>
                                        <p:cTn id="101" dur="1" fill="hold">
                                          <p:stCondLst>
                                            <p:cond delay="0"/>
                                          </p:stCondLst>
                                        </p:cTn>
                                        <p:tgtEl>
                                          <p:spTgt spid="385"/>
                                        </p:tgtEl>
                                        <p:attrNameLst>
                                          <p:attrName>style.visibility</p:attrName>
                                        </p:attrNameLst>
                                      </p:cBhvr>
                                      <p:to>
                                        <p:strVal val="visible"/>
                                      </p:to>
                                    </p:set>
                                    <p:anim calcmode="lin" valueType="num">
                                      <p:cBhvr additive="base">
                                        <p:cTn id="102" dur="500"/>
                                        <p:tgtEl>
                                          <p:spTgt spid="385"/>
                                        </p:tgtEl>
                                        <p:attrNameLst>
                                          <p:attrName>ppt_w</p:attrName>
                                        </p:attrNameLst>
                                      </p:cBhvr>
                                      <p:tavLst>
                                        <p:tav tm="0">
                                          <p:val>
                                            <p:strVal val="0"/>
                                          </p:val>
                                        </p:tav>
                                        <p:tav tm="100000">
                                          <p:val>
                                            <p:strVal val="#ppt_w"/>
                                          </p:val>
                                        </p:tav>
                                      </p:tavLst>
                                    </p:anim>
                                    <p:anim calcmode="lin" valueType="num">
                                      <p:cBhvr additive="base">
                                        <p:cTn id="103" dur="500"/>
                                        <p:tgtEl>
                                          <p:spTgt spid="385"/>
                                        </p:tgtEl>
                                        <p:attrNameLst>
                                          <p:attrName>ppt_h</p:attrName>
                                        </p:attrNameLst>
                                      </p:cBhvr>
                                      <p:tavLst>
                                        <p:tav tm="0">
                                          <p:val>
                                            <p:strVal val="0"/>
                                          </p:val>
                                        </p:tav>
                                        <p:tav tm="100000">
                                          <p:val>
                                            <p:strVal val="#ppt_h"/>
                                          </p:val>
                                        </p:tav>
                                      </p:tavLst>
                                    </p:anim>
                                  </p:childTnLst>
                                </p:cTn>
                              </p:par>
                            </p:childTnLst>
                          </p:cTn>
                        </p:par>
                        <p:par>
                          <p:cTn id="104" fill="hold">
                            <p:stCondLst>
                              <p:cond delay="9500"/>
                            </p:stCondLst>
                            <p:childTnLst>
                              <p:par>
                                <p:cTn id="105" presetID="23" presetClass="entr" presetSubtype="16" fill="hold" nodeType="afterEffect">
                                  <p:stCondLst>
                                    <p:cond delay="0"/>
                                  </p:stCondLst>
                                  <p:childTnLst>
                                    <p:set>
                                      <p:cBhvr>
                                        <p:cTn id="106" dur="1" fill="hold">
                                          <p:stCondLst>
                                            <p:cond delay="0"/>
                                          </p:stCondLst>
                                        </p:cTn>
                                        <p:tgtEl>
                                          <p:spTgt spid="386"/>
                                        </p:tgtEl>
                                        <p:attrNameLst>
                                          <p:attrName>style.visibility</p:attrName>
                                        </p:attrNameLst>
                                      </p:cBhvr>
                                      <p:to>
                                        <p:strVal val="visible"/>
                                      </p:to>
                                    </p:set>
                                    <p:anim calcmode="lin" valueType="num">
                                      <p:cBhvr additive="base">
                                        <p:cTn id="107" dur="500"/>
                                        <p:tgtEl>
                                          <p:spTgt spid="386"/>
                                        </p:tgtEl>
                                        <p:attrNameLst>
                                          <p:attrName>ppt_w</p:attrName>
                                        </p:attrNameLst>
                                      </p:cBhvr>
                                      <p:tavLst>
                                        <p:tav tm="0">
                                          <p:val>
                                            <p:strVal val="0"/>
                                          </p:val>
                                        </p:tav>
                                        <p:tav tm="100000">
                                          <p:val>
                                            <p:strVal val="#ppt_w"/>
                                          </p:val>
                                        </p:tav>
                                      </p:tavLst>
                                    </p:anim>
                                    <p:anim calcmode="lin" valueType="num">
                                      <p:cBhvr additive="base">
                                        <p:cTn id="108" dur="500"/>
                                        <p:tgtEl>
                                          <p:spTgt spid="386"/>
                                        </p:tgtEl>
                                        <p:attrNameLst>
                                          <p:attrName>ppt_h</p:attrName>
                                        </p:attrNameLst>
                                      </p:cBhvr>
                                      <p:tavLst>
                                        <p:tav tm="0">
                                          <p:val>
                                            <p:strVal val="0"/>
                                          </p:val>
                                        </p:tav>
                                        <p:tav tm="100000">
                                          <p:val>
                                            <p:strVal val="#ppt_h"/>
                                          </p:val>
                                        </p:tav>
                                      </p:tavLst>
                                    </p:anim>
                                  </p:childTnLst>
                                </p:cTn>
                              </p:par>
                            </p:childTnLst>
                          </p:cTn>
                        </p:par>
                        <p:par>
                          <p:cTn id="109" fill="hold">
                            <p:stCondLst>
                              <p:cond delay="10000"/>
                            </p:stCondLst>
                            <p:childTnLst>
                              <p:par>
                                <p:cTn id="110" presetID="10" presetClass="entr" presetSubtype="0" fill="hold" nodeType="afterEffect">
                                  <p:stCondLst>
                                    <p:cond delay="0"/>
                                  </p:stCondLst>
                                  <p:childTnLst>
                                    <p:set>
                                      <p:cBhvr>
                                        <p:cTn id="111" dur="1" fill="hold">
                                          <p:stCondLst>
                                            <p:cond delay="0"/>
                                          </p:stCondLst>
                                        </p:cTn>
                                        <p:tgtEl>
                                          <p:spTgt spid="387"/>
                                        </p:tgtEl>
                                        <p:attrNameLst>
                                          <p:attrName>style.visibility</p:attrName>
                                        </p:attrNameLst>
                                      </p:cBhvr>
                                      <p:to>
                                        <p:strVal val="visible"/>
                                      </p:to>
                                    </p:set>
                                    <p:animEffect transition="in" filter="fade">
                                      <p:cBhvr>
                                        <p:cTn id="112" dur="500"/>
                                        <p:tgtEl>
                                          <p:spTgt spid="387"/>
                                        </p:tgtEl>
                                      </p:cBhvr>
                                    </p:animEffect>
                                  </p:childTnLst>
                                </p:cTn>
                              </p:par>
                            </p:childTnLst>
                          </p:cTn>
                        </p:par>
                        <p:par>
                          <p:cTn id="113" fill="hold">
                            <p:stCondLst>
                              <p:cond delay="10500"/>
                            </p:stCondLst>
                            <p:childTnLst>
                              <p:par>
                                <p:cTn id="114" presetID="23" presetClass="entr" presetSubtype="16" fill="hold" nodeType="afterEffect">
                                  <p:stCondLst>
                                    <p:cond delay="0"/>
                                  </p:stCondLst>
                                  <p:childTnLst>
                                    <p:set>
                                      <p:cBhvr>
                                        <p:cTn id="115" dur="1" fill="hold">
                                          <p:stCondLst>
                                            <p:cond delay="0"/>
                                          </p:stCondLst>
                                        </p:cTn>
                                        <p:tgtEl>
                                          <p:spTgt spid="388"/>
                                        </p:tgtEl>
                                        <p:attrNameLst>
                                          <p:attrName>style.visibility</p:attrName>
                                        </p:attrNameLst>
                                      </p:cBhvr>
                                      <p:to>
                                        <p:strVal val="visible"/>
                                      </p:to>
                                    </p:set>
                                    <p:anim calcmode="lin" valueType="num">
                                      <p:cBhvr additive="base">
                                        <p:cTn id="116" dur="500"/>
                                        <p:tgtEl>
                                          <p:spTgt spid="388"/>
                                        </p:tgtEl>
                                        <p:attrNameLst>
                                          <p:attrName>ppt_w</p:attrName>
                                        </p:attrNameLst>
                                      </p:cBhvr>
                                      <p:tavLst>
                                        <p:tav tm="0">
                                          <p:val>
                                            <p:strVal val="0"/>
                                          </p:val>
                                        </p:tav>
                                        <p:tav tm="100000">
                                          <p:val>
                                            <p:strVal val="#ppt_w"/>
                                          </p:val>
                                        </p:tav>
                                      </p:tavLst>
                                    </p:anim>
                                    <p:anim calcmode="lin" valueType="num">
                                      <p:cBhvr additive="base">
                                        <p:cTn id="117" dur="500"/>
                                        <p:tgtEl>
                                          <p:spTgt spid="388"/>
                                        </p:tgtEl>
                                        <p:attrNameLst>
                                          <p:attrName>ppt_h</p:attrName>
                                        </p:attrNameLst>
                                      </p:cBhvr>
                                      <p:tavLst>
                                        <p:tav tm="0">
                                          <p:val>
                                            <p:strVal val="0"/>
                                          </p:val>
                                        </p:tav>
                                        <p:tav tm="100000">
                                          <p:val>
                                            <p:strVal val="#ppt_h"/>
                                          </p:val>
                                        </p:tav>
                                      </p:tavLst>
                                    </p:anim>
                                  </p:childTnLst>
                                </p:cTn>
                              </p:par>
                            </p:childTnLst>
                          </p:cTn>
                        </p:par>
                        <p:par>
                          <p:cTn id="118" fill="hold">
                            <p:stCondLst>
                              <p:cond delay="11000"/>
                            </p:stCondLst>
                            <p:childTnLst>
                              <p:par>
                                <p:cTn id="119" presetID="23" presetClass="entr" presetSubtype="16" fill="hold" nodeType="afterEffect">
                                  <p:stCondLst>
                                    <p:cond delay="0"/>
                                  </p:stCondLst>
                                  <p:childTnLst>
                                    <p:set>
                                      <p:cBhvr>
                                        <p:cTn id="120" dur="1" fill="hold">
                                          <p:stCondLst>
                                            <p:cond delay="0"/>
                                          </p:stCondLst>
                                        </p:cTn>
                                        <p:tgtEl>
                                          <p:spTgt spid="383"/>
                                        </p:tgtEl>
                                        <p:attrNameLst>
                                          <p:attrName>style.visibility</p:attrName>
                                        </p:attrNameLst>
                                      </p:cBhvr>
                                      <p:to>
                                        <p:strVal val="visible"/>
                                      </p:to>
                                    </p:set>
                                    <p:anim calcmode="lin" valueType="num">
                                      <p:cBhvr additive="base">
                                        <p:cTn id="121" dur="500"/>
                                        <p:tgtEl>
                                          <p:spTgt spid="383"/>
                                        </p:tgtEl>
                                        <p:attrNameLst>
                                          <p:attrName>ppt_w</p:attrName>
                                        </p:attrNameLst>
                                      </p:cBhvr>
                                      <p:tavLst>
                                        <p:tav tm="0">
                                          <p:val>
                                            <p:strVal val="0"/>
                                          </p:val>
                                        </p:tav>
                                        <p:tav tm="100000">
                                          <p:val>
                                            <p:strVal val="#ppt_w"/>
                                          </p:val>
                                        </p:tav>
                                      </p:tavLst>
                                    </p:anim>
                                    <p:anim calcmode="lin" valueType="num">
                                      <p:cBhvr additive="base">
                                        <p:cTn id="122" dur="500"/>
                                        <p:tgtEl>
                                          <p:spTgt spid="383"/>
                                        </p:tgtEl>
                                        <p:attrNameLst>
                                          <p:attrName>ppt_h</p:attrName>
                                        </p:attrNameLst>
                                      </p:cBhvr>
                                      <p:tavLst>
                                        <p:tav tm="0">
                                          <p:val>
                                            <p:strVal val="0"/>
                                          </p:val>
                                        </p:tav>
                                        <p:tav tm="100000">
                                          <p:val>
                                            <p:strVal val="#ppt_h"/>
                                          </p:val>
                                        </p:tav>
                                      </p:tavLst>
                                    </p:anim>
                                  </p:childTnLst>
                                </p:cTn>
                              </p:par>
                              <p:par>
                                <p:cTn id="123" presetID="10" presetClass="entr" presetSubtype="0" fill="hold" nodeType="withEffect">
                                  <p:stCondLst>
                                    <p:cond delay="0"/>
                                  </p:stCondLst>
                                  <p:childTnLst>
                                    <p:set>
                                      <p:cBhvr>
                                        <p:cTn id="124" dur="1" fill="hold">
                                          <p:stCondLst>
                                            <p:cond delay="0"/>
                                          </p:stCondLst>
                                        </p:cTn>
                                        <p:tgtEl>
                                          <p:spTgt spid="389"/>
                                        </p:tgtEl>
                                        <p:attrNameLst>
                                          <p:attrName>style.visibility</p:attrName>
                                        </p:attrNameLst>
                                      </p:cBhvr>
                                      <p:to>
                                        <p:strVal val="visible"/>
                                      </p:to>
                                    </p:set>
                                    <p:animEffect transition="in" filter="fade">
                                      <p:cBhvr>
                                        <p:cTn id="125" dur="500"/>
                                        <p:tgtEl>
                                          <p:spTgt spid="389"/>
                                        </p:tgtEl>
                                      </p:cBhvr>
                                    </p:animEffect>
                                  </p:childTnLst>
                                </p:cTn>
                              </p:par>
                              <p:par>
                                <p:cTn id="126" presetID="10" presetClass="entr" presetSubtype="0" fill="hold" nodeType="withEffect">
                                  <p:stCondLst>
                                    <p:cond delay="0"/>
                                  </p:stCondLst>
                                  <p:childTnLst>
                                    <p:set>
                                      <p:cBhvr>
                                        <p:cTn id="127" dur="1" fill="hold">
                                          <p:stCondLst>
                                            <p:cond delay="0"/>
                                          </p:stCondLst>
                                        </p:cTn>
                                        <p:tgtEl>
                                          <p:spTgt spid="390"/>
                                        </p:tgtEl>
                                        <p:attrNameLst>
                                          <p:attrName>style.visibility</p:attrName>
                                        </p:attrNameLst>
                                      </p:cBhvr>
                                      <p:to>
                                        <p:strVal val="visible"/>
                                      </p:to>
                                    </p:set>
                                    <p:animEffect transition="in" filter="fade">
                                      <p:cBhvr>
                                        <p:cTn id="128" dur="500"/>
                                        <p:tgtEl>
                                          <p:spTgt spid="390"/>
                                        </p:tgtEl>
                                      </p:cBhvr>
                                    </p:animEffect>
                                  </p:childTnLst>
                                </p:cTn>
                              </p:par>
                            </p:childTnLst>
                          </p:cTn>
                        </p:par>
                        <p:par>
                          <p:cTn id="129" fill="hold">
                            <p:stCondLst>
                              <p:cond delay="11500"/>
                            </p:stCondLst>
                            <p:childTnLst>
                              <p:par>
                                <p:cTn id="130" presetID="10" presetClass="entr" presetSubtype="0" fill="hold" nodeType="after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500"/>
                                        <p:tgtEl>
                                          <p:spTgt spid="408"/>
                                        </p:tgtEl>
                                      </p:cBhvr>
                                    </p:animEffect>
                                  </p:childTnLst>
                                </p:cTn>
                              </p:par>
                            </p:childTnLst>
                          </p:cTn>
                        </p:par>
                        <p:par>
                          <p:cTn id="133" fill="hold">
                            <p:stCondLst>
                              <p:cond delay="12000"/>
                            </p:stCondLst>
                            <p:childTnLst>
                              <p:par>
                                <p:cTn id="134" presetID="10" presetClass="entr" presetSubtype="0" fill="hold" nodeType="afterEffect">
                                  <p:stCondLst>
                                    <p:cond delay="0"/>
                                  </p:stCondLst>
                                  <p:childTnLst>
                                    <p:set>
                                      <p:cBhvr>
                                        <p:cTn id="135" dur="1" fill="hold">
                                          <p:stCondLst>
                                            <p:cond delay="0"/>
                                          </p:stCondLst>
                                        </p:cTn>
                                        <p:tgtEl>
                                          <p:spTgt spid="361"/>
                                        </p:tgtEl>
                                        <p:attrNameLst>
                                          <p:attrName>style.visibility</p:attrName>
                                        </p:attrNameLst>
                                      </p:cBhvr>
                                      <p:to>
                                        <p:strVal val="visible"/>
                                      </p:to>
                                    </p:set>
                                    <p:animEffect transition="in" filter="fade">
                                      <p:cBhvr>
                                        <p:cTn id="136" dur="500"/>
                                        <p:tgtEl>
                                          <p:spTgt spid="361"/>
                                        </p:tgtEl>
                                      </p:cBhvr>
                                    </p:animEffect>
                                  </p:childTnLst>
                                </p:cTn>
                              </p:par>
                            </p:childTnLst>
                          </p:cTn>
                        </p:par>
                        <p:par>
                          <p:cTn id="137" fill="hold">
                            <p:stCondLst>
                              <p:cond delay="12500"/>
                            </p:stCondLst>
                            <p:childTnLst>
                              <p:par>
                                <p:cTn id="138" presetID="23" presetClass="entr" presetSubtype="16" fill="hold" nodeType="afterEffect">
                                  <p:stCondLst>
                                    <p:cond delay="0"/>
                                  </p:stCondLst>
                                  <p:childTnLst>
                                    <p:set>
                                      <p:cBhvr>
                                        <p:cTn id="139" dur="1" fill="hold">
                                          <p:stCondLst>
                                            <p:cond delay="0"/>
                                          </p:stCondLst>
                                        </p:cTn>
                                        <p:tgtEl>
                                          <p:spTgt spid="392"/>
                                        </p:tgtEl>
                                        <p:attrNameLst>
                                          <p:attrName>style.visibility</p:attrName>
                                        </p:attrNameLst>
                                      </p:cBhvr>
                                      <p:to>
                                        <p:strVal val="visible"/>
                                      </p:to>
                                    </p:set>
                                    <p:anim calcmode="lin" valueType="num">
                                      <p:cBhvr additive="base">
                                        <p:cTn id="140" dur="500"/>
                                        <p:tgtEl>
                                          <p:spTgt spid="392"/>
                                        </p:tgtEl>
                                        <p:attrNameLst>
                                          <p:attrName>ppt_w</p:attrName>
                                        </p:attrNameLst>
                                      </p:cBhvr>
                                      <p:tavLst>
                                        <p:tav tm="0">
                                          <p:val>
                                            <p:strVal val="0"/>
                                          </p:val>
                                        </p:tav>
                                        <p:tav tm="100000">
                                          <p:val>
                                            <p:strVal val="#ppt_w"/>
                                          </p:val>
                                        </p:tav>
                                      </p:tavLst>
                                    </p:anim>
                                    <p:anim calcmode="lin" valueType="num">
                                      <p:cBhvr additive="base">
                                        <p:cTn id="141" dur="500"/>
                                        <p:tgtEl>
                                          <p:spTgt spid="392"/>
                                        </p:tgtEl>
                                        <p:attrNameLst>
                                          <p:attrName>ppt_h</p:attrName>
                                        </p:attrNameLst>
                                      </p:cBhvr>
                                      <p:tavLst>
                                        <p:tav tm="0">
                                          <p:val>
                                            <p:strVal val="0"/>
                                          </p:val>
                                        </p:tav>
                                        <p:tav tm="100000">
                                          <p:val>
                                            <p:strVal val="#ppt_h"/>
                                          </p:val>
                                        </p:tav>
                                      </p:tavLst>
                                    </p:anim>
                                  </p:childTnLst>
                                </p:cTn>
                              </p:par>
                            </p:childTnLst>
                          </p:cTn>
                        </p:par>
                        <p:par>
                          <p:cTn id="142" fill="hold">
                            <p:stCondLst>
                              <p:cond delay="13000"/>
                            </p:stCondLst>
                            <p:childTnLst>
                              <p:par>
                                <p:cTn id="143" presetID="23" presetClass="entr" presetSubtype="16" fill="hold" nodeType="afterEffect">
                                  <p:stCondLst>
                                    <p:cond delay="0"/>
                                  </p:stCondLst>
                                  <p:childTnLst>
                                    <p:set>
                                      <p:cBhvr>
                                        <p:cTn id="144" dur="1" fill="hold">
                                          <p:stCondLst>
                                            <p:cond delay="0"/>
                                          </p:stCondLst>
                                        </p:cTn>
                                        <p:tgtEl>
                                          <p:spTgt spid="393"/>
                                        </p:tgtEl>
                                        <p:attrNameLst>
                                          <p:attrName>style.visibility</p:attrName>
                                        </p:attrNameLst>
                                      </p:cBhvr>
                                      <p:to>
                                        <p:strVal val="visible"/>
                                      </p:to>
                                    </p:set>
                                    <p:anim calcmode="lin" valueType="num">
                                      <p:cBhvr additive="base">
                                        <p:cTn id="145" dur="500"/>
                                        <p:tgtEl>
                                          <p:spTgt spid="393"/>
                                        </p:tgtEl>
                                        <p:attrNameLst>
                                          <p:attrName>ppt_w</p:attrName>
                                        </p:attrNameLst>
                                      </p:cBhvr>
                                      <p:tavLst>
                                        <p:tav tm="0">
                                          <p:val>
                                            <p:strVal val="0"/>
                                          </p:val>
                                        </p:tav>
                                        <p:tav tm="100000">
                                          <p:val>
                                            <p:strVal val="#ppt_w"/>
                                          </p:val>
                                        </p:tav>
                                      </p:tavLst>
                                    </p:anim>
                                    <p:anim calcmode="lin" valueType="num">
                                      <p:cBhvr additive="base">
                                        <p:cTn id="146" dur="500"/>
                                        <p:tgtEl>
                                          <p:spTgt spid="393"/>
                                        </p:tgtEl>
                                        <p:attrNameLst>
                                          <p:attrName>ppt_h</p:attrName>
                                        </p:attrNameLst>
                                      </p:cBhvr>
                                      <p:tavLst>
                                        <p:tav tm="0">
                                          <p:val>
                                            <p:strVal val="0"/>
                                          </p:val>
                                        </p:tav>
                                        <p:tav tm="100000">
                                          <p:val>
                                            <p:strVal val="#ppt_h"/>
                                          </p:val>
                                        </p:tav>
                                      </p:tavLst>
                                    </p:anim>
                                  </p:childTnLst>
                                </p:cTn>
                              </p:par>
                            </p:childTnLst>
                          </p:cTn>
                        </p:par>
                        <p:par>
                          <p:cTn id="147" fill="hold">
                            <p:stCondLst>
                              <p:cond delay="13500"/>
                            </p:stCondLst>
                            <p:childTnLst>
                              <p:par>
                                <p:cTn id="148" presetID="23" presetClass="entr" presetSubtype="16" fill="hold" nodeType="afterEffect">
                                  <p:stCondLst>
                                    <p:cond delay="0"/>
                                  </p:stCondLst>
                                  <p:childTnLst>
                                    <p:set>
                                      <p:cBhvr>
                                        <p:cTn id="149" dur="1" fill="hold">
                                          <p:stCondLst>
                                            <p:cond delay="0"/>
                                          </p:stCondLst>
                                        </p:cTn>
                                        <p:tgtEl>
                                          <p:spTgt spid="394"/>
                                        </p:tgtEl>
                                        <p:attrNameLst>
                                          <p:attrName>style.visibility</p:attrName>
                                        </p:attrNameLst>
                                      </p:cBhvr>
                                      <p:to>
                                        <p:strVal val="visible"/>
                                      </p:to>
                                    </p:set>
                                    <p:anim calcmode="lin" valueType="num">
                                      <p:cBhvr additive="base">
                                        <p:cTn id="150" dur="500"/>
                                        <p:tgtEl>
                                          <p:spTgt spid="394"/>
                                        </p:tgtEl>
                                        <p:attrNameLst>
                                          <p:attrName>ppt_w</p:attrName>
                                        </p:attrNameLst>
                                      </p:cBhvr>
                                      <p:tavLst>
                                        <p:tav tm="0">
                                          <p:val>
                                            <p:strVal val="0"/>
                                          </p:val>
                                        </p:tav>
                                        <p:tav tm="100000">
                                          <p:val>
                                            <p:strVal val="#ppt_w"/>
                                          </p:val>
                                        </p:tav>
                                      </p:tavLst>
                                    </p:anim>
                                    <p:anim calcmode="lin" valueType="num">
                                      <p:cBhvr additive="base">
                                        <p:cTn id="151" dur="500"/>
                                        <p:tgtEl>
                                          <p:spTgt spid="394"/>
                                        </p:tgtEl>
                                        <p:attrNameLst>
                                          <p:attrName>ppt_h</p:attrName>
                                        </p:attrNameLst>
                                      </p:cBhvr>
                                      <p:tavLst>
                                        <p:tav tm="0">
                                          <p:val>
                                            <p:strVal val="0"/>
                                          </p:val>
                                        </p:tav>
                                        <p:tav tm="100000">
                                          <p:val>
                                            <p:strVal val="#ppt_h"/>
                                          </p:val>
                                        </p:tav>
                                      </p:tavLst>
                                    </p:anim>
                                  </p:childTnLst>
                                </p:cTn>
                              </p:par>
                            </p:childTnLst>
                          </p:cTn>
                        </p:par>
                        <p:par>
                          <p:cTn id="152" fill="hold">
                            <p:stCondLst>
                              <p:cond delay="14000"/>
                            </p:stCondLst>
                            <p:childTnLst>
                              <p:par>
                                <p:cTn id="153" presetID="10" presetClass="entr" presetSubtype="0" fill="hold" nodeType="afterEffect">
                                  <p:stCondLst>
                                    <p:cond delay="0"/>
                                  </p:stCondLst>
                                  <p:childTnLst>
                                    <p:set>
                                      <p:cBhvr>
                                        <p:cTn id="154" dur="1" fill="hold">
                                          <p:stCondLst>
                                            <p:cond delay="0"/>
                                          </p:stCondLst>
                                        </p:cTn>
                                        <p:tgtEl>
                                          <p:spTgt spid="395"/>
                                        </p:tgtEl>
                                        <p:attrNameLst>
                                          <p:attrName>style.visibility</p:attrName>
                                        </p:attrNameLst>
                                      </p:cBhvr>
                                      <p:to>
                                        <p:strVal val="visible"/>
                                      </p:to>
                                    </p:set>
                                    <p:animEffect transition="in" filter="fade">
                                      <p:cBhvr>
                                        <p:cTn id="155" dur="500"/>
                                        <p:tgtEl>
                                          <p:spTgt spid="395"/>
                                        </p:tgtEl>
                                      </p:cBhvr>
                                    </p:animEffect>
                                  </p:childTnLst>
                                </p:cTn>
                              </p:par>
                            </p:childTnLst>
                          </p:cTn>
                        </p:par>
                        <p:par>
                          <p:cTn id="156" fill="hold">
                            <p:stCondLst>
                              <p:cond delay="14500"/>
                            </p:stCondLst>
                            <p:childTnLst>
                              <p:par>
                                <p:cTn id="157" presetID="23" presetClass="entr" presetSubtype="16" fill="hold" nodeType="afterEffect">
                                  <p:stCondLst>
                                    <p:cond delay="0"/>
                                  </p:stCondLst>
                                  <p:childTnLst>
                                    <p:set>
                                      <p:cBhvr>
                                        <p:cTn id="158" dur="1" fill="hold">
                                          <p:stCondLst>
                                            <p:cond delay="0"/>
                                          </p:stCondLst>
                                        </p:cTn>
                                        <p:tgtEl>
                                          <p:spTgt spid="396"/>
                                        </p:tgtEl>
                                        <p:attrNameLst>
                                          <p:attrName>style.visibility</p:attrName>
                                        </p:attrNameLst>
                                      </p:cBhvr>
                                      <p:to>
                                        <p:strVal val="visible"/>
                                      </p:to>
                                    </p:set>
                                    <p:anim calcmode="lin" valueType="num">
                                      <p:cBhvr additive="base">
                                        <p:cTn id="159" dur="500"/>
                                        <p:tgtEl>
                                          <p:spTgt spid="396"/>
                                        </p:tgtEl>
                                        <p:attrNameLst>
                                          <p:attrName>ppt_w</p:attrName>
                                        </p:attrNameLst>
                                      </p:cBhvr>
                                      <p:tavLst>
                                        <p:tav tm="0">
                                          <p:val>
                                            <p:strVal val="0"/>
                                          </p:val>
                                        </p:tav>
                                        <p:tav tm="100000">
                                          <p:val>
                                            <p:strVal val="#ppt_w"/>
                                          </p:val>
                                        </p:tav>
                                      </p:tavLst>
                                    </p:anim>
                                    <p:anim calcmode="lin" valueType="num">
                                      <p:cBhvr additive="base">
                                        <p:cTn id="160" dur="500"/>
                                        <p:tgtEl>
                                          <p:spTgt spid="396"/>
                                        </p:tgtEl>
                                        <p:attrNameLst>
                                          <p:attrName>ppt_h</p:attrName>
                                        </p:attrNameLst>
                                      </p:cBhvr>
                                      <p:tavLst>
                                        <p:tav tm="0">
                                          <p:val>
                                            <p:strVal val="0"/>
                                          </p:val>
                                        </p:tav>
                                        <p:tav tm="100000">
                                          <p:val>
                                            <p:strVal val="#ppt_h"/>
                                          </p:val>
                                        </p:tav>
                                      </p:tavLst>
                                    </p:anim>
                                  </p:childTnLst>
                                </p:cTn>
                              </p:par>
                            </p:childTnLst>
                          </p:cTn>
                        </p:par>
                        <p:par>
                          <p:cTn id="161" fill="hold">
                            <p:stCondLst>
                              <p:cond delay="15000"/>
                            </p:stCondLst>
                            <p:childTnLst>
                              <p:par>
                                <p:cTn id="162" presetID="23" presetClass="entr" presetSubtype="16" fill="hold" nodeType="afterEffect">
                                  <p:stCondLst>
                                    <p:cond delay="0"/>
                                  </p:stCondLst>
                                  <p:childTnLst>
                                    <p:set>
                                      <p:cBhvr>
                                        <p:cTn id="163" dur="1" fill="hold">
                                          <p:stCondLst>
                                            <p:cond delay="0"/>
                                          </p:stCondLst>
                                        </p:cTn>
                                        <p:tgtEl>
                                          <p:spTgt spid="391"/>
                                        </p:tgtEl>
                                        <p:attrNameLst>
                                          <p:attrName>style.visibility</p:attrName>
                                        </p:attrNameLst>
                                      </p:cBhvr>
                                      <p:to>
                                        <p:strVal val="visible"/>
                                      </p:to>
                                    </p:set>
                                    <p:anim calcmode="lin" valueType="num">
                                      <p:cBhvr additive="base">
                                        <p:cTn id="164" dur="500"/>
                                        <p:tgtEl>
                                          <p:spTgt spid="391"/>
                                        </p:tgtEl>
                                        <p:attrNameLst>
                                          <p:attrName>ppt_w</p:attrName>
                                        </p:attrNameLst>
                                      </p:cBhvr>
                                      <p:tavLst>
                                        <p:tav tm="0">
                                          <p:val>
                                            <p:strVal val="0"/>
                                          </p:val>
                                        </p:tav>
                                        <p:tav tm="100000">
                                          <p:val>
                                            <p:strVal val="#ppt_w"/>
                                          </p:val>
                                        </p:tav>
                                      </p:tavLst>
                                    </p:anim>
                                    <p:anim calcmode="lin" valueType="num">
                                      <p:cBhvr additive="base">
                                        <p:cTn id="165" dur="500"/>
                                        <p:tgtEl>
                                          <p:spTgt spid="391"/>
                                        </p:tgtEl>
                                        <p:attrNameLst>
                                          <p:attrName>ppt_h</p:attrName>
                                        </p:attrNameLst>
                                      </p:cBhvr>
                                      <p:tavLst>
                                        <p:tav tm="0">
                                          <p:val>
                                            <p:strVal val="0"/>
                                          </p:val>
                                        </p:tav>
                                        <p:tav tm="100000">
                                          <p:val>
                                            <p:strVal val="#ppt_h"/>
                                          </p:val>
                                        </p:tav>
                                      </p:tavLst>
                                    </p:anim>
                                  </p:childTnLst>
                                </p:cTn>
                              </p:par>
                              <p:par>
                                <p:cTn id="166" presetID="10" presetClass="entr" presetSubtype="0" fill="hold" nodeType="withEffect">
                                  <p:stCondLst>
                                    <p:cond delay="0"/>
                                  </p:stCondLst>
                                  <p:childTnLst>
                                    <p:set>
                                      <p:cBhvr>
                                        <p:cTn id="167" dur="1" fill="hold">
                                          <p:stCondLst>
                                            <p:cond delay="0"/>
                                          </p:stCondLst>
                                        </p:cTn>
                                        <p:tgtEl>
                                          <p:spTgt spid="397"/>
                                        </p:tgtEl>
                                        <p:attrNameLst>
                                          <p:attrName>style.visibility</p:attrName>
                                        </p:attrNameLst>
                                      </p:cBhvr>
                                      <p:to>
                                        <p:strVal val="visible"/>
                                      </p:to>
                                    </p:set>
                                    <p:animEffect transition="in" filter="fade">
                                      <p:cBhvr>
                                        <p:cTn id="168" dur="500"/>
                                        <p:tgtEl>
                                          <p:spTgt spid="397"/>
                                        </p:tgtEl>
                                      </p:cBhvr>
                                    </p:animEffect>
                                  </p:childTnLst>
                                </p:cTn>
                              </p:par>
                              <p:par>
                                <p:cTn id="169" presetID="10" presetClass="entr" presetSubtype="0" fill="hold" nodeType="withEffect">
                                  <p:stCondLst>
                                    <p:cond delay="0"/>
                                  </p:stCondLst>
                                  <p:childTnLst>
                                    <p:set>
                                      <p:cBhvr>
                                        <p:cTn id="170" dur="1" fill="hold">
                                          <p:stCondLst>
                                            <p:cond delay="0"/>
                                          </p:stCondLst>
                                        </p:cTn>
                                        <p:tgtEl>
                                          <p:spTgt spid="398"/>
                                        </p:tgtEl>
                                        <p:attrNameLst>
                                          <p:attrName>style.visibility</p:attrName>
                                        </p:attrNameLst>
                                      </p:cBhvr>
                                      <p:to>
                                        <p:strVal val="visible"/>
                                      </p:to>
                                    </p:set>
                                    <p:animEffect transition="in" filter="fade">
                                      <p:cBhvr>
                                        <p:cTn id="171" dur="500"/>
                                        <p:tgtEl>
                                          <p:spTgt spid="398"/>
                                        </p:tgtEl>
                                      </p:cBhvr>
                                    </p:animEffect>
                                  </p:childTnLst>
                                </p:cTn>
                              </p:par>
                            </p:childTnLst>
                          </p:cTn>
                        </p:par>
                        <p:par>
                          <p:cTn id="172" fill="hold">
                            <p:stCondLst>
                              <p:cond delay="15500"/>
                            </p:stCondLst>
                            <p:childTnLst>
                              <p:par>
                                <p:cTn id="173" presetID="10" presetClass="entr" presetSubtype="0" fill="hold" nodeType="afterEffect">
                                  <p:stCondLst>
                                    <p:cond delay="0"/>
                                  </p:stCondLst>
                                  <p:childTnLst>
                                    <p:set>
                                      <p:cBhvr>
                                        <p:cTn id="174" dur="1" fill="hold">
                                          <p:stCondLst>
                                            <p:cond delay="0"/>
                                          </p:stCondLst>
                                        </p:cTn>
                                        <p:tgtEl>
                                          <p:spTgt spid="411"/>
                                        </p:tgtEl>
                                        <p:attrNameLst>
                                          <p:attrName>style.visibility</p:attrName>
                                        </p:attrNameLst>
                                      </p:cBhvr>
                                      <p:to>
                                        <p:strVal val="visible"/>
                                      </p:to>
                                    </p:set>
                                    <p:animEffect transition="in" filter="fade">
                                      <p:cBhvr>
                                        <p:cTn id="175" dur="500"/>
                                        <p:tgtEl>
                                          <p:spTgt spid="411"/>
                                        </p:tgtEl>
                                      </p:cBhvr>
                                    </p:animEffect>
                                  </p:childTnLst>
                                </p:cTn>
                              </p:par>
                            </p:childTnLst>
                          </p:cTn>
                        </p:par>
                        <p:par>
                          <p:cTn id="176" fill="hold">
                            <p:stCondLst>
                              <p:cond delay="16000"/>
                            </p:stCondLst>
                            <p:childTnLst>
                              <p:par>
                                <p:cTn id="177" presetID="10" presetClass="entr" presetSubtype="0" fill="hold" nodeType="afterEffect">
                                  <p:stCondLst>
                                    <p:cond delay="0"/>
                                  </p:stCondLst>
                                  <p:childTnLst>
                                    <p:set>
                                      <p:cBhvr>
                                        <p:cTn id="178" dur="1" fill="hold">
                                          <p:stCondLst>
                                            <p:cond delay="0"/>
                                          </p:stCondLst>
                                        </p:cTn>
                                        <p:tgtEl>
                                          <p:spTgt spid="362"/>
                                        </p:tgtEl>
                                        <p:attrNameLst>
                                          <p:attrName>style.visibility</p:attrName>
                                        </p:attrNameLst>
                                      </p:cBhvr>
                                      <p:to>
                                        <p:strVal val="visible"/>
                                      </p:to>
                                    </p:set>
                                    <p:animEffect transition="in" filter="fade">
                                      <p:cBhvr>
                                        <p:cTn id="179" dur="500"/>
                                        <p:tgtEl>
                                          <p:spTgt spid="362"/>
                                        </p:tgtEl>
                                      </p:cBhvr>
                                    </p:animEffect>
                                  </p:childTnLst>
                                </p:cTn>
                              </p:par>
                            </p:childTnLst>
                          </p:cTn>
                        </p:par>
                        <p:par>
                          <p:cTn id="180" fill="hold">
                            <p:stCondLst>
                              <p:cond delay="16500"/>
                            </p:stCondLst>
                            <p:childTnLst>
                              <p:par>
                                <p:cTn id="181" presetID="23" presetClass="entr" presetSubtype="16" fill="hold" nodeType="afterEffect">
                                  <p:stCondLst>
                                    <p:cond delay="0"/>
                                  </p:stCondLst>
                                  <p:childTnLst>
                                    <p:set>
                                      <p:cBhvr>
                                        <p:cTn id="182" dur="1" fill="hold">
                                          <p:stCondLst>
                                            <p:cond delay="0"/>
                                          </p:stCondLst>
                                        </p:cTn>
                                        <p:tgtEl>
                                          <p:spTgt spid="400"/>
                                        </p:tgtEl>
                                        <p:attrNameLst>
                                          <p:attrName>style.visibility</p:attrName>
                                        </p:attrNameLst>
                                      </p:cBhvr>
                                      <p:to>
                                        <p:strVal val="visible"/>
                                      </p:to>
                                    </p:set>
                                    <p:anim calcmode="lin" valueType="num">
                                      <p:cBhvr additive="base">
                                        <p:cTn id="183" dur="500"/>
                                        <p:tgtEl>
                                          <p:spTgt spid="400"/>
                                        </p:tgtEl>
                                        <p:attrNameLst>
                                          <p:attrName>ppt_w</p:attrName>
                                        </p:attrNameLst>
                                      </p:cBhvr>
                                      <p:tavLst>
                                        <p:tav tm="0">
                                          <p:val>
                                            <p:strVal val="0"/>
                                          </p:val>
                                        </p:tav>
                                        <p:tav tm="100000">
                                          <p:val>
                                            <p:strVal val="#ppt_w"/>
                                          </p:val>
                                        </p:tav>
                                      </p:tavLst>
                                    </p:anim>
                                    <p:anim calcmode="lin" valueType="num">
                                      <p:cBhvr additive="base">
                                        <p:cTn id="184" dur="500"/>
                                        <p:tgtEl>
                                          <p:spTgt spid="400"/>
                                        </p:tgtEl>
                                        <p:attrNameLst>
                                          <p:attrName>ppt_h</p:attrName>
                                        </p:attrNameLst>
                                      </p:cBhvr>
                                      <p:tavLst>
                                        <p:tav tm="0">
                                          <p:val>
                                            <p:strVal val="0"/>
                                          </p:val>
                                        </p:tav>
                                        <p:tav tm="100000">
                                          <p:val>
                                            <p:strVal val="#ppt_h"/>
                                          </p:val>
                                        </p:tav>
                                      </p:tavLst>
                                    </p:anim>
                                  </p:childTnLst>
                                </p:cTn>
                              </p:par>
                            </p:childTnLst>
                          </p:cTn>
                        </p:par>
                        <p:par>
                          <p:cTn id="185" fill="hold">
                            <p:stCondLst>
                              <p:cond delay="17000"/>
                            </p:stCondLst>
                            <p:childTnLst>
                              <p:par>
                                <p:cTn id="186" presetID="23" presetClass="entr" presetSubtype="16" fill="hold" nodeType="afterEffect">
                                  <p:stCondLst>
                                    <p:cond delay="0"/>
                                  </p:stCondLst>
                                  <p:childTnLst>
                                    <p:set>
                                      <p:cBhvr>
                                        <p:cTn id="187" dur="1" fill="hold">
                                          <p:stCondLst>
                                            <p:cond delay="0"/>
                                          </p:stCondLst>
                                        </p:cTn>
                                        <p:tgtEl>
                                          <p:spTgt spid="401"/>
                                        </p:tgtEl>
                                        <p:attrNameLst>
                                          <p:attrName>style.visibility</p:attrName>
                                        </p:attrNameLst>
                                      </p:cBhvr>
                                      <p:to>
                                        <p:strVal val="visible"/>
                                      </p:to>
                                    </p:set>
                                    <p:anim calcmode="lin" valueType="num">
                                      <p:cBhvr additive="base">
                                        <p:cTn id="188" dur="500"/>
                                        <p:tgtEl>
                                          <p:spTgt spid="401"/>
                                        </p:tgtEl>
                                        <p:attrNameLst>
                                          <p:attrName>ppt_w</p:attrName>
                                        </p:attrNameLst>
                                      </p:cBhvr>
                                      <p:tavLst>
                                        <p:tav tm="0">
                                          <p:val>
                                            <p:strVal val="0"/>
                                          </p:val>
                                        </p:tav>
                                        <p:tav tm="100000">
                                          <p:val>
                                            <p:strVal val="#ppt_w"/>
                                          </p:val>
                                        </p:tav>
                                      </p:tavLst>
                                    </p:anim>
                                    <p:anim calcmode="lin" valueType="num">
                                      <p:cBhvr additive="base">
                                        <p:cTn id="189" dur="500"/>
                                        <p:tgtEl>
                                          <p:spTgt spid="401"/>
                                        </p:tgtEl>
                                        <p:attrNameLst>
                                          <p:attrName>ppt_h</p:attrName>
                                        </p:attrNameLst>
                                      </p:cBhvr>
                                      <p:tavLst>
                                        <p:tav tm="0">
                                          <p:val>
                                            <p:strVal val="0"/>
                                          </p:val>
                                        </p:tav>
                                        <p:tav tm="100000">
                                          <p:val>
                                            <p:strVal val="#ppt_h"/>
                                          </p:val>
                                        </p:tav>
                                      </p:tavLst>
                                    </p:anim>
                                  </p:childTnLst>
                                </p:cTn>
                              </p:par>
                            </p:childTnLst>
                          </p:cTn>
                        </p:par>
                        <p:par>
                          <p:cTn id="190" fill="hold">
                            <p:stCondLst>
                              <p:cond delay="17500"/>
                            </p:stCondLst>
                            <p:childTnLst>
                              <p:par>
                                <p:cTn id="191" presetID="23" presetClass="entr" presetSubtype="16" fill="hold" nodeType="afterEffect">
                                  <p:stCondLst>
                                    <p:cond delay="0"/>
                                  </p:stCondLst>
                                  <p:childTnLst>
                                    <p:set>
                                      <p:cBhvr>
                                        <p:cTn id="192" dur="1" fill="hold">
                                          <p:stCondLst>
                                            <p:cond delay="0"/>
                                          </p:stCondLst>
                                        </p:cTn>
                                        <p:tgtEl>
                                          <p:spTgt spid="402"/>
                                        </p:tgtEl>
                                        <p:attrNameLst>
                                          <p:attrName>style.visibility</p:attrName>
                                        </p:attrNameLst>
                                      </p:cBhvr>
                                      <p:to>
                                        <p:strVal val="visible"/>
                                      </p:to>
                                    </p:set>
                                    <p:anim calcmode="lin" valueType="num">
                                      <p:cBhvr additive="base">
                                        <p:cTn id="193" dur="500"/>
                                        <p:tgtEl>
                                          <p:spTgt spid="402"/>
                                        </p:tgtEl>
                                        <p:attrNameLst>
                                          <p:attrName>ppt_w</p:attrName>
                                        </p:attrNameLst>
                                      </p:cBhvr>
                                      <p:tavLst>
                                        <p:tav tm="0">
                                          <p:val>
                                            <p:strVal val="0"/>
                                          </p:val>
                                        </p:tav>
                                        <p:tav tm="100000">
                                          <p:val>
                                            <p:strVal val="#ppt_w"/>
                                          </p:val>
                                        </p:tav>
                                      </p:tavLst>
                                    </p:anim>
                                    <p:anim calcmode="lin" valueType="num">
                                      <p:cBhvr additive="base">
                                        <p:cTn id="194" dur="500"/>
                                        <p:tgtEl>
                                          <p:spTgt spid="402"/>
                                        </p:tgtEl>
                                        <p:attrNameLst>
                                          <p:attrName>ppt_h</p:attrName>
                                        </p:attrNameLst>
                                      </p:cBhvr>
                                      <p:tavLst>
                                        <p:tav tm="0">
                                          <p:val>
                                            <p:strVal val="0"/>
                                          </p:val>
                                        </p:tav>
                                        <p:tav tm="100000">
                                          <p:val>
                                            <p:strVal val="#ppt_h"/>
                                          </p:val>
                                        </p:tav>
                                      </p:tavLst>
                                    </p:anim>
                                  </p:childTnLst>
                                </p:cTn>
                              </p:par>
                            </p:childTnLst>
                          </p:cTn>
                        </p:par>
                        <p:par>
                          <p:cTn id="195" fill="hold">
                            <p:stCondLst>
                              <p:cond delay="18000"/>
                            </p:stCondLst>
                            <p:childTnLst>
                              <p:par>
                                <p:cTn id="196" presetID="10" presetClass="entr" presetSubtype="0" fill="hold" nodeType="afterEffect">
                                  <p:stCondLst>
                                    <p:cond delay="0"/>
                                  </p:stCondLst>
                                  <p:childTnLst>
                                    <p:set>
                                      <p:cBhvr>
                                        <p:cTn id="197" dur="1" fill="hold">
                                          <p:stCondLst>
                                            <p:cond delay="0"/>
                                          </p:stCondLst>
                                        </p:cTn>
                                        <p:tgtEl>
                                          <p:spTgt spid="403"/>
                                        </p:tgtEl>
                                        <p:attrNameLst>
                                          <p:attrName>style.visibility</p:attrName>
                                        </p:attrNameLst>
                                      </p:cBhvr>
                                      <p:to>
                                        <p:strVal val="visible"/>
                                      </p:to>
                                    </p:set>
                                    <p:animEffect transition="in" filter="fade">
                                      <p:cBhvr>
                                        <p:cTn id="198" dur="500"/>
                                        <p:tgtEl>
                                          <p:spTgt spid="403"/>
                                        </p:tgtEl>
                                      </p:cBhvr>
                                    </p:animEffect>
                                  </p:childTnLst>
                                </p:cTn>
                              </p:par>
                            </p:childTnLst>
                          </p:cTn>
                        </p:par>
                        <p:par>
                          <p:cTn id="199" fill="hold">
                            <p:stCondLst>
                              <p:cond delay="18500"/>
                            </p:stCondLst>
                            <p:childTnLst>
                              <p:par>
                                <p:cTn id="200" presetID="23" presetClass="entr" presetSubtype="16" fill="hold" nodeType="afterEffect">
                                  <p:stCondLst>
                                    <p:cond delay="0"/>
                                  </p:stCondLst>
                                  <p:childTnLst>
                                    <p:set>
                                      <p:cBhvr>
                                        <p:cTn id="201" dur="1" fill="hold">
                                          <p:stCondLst>
                                            <p:cond delay="0"/>
                                          </p:stCondLst>
                                        </p:cTn>
                                        <p:tgtEl>
                                          <p:spTgt spid="404"/>
                                        </p:tgtEl>
                                        <p:attrNameLst>
                                          <p:attrName>style.visibility</p:attrName>
                                        </p:attrNameLst>
                                      </p:cBhvr>
                                      <p:to>
                                        <p:strVal val="visible"/>
                                      </p:to>
                                    </p:set>
                                    <p:anim calcmode="lin" valueType="num">
                                      <p:cBhvr additive="base">
                                        <p:cTn id="202" dur="500"/>
                                        <p:tgtEl>
                                          <p:spTgt spid="404"/>
                                        </p:tgtEl>
                                        <p:attrNameLst>
                                          <p:attrName>ppt_w</p:attrName>
                                        </p:attrNameLst>
                                      </p:cBhvr>
                                      <p:tavLst>
                                        <p:tav tm="0">
                                          <p:val>
                                            <p:strVal val="0"/>
                                          </p:val>
                                        </p:tav>
                                        <p:tav tm="100000">
                                          <p:val>
                                            <p:strVal val="#ppt_w"/>
                                          </p:val>
                                        </p:tav>
                                      </p:tavLst>
                                    </p:anim>
                                    <p:anim calcmode="lin" valueType="num">
                                      <p:cBhvr additive="base">
                                        <p:cTn id="203" dur="500"/>
                                        <p:tgtEl>
                                          <p:spTgt spid="404"/>
                                        </p:tgtEl>
                                        <p:attrNameLst>
                                          <p:attrName>ppt_h</p:attrName>
                                        </p:attrNameLst>
                                      </p:cBhvr>
                                      <p:tavLst>
                                        <p:tav tm="0">
                                          <p:val>
                                            <p:strVal val="0"/>
                                          </p:val>
                                        </p:tav>
                                        <p:tav tm="100000">
                                          <p:val>
                                            <p:strVal val="#ppt_h"/>
                                          </p:val>
                                        </p:tav>
                                      </p:tavLst>
                                    </p:anim>
                                  </p:childTnLst>
                                </p:cTn>
                              </p:par>
                            </p:childTnLst>
                          </p:cTn>
                        </p:par>
                        <p:par>
                          <p:cTn id="204" fill="hold">
                            <p:stCondLst>
                              <p:cond delay="19000"/>
                            </p:stCondLst>
                            <p:childTnLst>
                              <p:par>
                                <p:cTn id="205" presetID="23" presetClass="entr" presetSubtype="16" fill="hold" nodeType="afterEffect">
                                  <p:stCondLst>
                                    <p:cond delay="0"/>
                                  </p:stCondLst>
                                  <p:childTnLst>
                                    <p:set>
                                      <p:cBhvr>
                                        <p:cTn id="206" dur="1" fill="hold">
                                          <p:stCondLst>
                                            <p:cond delay="0"/>
                                          </p:stCondLst>
                                        </p:cTn>
                                        <p:tgtEl>
                                          <p:spTgt spid="399"/>
                                        </p:tgtEl>
                                        <p:attrNameLst>
                                          <p:attrName>style.visibility</p:attrName>
                                        </p:attrNameLst>
                                      </p:cBhvr>
                                      <p:to>
                                        <p:strVal val="visible"/>
                                      </p:to>
                                    </p:set>
                                    <p:anim calcmode="lin" valueType="num">
                                      <p:cBhvr additive="base">
                                        <p:cTn id="207" dur="500"/>
                                        <p:tgtEl>
                                          <p:spTgt spid="399"/>
                                        </p:tgtEl>
                                        <p:attrNameLst>
                                          <p:attrName>ppt_w</p:attrName>
                                        </p:attrNameLst>
                                      </p:cBhvr>
                                      <p:tavLst>
                                        <p:tav tm="0">
                                          <p:val>
                                            <p:strVal val="0"/>
                                          </p:val>
                                        </p:tav>
                                        <p:tav tm="100000">
                                          <p:val>
                                            <p:strVal val="#ppt_w"/>
                                          </p:val>
                                        </p:tav>
                                      </p:tavLst>
                                    </p:anim>
                                    <p:anim calcmode="lin" valueType="num">
                                      <p:cBhvr additive="base">
                                        <p:cTn id="208" dur="500"/>
                                        <p:tgtEl>
                                          <p:spTgt spid="399"/>
                                        </p:tgtEl>
                                        <p:attrNameLst>
                                          <p:attrName>ppt_h</p:attrName>
                                        </p:attrNameLst>
                                      </p:cBhvr>
                                      <p:tavLst>
                                        <p:tav tm="0">
                                          <p:val>
                                            <p:strVal val="0"/>
                                          </p:val>
                                        </p:tav>
                                        <p:tav tm="100000">
                                          <p:val>
                                            <p:strVal val="#ppt_h"/>
                                          </p:val>
                                        </p:tav>
                                      </p:tavLst>
                                    </p:anim>
                                  </p:childTnLst>
                                </p:cTn>
                              </p:par>
                              <p:par>
                                <p:cTn id="209" presetID="10" presetClass="entr" presetSubtype="0" fill="hold" nodeType="withEffect">
                                  <p:stCondLst>
                                    <p:cond delay="0"/>
                                  </p:stCondLst>
                                  <p:childTnLst>
                                    <p:set>
                                      <p:cBhvr>
                                        <p:cTn id="210" dur="1" fill="hold">
                                          <p:stCondLst>
                                            <p:cond delay="0"/>
                                          </p:stCondLst>
                                        </p:cTn>
                                        <p:tgtEl>
                                          <p:spTgt spid="405"/>
                                        </p:tgtEl>
                                        <p:attrNameLst>
                                          <p:attrName>style.visibility</p:attrName>
                                        </p:attrNameLst>
                                      </p:cBhvr>
                                      <p:to>
                                        <p:strVal val="visible"/>
                                      </p:to>
                                    </p:set>
                                    <p:animEffect transition="in" filter="fade">
                                      <p:cBhvr>
                                        <p:cTn id="211" dur="1000"/>
                                        <p:tgtEl>
                                          <p:spTgt spid="405"/>
                                        </p:tgtEl>
                                      </p:cBhvr>
                                    </p:animEffect>
                                  </p:childTnLst>
                                </p:cTn>
                              </p:par>
                              <p:par>
                                <p:cTn id="212" presetID="10" presetClass="entr" presetSubtype="0" fill="hold" nodeType="withEffect">
                                  <p:stCondLst>
                                    <p:cond delay="0"/>
                                  </p:stCondLst>
                                  <p:childTnLst>
                                    <p:set>
                                      <p:cBhvr>
                                        <p:cTn id="213" dur="1" fill="hold">
                                          <p:stCondLst>
                                            <p:cond delay="0"/>
                                          </p:stCondLst>
                                        </p:cTn>
                                        <p:tgtEl>
                                          <p:spTgt spid="406"/>
                                        </p:tgtEl>
                                        <p:attrNameLst>
                                          <p:attrName>style.visibility</p:attrName>
                                        </p:attrNameLst>
                                      </p:cBhvr>
                                      <p:to>
                                        <p:strVal val="visible"/>
                                      </p:to>
                                    </p:set>
                                    <p:animEffect transition="in" filter="fade">
                                      <p:cBhvr>
                                        <p:cTn id="214" dur="500"/>
                                        <p:tgtEl>
                                          <p:spTgt spid="406"/>
                                        </p:tgtEl>
                                      </p:cBhvr>
                                    </p:animEffect>
                                  </p:childTnLst>
                                </p:cTn>
                              </p:par>
                            </p:childTnLst>
                          </p:cTn>
                        </p:par>
                        <p:par>
                          <p:cTn id="215" fill="hold">
                            <p:stCondLst>
                              <p:cond delay="20000"/>
                            </p:stCondLst>
                            <p:childTnLst>
                              <p:par>
                                <p:cTn id="216" presetID="10" presetClass="entr" presetSubtype="0" fill="hold" nodeType="afterEffect">
                                  <p:stCondLst>
                                    <p:cond delay="0"/>
                                  </p:stCondLst>
                                  <p:childTnLst>
                                    <p:set>
                                      <p:cBhvr>
                                        <p:cTn id="217" dur="1" fill="hold">
                                          <p:stCondLst>
                                            <p:cond delay="0"/>
                                          </p:stCondLst>
                                        </p:cTn>
                                        <p:tgtEl>
                                          <p:spTgt spid="409"/>
                                        </p:tgtEl>
                                        <p:attrNameLst>
                                          <p:attrName>style.visibility</p:attrName>
                                        </p:attrNameLst>
                                      </p:cBhvr>
                                      <p:to>
                                        <p:strVal val="visible"/>
                                      </p:to>
                                    </p:set>
                                    <p:animEffect transition="in" filter="fade">
                                      <p:cBhvr>
                                        <p:cTn id="218" dur="500"/>
                                        <p:tgtEl>
                                          <p:spTgt spid="409"/>
                                        </p:tgtEl>
                                      </p:cBhvr>
                                    </p:animEffect>
                                  </p:childTnLst>
                                </p:cTn>
                              </p:par>
                            </p:childTnLst>
                          </p:cTn>
                        </p:par>
                        <p:par>
                          <p:cTn id="219" fill="hold">
                            <p:stCondLst>
                              <p:cond delay="20500"/>
                            </p:stCondLst>
                            <p:childTnLst>
                              <p:par>
                                <p:cTn id="220" presetID="10" presetClass="entr" presetSubtype="0" fill="hold" nodeType="afterEffect">
                                  <p:stCondLst>
                                    <p:cond delay="0"/>
                                  </p:stCondLst>
                                  <p:childTnLst>
                                    <p:set>
                                      <p:cBhvr>
                                        <p:cTn id="221" dur="1" fill="hold">
                                          <p:stCondLst>
                                            <p:cond delay="0"/>
                                          </p:stCondLst>
                                        </p:cTn>
                                        <p:tgtEl>
                                          <p:spTgt spid="363"/>
                                        </p:tgtEl>
                                        <p:attrNameLst>
                                          <p:attrName>style.visibility</p:attrName>
                                        </p:attrNameLst>
                                      </p:cBhvr>
                                      <p:to>
                                        <p:strVal val="visible"/>
                                      </p:to>
                                    </p:set>
                                    <p:animEffect transition="in" filter="fade">
                                      <p:cBhvr>
                                        <p:cTn id="222"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Day 1: What is a virus? How does it attach to cells and replicate?</a:t>
            </a:r>
            <a:endParaRPr/>
          </a:p>
        </p:txBody>
      </p:sp>
      <p:sp>
        <p:nvSpPr>
          <p:cNvPr id="76" name="Google Shape;76;p16"/>
          <p:cNvSpPr txBox="1">
            <a:spLocks noGrp="1"/>
          </p:cNvSpPr>
          <p:nvPr>
            <p:ph type="body" idx="1"/>
          </p:nvPr>
        </p:nvSpPr>
        <p:spPr>
          <a:xfrm>
            <a:off x="311700" y="1398075"/>
            <a:ext cx="8520600" cy="31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Spend 5 minutes playing with this </a:t>
            </a:r>
            <a:r>
              <a:rPr lang="en" u="sng">
                <a:solidFill>
                  <a:schemeClr val="hlink"/>
                </a:solidFill>
                <a:hlinkClick r:id="rId3"/>
              </a:rPr>
              <a:t>HHMI Click n Learn</a:t>
            </a:r>
            <a:r>
              <a:rPr lang="en"/>
              <a:t> to familiarize yourself with different examples of viruses, and the similarities and differences between their structures. Notice that viruses are commonly transmitted between humans and other organisms.</a:t>
            </a:r>
            <a:endParaRPr/>
          </a:p>
          <a:p>
            <a:pPr marL="0" lvl="0" indent="0" algn="l" rtl="0">
              <a:spcBef>
                <a:spcPts val="1600"/>
              </a:spcBef>
              <a:spcAft>
                <a:spcPts val="0"/>
              </a:spcAft>
              <a:buNone/>
            </a:pPr>
            <a:r>
              <a:rPr lang="en"/>
              <a:t>2. Spend 15 minutes viewing </a:t>
            </a:r>
            <a:r>
              <a:rPr lang="en">
                <a:solidFill>
                  <a:srgbClr val="FF0000"/>
                </a:solidFill>
              </a:rPr>
              <a:t>slides 4-24</a:t>
            </a:r>
            <a:r>
              <a:rPr lang="en"/>
              <a:t> and watch embedded videos about virus structure, coronavirus structure, and how COVID-19 compares to other coronaviruses. Answer the embedded questions as you go.</a:t>
            </a:r>
            <a:endParaRPr/>
          </a:p>
          <a:p>
            <a:pPr marL="0" lvl="0" indent="0" algn="l" rtl="0">
              <a:spcBef>
                <a:spcPts val="1600"/>
              </a:spcBef>
              <a:spcAft>
                <a:spcPts val="1600"/>
              </a:spcAft>
              <a:buNone/>
            </a:pPr>
            <a:r>
              <a:rPr lang="en"/>
              <a:t>3. Watch this </a:t>
            </a:r>
            <a:r>
              <a:rPr lang="en" u="sng">
                <a:solidFill>
                  <a:schemeClr val="hlink"/>
                </a:solidFill>
                <a:hlinkClick r:id="rId4"/>
              </a:rPr>
              <a:t>8 minute ASAPscience video</a:t>
            </a:r>
            <a:r>
              <a:rPr lang="en"/>
              <a:t> about how coronaviruses can infect cells. Jot down a couple of notes as you go: What did you learn?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cxnSp>
        <p:nvCxnSpPr>
          <p:cNvPr id="419" name="Google Shape;419;p43"/>
          <p:cNvCxnSpPr>
            <a:endCxn id="420" idx="6"/>
          </p:cNvCxnSpPr>
          <p:nvPr/>
        </p:nvCxnSpPr>
        <p:spPr>
          <a:xfrm>
            <a:off x="4028411" y="2996452"/>
            <a:ext cx="2709900" cy="0"/>
          </a:xfrm>
          <a:prstGeom prst="straightConnector1">
            <a:avLst/>
          </a:prstGeom>
          <a:noFill/>
          <a:ln w="19050" cap="flat" cmpd="sng">
            <a:solidFill>
              <a:srgbClr val="A5A5A5"/>
            </a:solidFill>
            <a:prstDash val="solid"/>
            <a:miter lim="800000"/>
            <a:headEnd type="none" w="sm" len="sm"/>
            <a:tailEnd type="none" w="sm" len="sm"/>
          </a:ln>
        </p:spPr>
      </p:cxnSp>
      <p:cxnSp>
        <p:nvCxnSpPr>
          <p:cNvPr id="421" name="Google Shape;421;p43"/>
          <p:cNvCxnSpPr>
            <a:endCxn id="422" idx="2"/>
          </p:cNvCxnSpPr>
          <p:nvPr/>
        </p:nvCxnSpPr>
        <p:spPr>
          <a:xfrm>
            <a:off x="1243348" y="2996452"/>
            <a:ext cx="2713800" cy="0"/>
          </a:xfrm>
          <a:prstGeom prst="straightConnector1">
            <a:avLst/>
          </a:prstGeom>
          <a:noFill/>
          <a:ln w="19050" cap="flat" cmpd="sng">
            <a:solidFill>
              <a:srgbClr val="A5A5A5"/>
            </a:solidFill>
            <a:prstDash val="solid"/>
            <a:miter lim="800000"/>
            <a:headEnd type="none" w="sm" len="sm"/>
            <a:tailEnd type="none" w="sm" len="sm"/>
          </a:ln>
        </p:spPr>
      </p:cxnSp>
      <p:sp>
        <p:nvSpPr>
          <p:cNvPr id="423" name="Google Shape;423;p43"/>
          <p:cNvSpPr/>
          <p:nvPr/>
        </p:nvSpPr>
        <p:spPr>
          <a:xfrm>
            <a:off x="862948"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424" name="Google Shape;424;p43"/>
          <p:cNvCxnSpPr/>
          <p:nvPr/>
        </p:nvCxnSpPr>
        <p:spPr>
          <a:xfrm>
            <a:off x="0" y="2996489"/>
            <a:ext cx="1153800" cy="0"/>
          </a:xfrm>
          <a:prstGeom prst="straightConnector1">
            <a:avLst/>
          </a:prstGeom>
          <a:noFill/>
          <a:ln w="19050" cap="flat" cmpd="sng">
            <a:solidFill>
              <a:srgbClr val="A5A5A5"/>
            </a:solidFill>
            <a:prstDash val="solid"/>
            <a:miter lim="800000"/>
            <a:headEnd type="none" w="sm" len="sm"/>
            <a:tailEnd type="none" w="sm" len="sm"/>
          </a:ln>
        </p:spPr>
      </p:cxnSp>
      <p:sp>
        <p:nvSpPr>
          <p:cNvPr id="425" name="Google Shape;425;p43"/>
          <p:cNvSpPr/>
          <p:nvPr/>
        </p:nvSpPr>
        <p:spPr>
          <a:xfrm>
            <a:off x="1136196"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26" name="Google Shape;426;p43"/>
          <p:cNvSpPr/>
          <p:nvPr/>
        </p:nvSpPr>
        <p:spPr>
          <a:xfrm>
            <a:off x="1046899"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27" name="Google Shape;427;p43"/>
          <p:cNvSpPr/>
          <p:nvPr/>
        </p:nvSpPr>
        <p:spPr>
          <a:xfrm>
            <a:off x="947245"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428" name="Google Shape;428;p43"/>
          <p:cNvCxnSpPr/>
          <p:nvPr/>
        </p:nvCxnSpPr>
        <p:spPr>
          <a:xfrm rot="10800000">
            <a:off x="1207634" y="3257099"/>
            <a:ext cx="0" cy="387300"/>
          </a:xfrm>
          <a:prstGeom prst="straightConnector1">
            <a:avLst/>
          </a:prstGeom>
          <a:noFill/>
          <a:ln w="19050" cap="flat" cmpd="sng">
            <a:solidFill>
              <a:srgbClr val="C00000"/>
            </a:solidFill>
            <a:prstDash val="solid"/>
            <a:miter lim="800000"/>
            <a:headEnd type="none" w="sm" len="sm"/>
            <a:tailEnd type="none" w="sm" len="sm"/>
          </a:ln>
        </p:spPr>
      </p:cxnSp>
      <p:sp>
        <p:nvSpPr>
          <p:cNvPr id="429" name="Google Shape;429;p43"/>
          <p:cNvSpPr/>
          <p:nvPr/>
        </p:nvSpPr>
        <p:spPr>
          <a:xfrm>
            <a:off x="1163887" y="3643912"/>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0" name="Google Shape;430;p43"/>
          <p:cNvSpPr txBox="1"/>
          <p:nvPr/>
        </p:nvSpPr>
        <p:spPr>
          <a:xfrm>
            <a:off x="455836" y="2189332"/>
            <a:ext cx="15036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Feb. 14</a:t>
            </a:r>
            <a:endParaRPr sz="2700">
              <a:solidFill>
                <a:srgbClr val="C00000"/>
              </a:solidFill>
              <a:latin typeface="Century Gothic"/>
              <a:ea typeface="Century Gothic"/>
              <a:cs typeface="Century Gothic"/>
              <a:sym typeface="Century Gothic"/>
            </a:endParaRPr>
          </a:p>
        </p:txBody>
      </p:sp>
      <p:sp>
        <p:nvSpPr>
          <p:cNvPr id="431" name="Google Shape;431;p43"/>
          <p:cNvSpPr txBox="1"/>
          <p:nvPr/>
        </p:nvSpPr>
        <p:spPr>
          <a:xfrm>
            <a:off x="453586" y="3840380"/>
            <a:ext cx="19560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Egypt becomes the first country in Africa to report a case and France reports Europe's first death from the virus.</a:t>
            </a:r>
            <a:endParaRPr sz="1100"/>
          </a:p>
        </p:txBody>
      </p:sp>
      <p:sp>
        <p:nvSpPr>
          <p:cNvPr id="432" name="Google Shape;432;p43"/>
          <p:cNvSpPr/>
          <p:nvPr/>
        </p:nvSpPr>
        <p:spPr>
          <a:xfrm rot="5400000">
            <a:off x="3683871"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22" name="Google Shape;422;p43"/>
          <p:cNvSpPr/>
          <p:nvPr/>
        </p:nvSpPr>
        <p:spPr>
          <a:xfrm>
            <a:off x="3957148"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3" name="Google Shape;433;p43"/>
          <p:cNvSpPr/>
          <p:nvPr/>
        </p:nvSpPr>
        <p:spPr>
          <a:xfrm>
            <a:off x="3867850"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34" name="Google Shape;434;p43"/>
          <p:cNvSpPr/>
          <p:nvPr/>
        </p:nvSpPr>
        <p:spPr>
          <a:xfrm>
            <a:off x="3768197"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435" name="Google Shape;435;p43"/>
          <p:cNvCxnSpPr/>
          <p:nvPr/>
        </p:nvCxnSpPr>
        <p:spPr>
          <a:xfrm rot="10800000">
            <a:off x="4028586" y="2355701"/>
            <a:ext cx="0" cy="380400"/>
          </a:xfrm>
          <a:prstGeom prst="straightConnector1">
            <a:avLst/>
          </a:prstGeom>
          <a:noFill/>
          <a:ln w="19050" cap="flat" cmpd="sng">
            <a:solidFill>
              <a:srgbClr val="C00000"/>
            </a:solidFill>
            <a:prstDash val="solid"/>
            <a:miter lim="800000"/>
            <a:headEnd type="none" w="sm" len="sm"/>
            <a:tailEnd type="none" w="sm" len="sm"/>
          </a:ln>
        </p:spPr>
      </p:cxnSp>
      <p:sp>
        <p:nvSpPr>
          <p:cNvPr id="436" name="Google Shape;436;p43"/>
          <p:cNvSpPr/>
          <p:nvPr/>
        </p:nvSpPr>
        <p:spPr>
          <a:xfrm>
            <a:off x="3981995" y="2279702"/>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7" name="Google Shape;437;p43"/>
          <p:cNvSpPr txBox="1"/>
          <p:nvPr/>
        </p:nvSpPr>
        <p:spPr>
          <a:xfrm>
            <a:off x="3241629" y="3306255"/>
            <a:ext cx="14493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Feb. 25</a:t>
            </a:r>
            <a:endParaRPr sz="2700">
              <a:solidFill>
                <a:srgbClr val="C00000"/>
              </a:solidFill>
              <a:latin typeface="Century Gothic"/>
              <a:ea typeface="Century Gothic"/>
              <a:cs typeface="Century Gothic"/>
              <a:sym typeface="Century Gothic"/>
            </a:endParaRPr>
          </a:p>
        </p:txBody>
      </p:sp>
      <p:sp>
        <p:nvSpPr>
          <p:cNvPr id="438" name="Google Shape;438;p43"/>
          <p:cNvSpPr txBox="1"/>
          <p:nvPr/>
        </p:nvSpPr>
        <p:spPr>
          <a:xfrm>
            <a:off x="3160824" y="1259008"/>
            <a:ext cx="2052300" cy="8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CDC warned that disruptions to the U.S. from COVID-19 could be severe. The agency expects the disease to begin spreading at the community level in the U.S.</a:t>
            </a:r>
            <a:endParaRPr sz="1100"/>
          </a:p>
        </p:txBody>
      </p:sp>
      <p:sp>
        <p:nvSpPr>
          <p:cNvPr id="439" name="Google Shape;439;p43"/>
          <p:cNvSpPr/>
          <p:nvPr/>
        </p:nvSpPr>
        <p:spPr>
          <a:xfrm>
            <a:off x="6322263" y="2651803"/>
            <a:ext cx="689400" cy="689400"/>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20" name="Google Shape;420;p43"/>
          <p:cNvSpPr/>
          <p:nvPr/>
        </p:nvSpPr>
        <p:spPr>
          <a:xfrm>
            <a:off x="6595511" y="2925052"/>
            <a:ext cx="142800" cy="1428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0" name="Google Shape;440;p43"/>
          <p:cNvSpPr/>
          <p:nvPr/>
        </p:nvSpPr>
        <p:spPr>
          <a:xfrm>
            <a:off x="6506214" y="2835754"/>
            <a:ext cx="321600" cy="321600"/>
          </a:xfrm>
          <a:prstGeom prst="donut">
            <a:avLst>
              <a:gd name="adj" fmla="val 5281"/>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41" name="Google Shape;441;p43"/>
          <p:cNvSpPr/>
          <p:nvPr/>
        </p:nvSpPr>
        <p:spPr>
          <a:xfrm>
            <a:off x="6406560" y="2736100"/>
            <a:ext cx="520800" cy="520800"/>
          </a:xfrm>
          <a:prstGeom prst="donut">
            <a:avLst>
              <a:gd name="adj" fmla="val 2879"/>
            </a:avLst>
          </a:prstGeom>
          <a:solidFill>
            <a:srgbClr val="A5A5A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442" name="Google Shape;442;p43"/>
          <p:cNvCxnSpPr/>
          <p:nvPr/>
        </p:nvCxnSpPr>
        <p:spPr>
          <a:xfrm rot="10800000" flipH="1">
            <a:off x="6665119" y="3257009"/>
            <a:ext cx="1800" cy="367800"/>
          </a:xfrm>
          <a:prstGeom prst="straightConnector1">
            <a:avLst/>
          </a:prstGeom>
          <a:noFill/>
          <a:ln w="19050" cap="flat" cmpd="sng">
            <a:solidFill>
              <a:srgbClr val="C00000"/>
            </a:solidFill>
            <a:prstDash val="solid"/>
            <a:miter lim="800000"/>
            <a:headEnd type="none" w="sm" len="sm"/>
            <a:tailEnd type="none" w="sm" len="sm"/>
          </a:ln>
        </p:spPr>
      </p:cxnSp>
      <p:sp>
        <p:nvSpPr>
          <p:cNvPr id="443" name="Google Shape;443;p43"/>
          <p:cNvSpPr/>
          <p:nvPr/>
        </p:nvSpPr>
        <p:spPr>
          <a:xfrm>
            <a:off x="6614251" y="3571500"/>
            <a:ext cx="93300" cy="93300"/>
          </a:xfrm>
          <a:prstGeom prst="ellipse">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4" name="Google Shape;444;p43"/>
          <p:cNvSpPr txBox="1"/>
          <p:nvPr/>
        </p:nvSpPr>
        <p:spPr>
          <a:xfrm>
            <a:off x="5895418" y="2221273"/>
            <a:ext cx="15309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a:solidFill>
                  <a:srgbClr val="C00000"/>
                </a:solidFill>
                <a:latin typeface="Century Gothic"/>
                <a:ea typeface="Century Gothic"/>
                <a:cs typeface="Century Gothic"/>
                <a:sym typeface="Century Gothic"/>
              </a:rPr>
              <a:t>Feb. 26</a:t>
            </a:r>
            <a:endParaRPr sz="2700">
              <a:solidFill>
                <a:srgbClr val="C00000"/>
              </a:solidFill>
              <a:latin typeface="Century Gothic"/>
              <a:ea typeface="Century Gothic"/>
              <a:cs typeface="Century Gothic"/>
              <a:sym typeface="Century Gothic"/>
            </a:endParaRPr>
          </a:p>
        </p:txBody>
      </p:sp>
      <p:sp>
        <p:nvSpPr>
          <p:cNvPr id="445" name="Google Shape;445;p43"/>
          <p:cNvSpPr txBox="1"/>
          <p:nvPr/>
        </p:nvSpPr>
        <p:spPr>
          <a:xfrm>
            <a:off x="5043220" y="3759406"/>
            <a:ext cx="35691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NIH scientists began a randomized controlled trial of the antiviral drug remdesivir that had been developed for Ebola, on a patient infected with SARS-CoV-2. This is the first clinical trial in the U.S. for an experimental treatment for COVID-19</a:t>
            </a:r>
            <a:endParaRPr sz="1100"/>
          </a:p>
        </p:txBody>
      </p:sp>
      <p:cxnSp>
        <p:nvCxnSpPr>
          <p:cNvPr id="446" name="Google Shape;446;p43"/>
          <p:cNvCxnSpPr/>
          <p:nvPr/>
        </p:nvCxnSpPr>
        <p:spPr>
          <a:xfrm>
            <a:off x="488743" y="4659282"/>
            <a:ext cx="1536900" cy="0"/>
          </a:xfrm>
          <a:prstGeom prst="straightConnector1">
            <a:avLst/>
          </a:prstGeom>
          <a:noFill/>
          <a:ln w="19050" cap="flat" cmpd="sng">
            <a:solidFill>
              <a:srgbClr val="C00000"/>
            </a:solidFill>
            <a:prstDash val="solid"/>
            <a:miter lim="800000"/>
            <a:headEnd type="none" w="sm" len="sm"/>
            <a:tailEnd type="none" w="sm" len="sm"/>
          </a:ln>
        </p:spPr>
      </p:cxnSp>
      <p:cxnSp>
        <p:nvCxnSpPr>
          <p:cNvPr id="447" name="Google Shape;447;p43"/>
          <p:cNvCxnSpPr/>
          <p:nvPr/>
        </p:nvCxnSpPr>
        <p:spPr>
          <a:xfrm>
            <a:off x="5726271" y="4659282"/>
            <a:ext cx="2202600" cy="0"/>
          </a:xfrm>
          <a:prstGeom prst="straightConnector1">
            <a:avLst/>
          </a:prstGeom>
          <a:noFill/>
          <a:ln w="19050" cap="flat" cmpd="sng">
            <a:solidFill>
              <a:srgbClr val="C00000"/>
            </a:solidFill>
            <a:prstDash val="solid"/>
            <a:miter lim="800000"/>
            <a:headEnd type="none" w="sm" len="sm"/>
            <a:tailEnd type="none" w="sm" len="sm"/>
          </a:ln>
        </p:spPr>
      </p:cxnSp>
      <p:cxnSp>
        <p:nvCxnSpPr>
          <p:cNvPr id="448" name="Google Shape;448;p43"/>
          <p:cNvCxnSpPr/>
          <p:nvPr/>
        </p:nvCxnSpPr>
        <p:spPr>
          <a:xfrm>
            <a:off x="3205577" y="1179662"/>
            <a:ext cx="1536900" cy="0"/>
          </a:xfrm>
          <a:prstGeom prst="straightConnector1">
            <a:avLst/>
          </a:prstGeom>
          <a:noFill/>
          <a:ln w="19050" cap="flat" cmpd="sng">
            <a:solidFill>
              <a:srgbClr val="C00000"/>
            </a:solidFill>
            <a:prstDash val="solid"/>
            <a:miter lim="800000"/>
            <a:headEnd type="none" w="sm" len="sm"/>
            <a:tailEnd type="none" w="sm" len="sm"/>
          </a:ln>
        </p:spPr>
      </p:cxnSp>
      <p:sp>
        <p:nvSpPr>
          <p:cNvPr id="449" name="Google Shape;449;p43"/>
          <p:cNvSpPr txBox="1"/>
          <p:nvPr/>
        </p:nvSpPr>
        <p:spPr>
          <a:xfrm>
            <a:off x="1780790" y="158146"/>
            <a:ext cx="5459100" cy="438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a:solidFill>
                  <a:srgbClr val="C00000"/>
                </a:solidFill>
                <a:latin typeface="Century Gothic"/>
                <a:ea typeface="Century Gothic"/>
                <a:cs typeface="Century Gothic"/>
                <a:sym typeface="Century Gothic"/>
              </a:rPr>
              <a:t>COVID-19: A Timeline</a:t>
            </a:r>
            <a:endParaRPr sz="1100"/>
          </a:p>
        </p:txBody>
      </p:sp>
      <p:sp>
        <p:nvSpPr>
          <p:cNvPr id="450" name="Google Shape;450;p43"/>
          <p:cNvSpPr txBox="1"/>
          <p:nvPr/>
        </p:nvSpPr>
        <p:spPr>
          <a:xfrm>
            <a:off x="208125" y="4771850"/>
            <a:ext cx="24180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3"/>
              </a:rPr>
              <a:t>American Society for Microbiology</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500"/>
                                        <p:tgtEl>
                                          <p:spTgt spid="42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25"/>
                                        </p:tgtEl>
                                        <p:attrNameLst>
                                          <p:attrName>style.visibility</p:attrName>
                                        </p:attrNameLst>
                                      </p:cBhvr>
                                      <p:to>
                                        <p:strVal val="visible"/>
                                      </p:to>
                                    </p:set>
                                    <p:anim calcmode="lin" valueType="num">
                                      <p:cBhvr additive="base">
                                        <p:cTn id="11" dur="500"/>
                                        <p:tgtEl>
                                          <p:spTgt spid="425"/>
                                        </p:tgtEl>
                                        <p:attrNameLst>
                                          <p:attrName>ppt_w</p:attrName>
                                        </p:attrNameLst>
                                      </p:cBhvr>
                                      <p:tavLst>
                                        <p:tav tm="0">
                                          <p:val>
                                            <p:strVal val="0"/>
                                          </p:val>
                                        </p:tav>
                                        <p:tav tm="100000">
                                          <p:val>
                                            <p:strVal val="#ppt_w"/>
                                          </p:val>
                                        </p:tav>
                                      </p:tavLst>
                                    </p:anim>
                                    <p:anim calcmode="lin" valueType="num">
                                      <p:cBhvr additive="base">
                                        <p:cTn id="12" dur="500"/>
                                        <p:tgtEl>
                                          <p:spTgt spid="425"/>
                                        </p:tgtEl>
                                        <p:attrNameLst>
                                          <p:attrName>ppt_h</p:attrName>
                                        </p:attrNameLst>
                                      </p:cBhvr>
                                      <p:tavLst>
                                        <p:tav tm="0">
                                          <p:val>
                                            <p:str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26"/>
                                        </p:tgtEl>
                                        <p:attrNameLst>
                                          <p:attrName>style.visibility</p:attrName>
                                        </p:attrNameLst>
                                      </p:cBhvr>
                                      <p:to>
                                        <p:strVal val="visible"/>
                                      </p:to>
                                    </p:set>
                                    <p:anim calcmode="lin" valueType="num">
                                      <p:cBhvr additive="base">
                                        <p:cTn id="16" dur="500"/>
                                        <p:tgtEl>
                                          <p:spTgt spid="426"/>
                                        </p:tgtEl>
                                        <p:attrNameLst>
                                          <p:attrName>ppt_w</p:attrName>
                                        </p:attrNameLst>
                                      </p:cBhvr>
                                      <p:tavLst>
                                        <p:tav tm="0">
                                          <p:val>
                                            <p:strVal val="0"/>
                                          </p:val>
                                        </p:tav>
                                        <p:tav tm="100000">
                                          <p:val>
                                            <p:strVal val="#ppt_w"/>
                                          </p:val>
                                        </p:tav>
                                      </p:tavLst>
                                    </p:anim>
                                    <p:anim calcmode="lin" valueType="num">
                                      <p:cBhvr additive="base">
                                        <p:cTn id="17" dur="500"/>
                                        <p:tgtEl>
                                          <p:spTgt spid="426"/>
                                        </p:tgtEl>
                                        <p:attrNameLst>
                                          <p:attrName>ppt_h</p:attrName>
                                        </p:attrNameLst>
                                      </p:cBhvr>
                                      <p:tavLst>
                                        <p:tav tm="0">
                                          <p:val>
                                            <p:str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27"/>
                                        </p:tgtEl>
                                        <p:attrNameLst>
                                          <p:attrName>style.visibility</p:attrName>
                                        </p:attrNameLst>
                                      </p:cBhvr>
                                      <p:to>
                                        <p:strVal val="visible"/>
                                      </p:to>
                                    </p:set>
                                    <p:anim calcmode="lin" valueType="num">
                                      <p:cBhvr additive="base">
                                        <p:cTn id="21" dur="500"/>
                                        <p:tgtEl>
                                          <p:spTgt spid="427"/>
                                        </p:tgtEl>
                                        <p:attrNameLst>
                                          <p:attrName>ppt_w</p:attrName>
                                        </p:attrNameLst>
                                      </p:cBhvr>
                                      <p:tavLst>
                                        <p:tav tm="0">
                                          <p:val>
                                            <p:strVal val="0"/>
                                          </p:val>
                                        </p:tav>
                                        <p:tav tm="100000">
                                          <p:val>
                                            <p:strVal val="#ppt_w"/>
                                          </p:val>
                                        </p:tav>
                                      </p:tavLst>
                                    </p:anim>
                                    <p:anim calcmode="lin" valueType="num">
                                      <p:cBhvr additive="base">
                                        <p:cTn id="22" dur="500"/>
                                        <p:tgtEl>
                                          <p:spTgt spid="427"/>
                                        </p:tgtEl>
                                        <p:attrNameLst>
                                          <p:attrName>ppt_h</p:attrName>
                                        </p:attrNameLst>
                                      </p:cBhvr>
                                      <p:tavLst>
                                        <p:tav tm="0">
                                          <p:val>
                                            <p:strVal val="0"/>
                                          </p:val>
                                        </p:tav>
                                        <p:tav tm="100000">
                                          <p:val>
                                            <p:strVal val="#ppt_h"/>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par>
                          <p:cTn id="27" fill="hold">
                            <p:stCondLst>
                              <p:cond delay="2500"/>
                            </p:stCondLst>
                            <p:childTnLst>
                              <p:par>
                                <p:cTn id="28" presetID="23" presetClass="entr" presetSubtype="16" fill="hold" nodeType="afterEffect">
                                  <p:stCondLst>
                                    <p:cond delay="0"/>
                                  </p:stCondLst>
                                  <p:childTnLst>
                                    <p:set>
                                      <p:cBhvr>
                                        <p:cTn id="29" dur="1" fill="hold">
                                          <p:stCondLst>
                                            <p:cond delay="0"/>
                                          </p:stCondLst>
                                        </p:cTn>
                                        <p:tgtEl>
                                          <p:spTgt spid="429"/>
                                        </p:tgtEl>
                                        <p:attrNameLst>
                                          <p:attrName>style.visibility</p:attrName>
                                        </p:attrNameLst>
                                      </p:cBhvr>
                                      <p:to>
                                        <p:strVal val="visible"/>
                                      </p:to>
                                    </p:set>
                                    <p:anim calcmode="lin" valueType="num">
                                      <p:cBhvr additive="base">
                                        <p:cTn id="30" dur="500"/>
                                        <p:tgtEl>
                                          <p:spTgt spid="429"/>
                                        </p:tgtEl>
                                        <p:attrNameLst>
                                          <p:attrName>ppt_w</p:attrName>
                                        </p:attrNameLst>
                                      </p:cBhvr>
                                      <p:tavLst>
                                        <p:tav tm="0">
                                          <p:val>
                                            <p:strVal val="0"/>
                                          </p:val>
                                        </p:tav>
                                        <p:tav tm="100000">
                                          <p:val>
                                            <p:strVal val="#ppt_w"/>
                                          </p:val>
                                        </p:tav>
                                      </p:tavLst>
                                    </p:anim>
                                    <p:anim calcmode="lin" valueType="num">
                                      <p:cBhvr additive="base">
                                        <p:cTn id="31" dur="500"/>
                                        <p:tgtEl>
                                          <p:spTgt spid="429"/>
                                        </p:tgtEl>
                                        <p:attrNameLst>
                                          <p:attrName>ppt_h</p:attrName>
                                        </p:attrNameLst>
                                      </p:cBhvr>
                                      <p:tavLst>
                                        <p:tav tm="0">
                                          <p:val>
                                            <p:strVal val="0"/>
                                          </p:val>
                                        </p:tav>
                                        <p:tav tm="100000">
                                          <p:val>
                                            <p:strVal val="#ppt_h"/>
                                          </p:val>
                                        </p:tav>
                                      </p:tavLst>
                                    </p:anim>
                                  </p:childTnLst>
                                </p:cTn>
                              </p:par>
                            </p:childTnLst>
                          </p:cTn>
                        </p:par>
                        <p:par>
                          <p:cTn id="32" fill="hold">
                            <p:stCondLst>
                              <p:cond delay="3000"/>
                            </p:stCondLst>
                            <p:childTnLst>
                              <p:par>
                                <p:cTn id="33" presetID="23" presetClass="entr" presetSubtype="16" fill="hold" nodeType="afterEffect">
                                  <p:stCondLst>
                                    <p:cond delay="0"/>
                                  </p:stCondLst>
                                  <p:childTnLst>
                                    <p:set>
                                      <p:cBhvr>
                                        <p:cTn id="34" dur="1" fill="hold">
                                          <p:stCondLst>
                                            <p:cond delay="0"/>
                                          </p:stCondLst>
                                        </p:cTn>
                                        <p:tgtEl>
                                          <p:spTgt spid="423"/>
                                        </p:tgtEl>
                                        <p:attrNameLst>
                                          <p:attrName>style.visibility</p:attrName>
                                        </p:attrNameLst>
                                      </p:cBhvr>
                                      <p:to>
                                        <p:strVal val="visible"/>
                                      </p:to>
                                    </p:set>
                                    <p:anim calcmode="lin" valueType="num">
                                      <p:cBhvr additive="base">
                                        <p:cTn id="35" dur="500"/>
                                        <p:tgtEl>
                                          <p:spTgt spid="423"/>
                                        </p:tgtEl>
                                        <p:attrNameLst>
                                          <p:attrName>ppt_w</p:attrName>
                                        </p:attrNameLst>
                                      </p:cBhvr>
                                      <p:tavLst>
                                        <p:tav tm="0">
                                          <p:val>
                                            <p:strVal val="0"/>
                                          </p:val>
                                        </p:tav>
                                        <p:tav tm="100000">
                                          <p:val>
                                            <p:strVal val="#ppt_w"/>
                                          </p:val>
                                        </p:tav>
                                      </p:tavLst>
                                    </p:anim>
                                    <p:anim calcmode="lin" valueType="num">
                                      <p:cBhvr additive="base">
                                        <p:cTn id="36" dur="500"/>
                                        <p:tgtEl>
                                          <p:spTgt spid="423"/>
                                        </p:tgtEl>
                                        <p:attrNameLst>
                                          <p:attrName>ppt_h</p:attrName>
                                        </p:attrNameLst>
                                      </p:cBhvr>
                                      <p:tavLst>
                                        <p:tav tm="0">
                                          <p:val>
                                            <p:strVal val="0"/>
                                          </p:val>
                                        </p:tav>
                                        <p:tav tm="100000">
                                          <p:val>
                                            <p:strVal val="#ppt_h"/>
                                          </p:val>
                                        </p:tav>
                                      </p:tavLst>
                                    </p:anim>
                                  </p:childTnLst>
                                </p:cTn>
                              </p:par>
                              <p:par>
                                <p:cTn id="37" presetID="10" presetClass="entr" presetSubtype="0" fill="hold" nodeType="withEffect">
                                  <p:stCondLst>
                                    <p:cond delay="0"/>
                                  </p:stCondLst>
                                  <p:childTnLst>
                                    <p:set>
                                      <p:cBhvr>
                                        <p:cTn id="38" dur="1" fill="hold">
                                          <p:stCondLst>
                                            <p:cond delay="0"/>
                                          </p:stCondLst>
                                        </p:cTn>
                                        <p:tgtEl>
                                          <p:spTgt spid="430"/>
                                        </p:tgtEl>
                                        <p:attrNameLst>
                                          <p:attrName>style.visibility</p:attrName>
                                        </p:attrNameLst>
                                      </p:cBhvr>
                                      <p:to>
                                        <p:strVal val="visible"/>
                                      </p:to>
                                    </p:set>
                                    <p:animEffect transition="in" filter="fade">
                                      <p:cBhvr>
                                        <p:cTn id="39" dur="500"/>
                                        <p:tgtEl>
                                          <p:spTgt spid="430"/>
                                        </p:tgtEl>
                                      </p:cBhvr>
                                    </p:animEffect>
                                  </p:childTnLst>
                                </p:cTn>
                              </p:par>
                              <p:par>
                                <p:cTn id="40" presetID="10" presetClass="entr" presetSubtype="0" fill="hold" nodeType="withEffect">
                                  <p:stCondLst>
                                    <p:cond delay="0"/>
                                  </p:stCondLst>
                                  <p:childTnLst>
                                    <p:set>
                                      <p:cBhvr>
                                        <p:cTn id="41" dur="1" fill="hold">
                                          <p:stCondLst>
                                            <p:cond delay="0"/>
                                          </p:stCondLst>
                                        </p:cTn>
                                        <p:tgtEl>
                                          <p:spTgt spid="431"/>
                                        </p:tgtEl>
                                        <p:attrNameLst>
                                          <p:attrName>style.visibility</p:attrName>
                                        </p:attrNameLst>
                                      </p:cBhvr>
                                      <p:to>
                                        <p:strVal val="visible"/>
                                      </p:to>
                                    </p:set>
                                    <p:animEffect transition="in" filter="fade">
                                      <p:cBhvr>
                                        <p:cTn id="42" dur="500"/>
                                        <p:tgtEl>
                                          <p:spTgt spid="431"/>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446"/>
                                        </p:tgtEl>
                                        <p:attrNameLst>
                                          <p:attrName>style.visibility</p:attrName>
                                        </p:attrNameLst>
                                      </p:cBhvr>
                                      <p:to>
                                        <p:strVal val="visible"/>
                                      </p:to>
                                    </p:set>
                                    <p:animEffect transition="in" filter="fade">
                                      <p:cBhvr>
                                        <p:cTn id="46" dur="500"/>
                                        <p:tgtEl>
                                          <p:spTgt spid="446"/>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421"/>
                                        </p:tgtEl>
                                        <p:attrNameLst>
                                          <p:attrName>style.visibility</p:attrName>
                                        </p:attrNameLst>
                                      </p:cBhvr>
                                      <p:to>
                                        <p:strVal val="visible"/>
                                      </p:to>
                                    </p:set>
                                    <p:animEffect transition="in" filter="fade">
                                      <p:cBhvr>
                                        <p:cTn id="50" dur="500"/>
                                        <p:tgtEl>
                                          <p:spTgt spid="421"/>
                                        </p:tgtEl>
                                      </p:cBhvr>
                                    </p:animEffect>
                                  </p:childTnLst>
                                </p:cTn>
                              </p:par>
                            </p:childTnLst>
                          </p:cTn>
                        </p:par>
                        <p:par>
                          <p:cTn id="51" fill="hold">
                            <p:stCondLst>
                              <p:cond delay="4500"/>
                            </p:stCondLst>
                            <p:childTnLst>
                              <p:par>
                                <p:cTn id="52" presetID="23" presetClass="entr" presetSubtype="16" fill="hold" nodeType="afterEffect">
                                  <p:stCondLst>
                                    <p:cond delay="0"/>
                                  </p:stCondLst>
                                  <p:childTnLst>
                                    <p:set>
                                      <p:cBhvr>
                                        <p:cTn id="53" dur="1" fill="hold">
                                          <p:stCondLst>
                                            <p:cond delay="0"/>
                                          </p:stCondLst>
                                        </p:cTn>
                                        <p:tgtEl>
                                          <p:spTgt spid="422"/>
                                        </p:tgtEl>
                                        <p:attrNameLst>
                                          <p:attrName>style.visibility</p:attrName>
                                        </p:attrNameLst>
                                      </p:cBhvr>
                                      <p:to>
                                        <p:strVal val="visible"/>
                                      </p:to>
                                    </p:set>
                                    <p:anim calcmode="lin" valueType="num">
                                      <p:cBhvr additive="base">
                                        <p:cTn id="54" dur="500"/>
                                        <p:tgtEl>
                                          <p:spTgt spid="422"/>
                                        </p:tgtEl>
                                        <p:attrNameLst>
                                          <p:attrName>ppt_w</p:attrName>
                                        </p:attrNameLst>
                                      </p:cBhvr>
                                      <p:tavLst>
                                        <p:tav tm="0">
                                          <p:val>
                                            <p:strVal val="0"/>
                                          </p:val>
                                        </p:tav>
                                        <p:tav tm="100000">
                                          <p:val>
                                            <p:strVal val="#ppt_w"/>
                                          </p:val>
                                        </p:tav>
                                      </p:tavLst>
                                    </p:anim>
                                    <p:anim calcmode="lin" valueType="num">
                                      <p:cBhvr additive="base">
                                        <p:cTn id="55" dur="500"/>
                                        <p:tgtEl>
                                          <p:spTgt spid="422"/>
                                        </p:tgtEl>
                                        <p:attrNameLst>
                                          <p:attrName>ppt_h</p:attrName>
                                        </p:attrNameLst>
                                      </p:cBhvr>
                                      <p:tavLst>
                                        <p:tav tm="0">
                                          <p:val>
                                            <p:strVal val="0"/>
                                          </p:val>
                                        </p:tav>
                                        <p:tav tm="100000">
                                          <p:val>
                                            <p:strVal val="#ppt_h"/>
                                          </p:val>
                                        </p:tav>
                                      </p:tavLst>
                                    </p:anim>
                                  </p:childTnLst>
                                </p:cTn>
                              </p:par>
                            </p:childTnLst>
                          </p:cTn>
                        </p:par>
                        <p:par>
                          <p:cTn id="56" fill="hold">
                            <p:stCondLst>
                              <p:cond delay="5000"/>
                            </p:stCondLst>
                            <p:childTnLst>
                              <p:par>
                                <p:cTn id="57" presetID="23" presetClass="entr" presetSubtype="16" fill="hold" nodeType="afterEffect">
                                  <p:stCondLst>
                                    <p:cond delay="0"/>
                                  </p:stCondLst>
                                  <p:childTnLst>
                                    <p:set>
                                      <p:cBhvr>
                                        <p:cTn id="58" dur="1" fill="hold">
                                          <p:stCondLst>
                                            <p:cond delay="0"/>
                                          </p:stCondLst>
                                        </p:cTn>
                                        <p:tgtEl>
                                          <p:spTgt spid="433"/>
                                        </p:tgtEl>
                                        <p:attrNameLst>
                                          <p:attrName>style.visibility</p:attrName>
                                        </p:attrNameLst>
                                      </p:cBhvr>
                                      <p:to>
                                        <p:strVal val="visible"/>
                                      </p:to>
                                    </p:set>
                                    <p:anim calcmode="lin" valueType="num">
                                      <p:cBhvr additive="base">
                                        <p:cTn id="59" dur="500"/>
                                        <p:tgtEl>
                                          <p:spTgt spid="433"/>
                                        </p:tgtEl>
                                        <p:attrNameLst>
                                          <p:attrName>ppt_w</p:attrName>
                                        </p:attrNameLst>
                                      </p:cBhvr>
                                      <p:tavLst>
                                        <p:tav tm="0">
                                          <p:val>
                                            <p:strVal val="0"/>
                                          </p:val>
                                        </p:tav>
                                        <p:tav tm="100000">
                                          <p:val>
                                            <p:strVal val="#ppt_w"/>
                                          </p:val>
                                        </p:tav>
                                      </p:tavLst>
                                    </p:anim>
                                    <p:anim calcmode="lin" valueType="num">
                                      <p:cBhvr additive="base">
                                        <p:cTn id="60" dur="500"/>
                                        <p:tgtEl>
                                          <p:spTgt spid="433"/>
                                        </p:tgtEl>
                                        <p:attrNameLst>
                                          <p:attrName>ppt_h</p:attrName>
                                        </p:attrNameLst>
                                      </p:cBhvr>
                                      <p:tavLst>
                                        <p:tav tm="0">
                                          <p:val>
                                            <p:strVal val="0"/>
                                          </p:val>
                                        </p:tav>
                                        <p:tav tm="100000">
                                          <p:val>
                                            <p:strVal val="#ppt_h"/>
                                          </p:val>
                                        </p:tav>
                                      </p:tavLst>
                                    </p:anim>
                                  </p:childTnLst>
                                </p:cTn>
                              </p:par>
                            </p:childTnLst>
                          </p:cTn>
                        </p:par>
                        <p:par>
                          <p:cTn id="61" fill="hold">
                            <p:stCondLst>
                              <p:cond delay="5500"/>
                            </p:stCondLst>
                            <p:childTnLst>
                              <p:par>
                                <p:cTn id="62" presetID="23" presetClass="entr" presetSubtype="16" fill="hold" nodeType="afterEffect">
                                  <p:stCondLst>
                                    <p:cond delay="0"/>
                                  </p:stCondLst>
                                  <p:childTnLst>
                                    <p:set>
                                      <p:cBhvr>
                                        <p:cTn id="63" dur="1" fill="hold">
                                          <p:stCondLst>
                                            <p:cond delay="0"/>
                                          </p:stCondLst>
                                        </p:cTn>
                                        <p:tgtEl>
                                          <p:spTgt spid="434"/>
                                        </p:tgtEl>
                                        <p:attrNameLst>
                                          <p:attrName>style.visibility</p:attrName>
                                        </p:attrNameLst>
                                      </p:cBhvr>
                                      <p:to>
                                        <p:strVal val="visible"/>
                                      </p:to>
                                    </p:set>
                                    <p:anim calcmode="lin" valueType="num">
                                      <p:cBhvr additive="base">
                                        <p:cTn id="64" dur="500"/>
                                        <p:tgtEl>
                                          <p:spTgt spid="434"/>
                                        </p:tgtEl>
                                        <p:attrNameLst>
                                          <p:attrName>ppt_w</p:attrName>
                                        </p:attrNameLst>
                                      </p:cBhvr>
                                      <p:tavLst>
                                        <p:tav tm="0">
                                          <p:val>
                                            <p:strVal val="0"/>
                                          </p:val>
                                        </p:tav>
                                        <p:tav tm="100000">
                                          <p:val>
                                            <p:strVal val="#ppt_w"/>
                                          </p:val>
                                        </p:tav>
                                      </p:tavLst>
                                    </p:anim>
                                    <p:anim calcmode="lin" valueType="num">
                                      <p:cBhvr additive="base">
                                        <p:cTn id="65" dur="500"/>
                                        <p:tgtEl>
                                          <p:spTgt spid="434"/>
                                        </p:tgtEl>
                                        <p:attrNameLst>
                                          <p:attrName>ppt_h</p:attrName>
                                        </p:attrNameLst>
                                      </p:cBhvr>
                                      <p:tavLst>
                                        <p:tav tm="0">
                                          <p:val>
                                            <p:strVal val="0"/>
                                          </p:val>
                                        </p:tav>
                                        <p:tav tm="100000">
                                          <p:val>
                                            <p:strVal val="#ppt_h"/>
                                          </p:val>
                                        </p:tav>
                                      </p:tavLst>
                                    </p:anim>
                                  </p:childTnLst>
                                </p:cTn>
                              </p:par>
                            </p:childTnLst>
                          </p:cTn>
                        </p:par>
                        <p:par>
                          <p:cTn id="66" fill="hold">
                            <p:stCondLst>
                              <p:cond delay="6000"/>
                            </p:stCondLst>
                            <p:childTnLst>
                              <p:par>
                                <p:cTn id="67" presetID="10" presetClass="entr" presetSubtype="0" fill="hold" nodeType="afterEffect">
                                  <p:stCondLst>
                                    <p:cond delay="0"/>
                                  </p:stCondLst>
                                  <p:childTnLst>
                                    <p:set>
                                      <p:cBhvr>
                                        <p:cTn id="68" dur="1" fill="hold">
                                          <p:stCondLst>
                                            <p:cond delay="0"/>
                                          </p:stCondLst>
                                        </p:cTn>
                                        <p:tgtEl>
                                          <p:spTgt spid="435"/>
                                        </p:tgtEl>
                                        <p:attrNameLst>
                                          <p:attrName>style.visibility</p:attrName>
                                        </p:attrNameLst>
                                      </p:cBhvr>
                                      <p:to>
                                        <p:strVal val="visible"/>
                                      </p:to>
                                    </p:set>
                                    <p:animEffect transition="in" filter="fade">
                                      <p:cBhvr>
                                        <p:cTn id="69" dur="500"/>
                                        <p:tgtEl>
                                          <p:spTgt spid="435"/>
                                        </p:tgtEl>
                                      </p:cBhvr>
                                    </p:animEffect>
                                  </p:childTnLst>
                                </p:cTn>
                              </p:par>
                            </p:childTnLst>
                          </p:cTn>
                        </p:par>
                        <p:par>
                          <p:cTn id="70" fill="hold">
                            <p:stCondLst>
                              <p:cond delay="6500"/>
                            </p:stCondLst>
                            <p:childTnLst>
                              <p:par>
                                <p:cTn id="71" presetID="23" presetClass="entr" presetSubtype="16" fill="hold" nodeType="afterEffect">
                                  <p:stCondLst>
                                    <p:cond delay="0"/>
                                  </p:stCondLst>
                                  <p:childTnLst>
                                    <p:set>
                                      <p:cBhvr>
                                        <p:cTn id="72" dur="1" fill="hold">
                                          <p:stCondLst>
                                            <p:cond delay="0"/>
                                          </p:stCondLst>
                                        </p:cTn>
                                        <p:tgtEl>
                                          <p:spTgt spid="436"/>
                                        </p:tgtEl>
                                        <p:attrNameLst>
                                          <p:attrName>style.visibility</p:attrName>
                                        </p:attrNameLst>
                                      </p:cBhvr>
                                      <p:to>
                                        <p:strVal val="visible"/>
                                      </p:to>
                                    </p:set>
                                    <p:anim calcmode="lin" valueType="num">
                                      <p:cBhvr additive="base">
                                        <p:cTn id="73" dur="500"/>
                                        <p:tgtEl>
                                          <p:spTgt spid="436"/>
                                        </p:tgtEl>
                                        <p:attrNameLst>
                                          <p:attrName>ppt_w</p:attrName>
                                        </p:attrNameLst>
                                      </p:cBhvr>
                                      <p:tavLst>
                                        <p:tav tm="0">
                                          <p:val>
                                            <p:strVal val="0"/>
                                          </p:val>
                                        </p:tav>
                                        <p:tav tm="100000">
                                          <p:val>
                                            <p:strVal val="#ppt_w"/>
                                          </p:val>
                                        </p:tav>
                                      </p:tavLst>
                                    </p:anim>
                                    <p:anim calcmode="lin" valueType="num">
                                      <p:cBhvr additive="base">
                                        <p:cTn id="74" dur="500"/>
                                        <p:tgtEl>
                                          <p:spTgt spid="436"/>
                                        </p:tgtEl>
                                        <p:attrNameLst>
                                          <p:attrName>ppt_h</p:attrName>
                                        </p:attrNameLst>
                                      </p:cBhvr>
                                      <p:tavLst>
                                        <p:tav tm="0">
                                          <p:val>
                                            <p:strVal val="0"/>
                                          </p:val>
                                        </p:tav>
                                        <p:tav tm="100000">
                                          <p:val>
                                            <p:strVal val="#ppt_h"/>
                                          </p:val>
                                        </p:tav>
                                      </p:tavLst>
                                    </p:anim>
                                  </p:childTnLst>
                                </p:cTn>
                              </p:par>
                            </p:childTnLst>
                          </p:cTn>
                        </p:par>
                        <p:par>
                          <p:cTn id="75" fill="hold">
                            <p:stCondLst>
                              <p:cond delay="7000"/>
                            </p:stCondLst>
                            <p:childTnLst>
                              <p:par>
                                <p:cTn id="76" presetID="23" presetClass="entr" presetSubtype="16" fill="hold" nodeType="afterEffect">
                                  <p:stCondLst>
                                    <p:cond delay="0"/>
                                  </p:stCondLst>
                                  <p:childTnLst>
                                    <p:set>
                                      <p:cBhvr>
                                        <p:cTn id="77" dur="1" fill="hold">
                                          <p:stCondLst>
                                            <p:cond delay="0"/>
                                          </p:stCondLst>
                                        </p:cTn>
                                        <p:tgtEl>
                                          <p:spTgt spid="432"/>
                                        </p:tgtEl>
                                        <p:attrNameLst>
                                          <p:attrName>style.visibility</p:attrName>
                                        </p:attrNameLst>
                                      </p:cBhvr>
                                      <p:to>
                                        <p:strVal val="visible"/>
                                      </p:to>
                                    </p:set>
                                    <p:anim calcmode="lin" valueType="num">
                                      <p:cBhvr additive="base">
                                        <p:cTn id="78" dur="500"/>
                                        <p:tgtEl>
                                          <p:spTgt spid="432"/>
                                        </p:tgtEl>
                                        <p:attrNameLst>
                                          <p:attrName>ppt_w</p:attrName>
                                        </p:attrNameLst>
                                      </p:cBhvr>
                                      <p:tavLst>
                                        <p:tav tm="0">
                                          <p:val>
                                            <p:strVal val="0"/>
                                          </p:val>
                                        </p:tav>
                                        <p:tav tm="100000">
                                          <p:val>
                                            <p:strVal val="#ppt_w"/>
                                          </p:val>
                                        </p:tav>
                                      </p:tavLst>
                                    </p:anim>
                                    <p:anim calcmode="lin" valueType="num">
                                      <p:cBhvr additive="base">
                                        <p:cTn id="79" dur="500"/>
                                        <p:tgtEl>
                                          <p:spTgt spid="432"/>
                                        </p:tgtEl>
                                        <p:attrNameLst>
                                          <p:attrName>ppt_h</p:attrName>
                                        </p:attrNameLst>
                                      </p:cBhvr>
                                      <p:tavLst>
                                        <p:tav tm="0">
                                          <p:val>
                                            <p:strVal val="0"/>
                                          </p:val>
                                        </p:tav>
                                        <p:tav tm="100000">
                                          <p:val>
                                            <p:strVal val="#ppt_h"/>
                                          </p:val>
                                        </p:tav>
                                      </p:tavLst>
                                    </p:anim>
                                  </p:childTnLst>
                                </p:cTn>
                              </p:par>
                              <p:par>
                                <p:cTn id="80" presetID="10" presetClass="entr" presetSubtype="0" fill="hold" nodeType="withEffect">
                                  <p:stCondLst>
                                    <p:cond delay="0"/>
                                  </p:stCondLst>
                                  <p:childTnLst>
                                    <p:set>
                                      <p:cBhvr>
                                        <p:cTn id="81" dur="1" fill="hold">
                                          <p:stCondLst>
                                            <p:cond delay="0"/>
                                          </p:stCondLst>
                                        </p:cTn>
                                        <p:tgtEl>
                                          <p:spTgt spid="437"/>
                                        </p:tgtEl>
                                        <p:attrNameLst>
                                          <p:attrName>style.visibility</p:attrName>
                                        </p:attrNameLst>
                                      </p:cBhvr>
                                      <p:to>
                                        <p:strVal val="visible"/>
                                      </p:to>
                                    </p:set>
                                    <p:animEffect transition="in" filter="fade">
                                      <p:cBhvr>
                                        <p:cTn id="82" dur="500"/>
                                        <p:tgtEl>
                                          <p:spTgt spid="437"/>
                                        </p:tgtEl>
                                      </p:cBhvr>
                                    </p:animEffect>
                                  </p:childTnLst>
                                </p:cTn>
                              </p:par>
                              <p:par>
                                <p:cTn id="83" presetID="10" presetClass="entr" presetSubtype="0" fill="hold" nodeType="withEffect">
                                  <p:stCondLst>
                                    <p:cond delay="0"/>
                                  </p:stCondLst>
                                  <p:childTnLst>
                                    <p:set>
                                      <p:cBhvr>
                                        <p:cTn id="84" dur="1" fill="hold">
                                          <p:stCondLst>
                                            <p:cond delay="0"/>
                                          </p:stCondLst>
                                        </p:cTn>
                                        <p:tgtEl>
                                          <p:spTgt spid="438"/>
                                        </p:tgtEl>
                                        <p:attrNameLst>
                                          <p:attrName>style.visibility</p:attrName>
                                        </p:attrNameLst>
                                      </p:cBhvr>
                                      <p:to>
                                        <p:strVal val="visible"/>
                                      </p:to>
                                    </p:set>
                                    <p:animEffect transition="in" filter="fade">
                                      <p:cBhvr>
                                        <p:cTn id="85" dur="500"/>
                                        <p:tgtEl>
                                          <p:spTgt spid="438"/>
                                        </p:tgtEl>
                                      </p:cBhvr>
                                    </p:animEffect>
                                  </p:childTnLst>
                                </p:cTn>
                              </p:par>
                            </p:childTnLst>
                          </p:cTn>
                        </p:par>
                        <p:par>
                          <p:cTn id="86" fill="hold">
                            <p:stCondLst>
                              <p:cond delay="7500"/>
                            </p:stCondLst>
                            <p:childTnLst>
                              <p:par>
                                <p:cTn id="87" presetID="10" presetClass="entr" presetSubtype="0" fill="hold" nodeType="afterEffect">
                                  <p:stCondLst>
                                    <p:cond delay="0"/>
                                  </p:stCondLst>
                                  <p:childTnLst>
                                    <p:set>
                                      <p:cBhvr>
                                        <p:cTn id="88" dur="1" fill="hold">
                                          <p:stCondLst>
                                            <p:cond delay="0"/>
                                          </p:stCondLst>
                                        </p:cTn>
                                        <p:tgtEl>
                                          <p:spTgt spid="448"/>
                                        </p:tgtEl>
                                        <p:attrNameLst>
                                          <p:attrName>style.visibility</p:attrName>
                                        </p:attrNameLst>
                                      </p:cBhvr>
                                      <p:to>
                                        <p:strVal val="visible"/>
                                      </p:to>
                                    </p:set>
                                    <p:animEffect transition="in" filter="fade">
                                      <p:cBhvr>
                                        <p:cTn id="89" dur="500"/>
                                        <p:tgtEl>
                                          <p:spTgt spid="448"/>
                                        </p:tgtEl>
                                      </p:cBhvr>
                                    </p:animEffect>
                                  </p:childTnLst>
                                </p:cTn>
                              </p:par>
                            </p:childTnLst>
                          </p:cTn>
                        </p:par>
                        <p:par>
                          <p:cTn id="90" fill="hold">
                            <p:stCondLst>
                              <p:cond delay="8000"/>
                            </p:stCondLst>
                            <p:childTnLst>
                              <p:par>
                                <p:cTn id="91" presetID="10" presetClass="entr" presetSubtype="0" fill="hold" nodeType="afterEffect">
                                  <p:stCondLst>
                                    <p:cond delay="0"/>
                                  </p:stCondLst>
                                  <p:childTnLst>
                                    <p:set>
                                      <p:cBhvr>
                                        <p:cTn id="92" dur="1" fill="hold">
                                          <p:stCondLst>
                                            <p:cond delay="0"/>
                                          </p:stCondLst>
                                        </p:cTn>
                                        <p:tgtEl>
                                          <p:spTgt spid="419"/>
                                        </p:tgtEl>
                                        <p:attrNameLst>
                                          <p:attrName>style.visibility</p:attrName>
                                        </p:attrNameLst>
                                      </p:cBhvr>
                                      <p:to>
                                        <p:strVal val="visible"/>
                                      </p:to>
                                    </p:set>
                                    <p:animEffect transition="in" filter="fade">
                                      <p:cBhvr>
                                        <p:cTn id="93" dur="500"/>
                                        <p:tgtEl>
                                          <p:spTgt spid="419"/>
                                        </p:tgtEl>
                                      </p:cBhvr>
                                    </p:animEffect>
                                  </p:childTnLst>
                                </p:cTn>
                              </p:par>
                            </p:childTnLst>
                          </p:cTn>
                        </p:par>
                        <p:par>
                          <p:cTn id="94" fill="hold">
                            <p:stCondLst>
                              <p:cond delay="8500"/>
                            </p:stCondLst>
                            <p:childTnLst>
                              <p:par>
                                <p:cTn id="95" presetID="23" presetClass="entr" presetSubtype="16" fill="hold" nodeType="afterEffect">
                                  <p:stCondLst>
                                    <p:cond delay="0"/>
                                  </p:stCondLst>
                                  <p:childTnLst>
                                    <p:set>
                                      <p:cBhvr>
                                        <p:cTn id="96" dur="1" fill="hold">
                                          <p:stCondLst>
                                            <p:cond delay="0"/>
                                          </p:stCondLst>
                                        </p:cTn>
                                        <p:tgtEl>
                                          <p:spTgt spid="420"/>
                                        </p:tgtEl>
                                        <p:attrNameLst>
                                          <p:attrName>style.visibility</p:attrName>
                                        </p:attrNameLst>
                                      </p:cBhvr>
                                      <p:to>
                                        <p:strVal val="visible"/>
                                      </p:to>
                                    </p:set>
                                    <p:anim calcmode="lin" valueType="num">
                                      <p:cBhvr additive="base">
                                        <p:cTn id="97" dur="500"/>
                                        <p:tgtEl>
                                          <p:spTgt spid="420"/>
                                        </p:tgtEl>
                                        <p:attrNameLst>
                                          <p:attrName>ppt_w</p:attrName>
                                        </p:attrNameLst>
                                      </p:cBhvr>
                                      <p:tavLst>
                                        <p:tav tm="0">
                                          <p:val>
                                            <p:strVal val="0"/>
                                          </p:val>
                                        </p:tav>
                                        <p:tav tm="100000">
                                          <p:val>
                                            <p:strVal val="#ppt_w"/>
                                          </p:val>
                                        </p:tav>
                                      </p:tavLst>
                                    </p:anim>
                                    <p:anim calcmode="lin" valueType="num">
                                      <p:cBhvr additive="base">
                                        <p:cTn id="98" dur="500"/>
                                        <p:tgtEl>
                                          <p:spTgt spid="420"/>
                                        </p:tgtEl>
                                        <p:attrNameLst>
                                          <p:attrName>ppt_h</p:attrName>
                                        </p:attrNameLst>
                                      </p:cBhvr>
                                      <p:tavLst>
                                        <p:tav tm="0">
                                          <p:val>
                                            <p:strVal val="0"/>
                                          </p:val>
                                        </p:tav>
                                        <p:tav tm="100000">
                                          <p:val>
                                            <p:strVal val="#ppt_h"/>
                                          </p:val>
                                        </p:tav>
                                      </p:tavLst>
                                    </p:anim>
                                  </p:childTnLst>
                                </p:cTn>
                              </p:par>
                            </p:childTnLst>
                          </p:cTn>
                        </p:par>
                        <p:par>
                          <p:cTn id="99" fill="hold">
                            <p:stCondLst>
                              <p:cond delay="9000"/>
                            </p:stCondLst>
                            <p:childTnLst>
                              <p:par>
                                <p:cTn id="100" presetID="23" presetClass="entr" presetSubtype="16" fill="hold" nodeType="afterEffect">
                                  <p:stCondLst>
                                    <p:cond delay="0"/>
                                  </p:stCondLst>
                                  <p:childTnLst>
                                    <p:set>
                                      <p:cBhvr>
                                        <p:cTn id="101" dur="1" fill="hold">
                                          <p:stCondLst>
                                            <p:cond delay="0"/>
                                          </p:stCondLst>
                                        </p:cTn>
                                        <p:tgtEl>
                                          <p:spTgt spid="440"/>
                                        </p:tgtEl>
                                        <p:attrNameLst>
                                          <p:attrName>style.visibility</p:attrName>
                                        </p:attrNameLst>
                                      </p:cBhvr>
                                      <p:to>
                                        <p:strVal val="visible"/>
                                      </p:to>
                                    </p:set>
                                    <p:anim calcmode="lin" valueType="num">
                                      <p:cBhvr additive="base">
                                        <p:cTn id="102" dur="500"/>
                                        <p:tgtEl>
                                          <p:spTgt spid="440"/>
                                        </p:tgtEl>
                                        <p:attrNameLst>
                                          <p:attrName>ppt_w</p:attrName>
                                        </p:attrNameLst>
                                      </p:cBhvr>
                                      <p:tavLst>
                                        <p:tav tm="0">
                                          <p:val>
                                            <p:strVal val="0"/>
                                          </p:val>
                                        </p:tav>
                                        <p:tav tm="100000">
                                          <p:val>
                                            <p:strVal val="#ppt_w"/>
                                          </p:val>
                                        </p:tav>
                                      </p:tavLst>
                                    </p:anim>
                                    <p:anim calcmode="lin" valueType="num">
                                      <p:cBhvr additive="base">
                                        <p:cTn id="103" dur="500"/>
                                        <p:tgtEl>
                                          <p:spTgt spid="440"/>
                                        </p:tgtEl>
                                        <p:attrNameLst>
                                          <p:attrName>ppt_h</p:attrName>
                                        </p:attrNameLst>
                                      </p:cBhvr>
                                      <p:tavLst>
                                        <p:tav tm="0">
                                          <p:val>
                                            <p:strVal val="0"/>
                                          </p:val>
                                        </p:tav>
                                        <p:tav tm="100000">
                                          <p:val>
                                            <p:strVal val="#ppt_h"/>
                                          </p:val>
                                        </p:tav>
                                      </p:tavLst>
                                    </p:anim>
                                  </p:childTnLst>
                                </p:cTn>
                              </p:par>
                            </p:childTnLst>
                          </p:cTn>
                        </p:par>
                        <p:par>
                          <p:cTn id="104" fill="hold">
                            <p:stCondLst>
                              <p:cond delay="9500"/>
                            </p:stCondLst>
                            <p:childTnLst>
                              <p:par>
                                <p:cTn id="105" presetID="23" presetClass="entr" presetSubtype="16" fill="hold" nodeType="afterEffect">
                                  <p:stCondLst>
                                    <p:cond delay="0"/>
                                  </p:stCondLst>
                                  <p:childTnLst>
                                    <p:set>
                                      <p:cBhvr>
                                        <p:cTn id="106" dur="1" fill="hold">
                                          <p:stCondLst>
                                            <p:cond delay="0"/>
                                          </p:stCondLst>
                                        </p:cTn>
                                        <p:tgtEl>
                                          <p:spTgt spid="441"/>
                                        </p:tgtEl>
                                        <p:attrNameLst>
                                          <p:attrName>style.visibility</p:attrName>
                                        </p:attrNameLst>
                                      </p:cBhvr>
                                      <p:to>
                                        <p:strVal val="visible"/>
                                      </p:to>
                                    </p:set>
                                    <p:anim calcmode="lin" valueType="num">
                                      <p:cBhvr additive="base">
                                        <p:cTn id="107" dur="500"/>
                                        <p:tgtEl>
                                          <p:spTgt spid="441"/>
                                        </p:tgtEl>
                                        <p:attrNameLst>
                                          <p:attrName>ppt_w</p:attrName>
                                        </p:attrNameLst>
                                      </p:cBhvr>
                                      <p:tavLst>
                                        <p:tav tm="0">
                                          <p:val>
                                            <p:strVal val="0"/>
                                          </p:val>
                                        </p:tav>
                                        <p:tav tm="100000">
                                          <p:val>
                                            <p:strVal val="#ppt_w"/>
                                          </p:val>
                                        </p:tav>
                                      </p:tavLst>
                                    </p:anim>
                                    <p:anim calcmode="lin" valueType="num">
                                      <p:cBhvr additive="base">
                                        <p:cTn id="108" dur="500"/>
                                        <p:tgtEl>
                                          <p:spTgt spid="441"/>
                                        </p:tgtEl>
                                        <p:attrNameLst>
                                          <p:attrName>ppt_h</p:attrName>
                                        </p:attrNameLst>
                                      </p:cBhvr>
                                      <p:tavLst>
                                        <p:tav tm="0">
                                          <p:val>
                                            <p:strVal val="0"/>
                                          </p:val>
                                        </p:tav>
                                        <p:tav tm="100000">
                                          <p:val>
                                            <p:strVal val="#ppt_h"/>
                                          </p:val>
                                        </p:tav>
                                      </p:tavLst>
                                    </p:anim>
                                  </p:childTnLst>
                                </p:cTn>
                              </p:par>
                            </p:childTnLst>
                          </p:cTn>
                        </p:par>
                        <p:par>
                          <p:cTn id="109" fill="hold">
                            <p:stCondLst>
                              <p:cond delay="10000"/>
                            </p:stCondLst>
                            <p:childTnLst>
                              <p:par>
                                <p:cTn id="110" presetID="10" presetClass="entr" presetSubtype="0" fill="hold" nodeType="afterEffect">
                                  <p:stCondLst>
                                    <p:cond delay="0"/>
                                  </p:stCondLst>
                                  <p:childTnLst>
                                    <p:set>
                                      <p:cBhvr>
                                        <p:cTn id="111" dur="1" fill="hold">
                                          <p:stCondLst>
                                            <p:cond delay="0"/>
                                          </p:stCondLst>
                                        </p:cTn>
                                        <p:tgtEl>
                                          <p:spTgt spid="442"/>
                                        </p:tgtEl>
                                        <p:attrNameLst>
                                          <p:attrName>style.visibility</p:attrName>
                                        </p:attrNameLst>
                                      </p:cBhvr>
                                      <p:to>
                                        <p:strVal val="visible"/>
                                      </p:to>
                                    </p:set>
                                    <p:animEffect transition="in" filter="fade">
                                      <p:cBhvr>
                                        <p:cTn id="112" dur="500"/>
                                        <p:tgtEl>
                                          <p:spTgt spid="442"/>
                                        </p:tgtEl>
                                      </p:cBhvr>
                                    </p:animEffect>
                                  </p:childTnLst>
                                </p:cTn>
                              </p:par>
                            </p:childTnLst>
                          </p:cTn>
                        </p:par>
                        <p:par>
                          <p:cTn id="113" fill="hold">
                            <p:stCondLst>
                              <p:cond delay="10500"/>
                            </p:stCondLst>
                            <p:childTnLst>
                              <p:par>
                                <p:cTn id="114" presetID="23" presetClass="entr" presetSubtype="16" fill="hold" nodeType="afterEffect">
                                  <p:stCondLst>
                                    <p:cond delay="0"/>
                                  </p:stCondLst>
                                  <p:childTnLst>
                                    <p:set>
                                      <p:cBhvr>
                                        <p:cTn id="115" dur="1" fill="hold">
                                          <p:stCondLst>
                                            <p:cond delay="0"/>
                                          </p:stCondLst>
                                        </p:cTn>
                                        <p:tgtEl>
                                          <p:spTgt spid="443"/>
                                        </p:tgtEl>
                                        <p:attrNameLst>
                                          <p:attrName>style.visibility</p:attrName>
                                        </p:attrNameLst>
                                      </p:cBhvr>
                                      <p:to>
                                        <p:strVal val="visible"/>
                                      </p:to>
                                    </p:set>
                                    <p:anim calcmode="lin" valueType="num">
                                      <p:cBhvr additive="base">
                                        <p:cTn id="116" dur="500"/>
                                        <p:tgtEl>
                                          <p:spTgt spid="443"/>
                                        </p:tgtEl>
                                        <p:attrNameLst>
                                          <p:attrName>ppt_w</p:attrName>
                                        </p:attrNameLst>
                                      </p:cBhvr>
                                      <p:tavLst>
                                        <p:tav tm="0">
                                          <p:val>
                                            <p:strVal val="0"/>
                                          </p:val>
                                        </p:tav>
                                        <p:tav tm="100000">
                                          <p:val>
                                            <p:strVal val="#ppt_w"/>
                                          </p:val>
                                        </p:tav>
                                      </p:tavLst>
                                    </p:anim>
                                    <p:anim calcmode="lin" valueType="num">
                                      <p:cBhvr additive="base">
                                        <p:cTn id="117" dur="500"/>
                                        <p:tgtEl>
                                          <p:spTgt spid="443"/>
                                        </p:tgtEl>
                                        <p:attrNameLst>
                                          <p:attrName>ppt_h</p:attrName>
                                        </p:attrNameLst>
                                      </p:cBhvr>
                                      <p:tavLst>
                                        <p:tav tm="0">
                                          <p:val>
                                            <p:strVal val="0"/>
                                          </p:val>
                                        </p:tav>
                                        <p:tav tm="100000">
                                          <p:val>
                                            <p:strVal val="#ppt_h"/>
                                          </p:val>
                                        </p:tav>
                                      </p:tavLst>
                                    </p:anim>
                                  </p:childTnLst>
                                </p:cTn>
                              </p:par>
                            </p:childTnLst>
                          </p:cTn>
                        </p:par>
                        <p:par>
                          <p:cTn id="118" fill="hold">
                            <p:stCondLst>
                              <p:cond delay="11000"/>
                            </p:stCondLst>
                            <p:childTnLst>
                              <p:par>
                                <p:cTn id="119" presetID="23" presetClass="entr" presetSubtype="16" fill="hold" nodeType="afterEffect">
                                  <p:stCondLst>
                                    <p:cond delay="0"/>
                                  </p:stCondLst>
                                  <p:childTnLst>
                                    <p:set>
                                      <p:cBhvr>
                                        <p:cTn id="120" dur="1" fill="hold">
                                          <p:stCondLst>
                                            <p:cond delay="0"/>
                                          </p:stCondLst>
                                        </p:cTn>
                                        <p:tgtEl>
                                          <p:spTgt spid="439"/>
                                        </p:tgtEl>
                                        <p:attrNameLst>
                                          <p:attrName>style.visibility</p:attrName>
                                        </p:attrNameLst>
                                      </p:cBhvr>
                                      <p:to>
                                        <p:strVal val="visible"/>
                                      </p:to>
                                    </p:set>
                                    <p:anim calcmode="lin" valueType="num">
                                      <p:cBhvr additive="base">
                                        <p:cTn id="121" dur="500"/>
                                        <p:tgtEl>
                                          <p:spTgt spid="439"/>
                                        </p:tgtEl>
                                        <p:attrNameLst>
                                          <p:attrName>ppt_w</p:attrName>
                                        </p:attrNameLst>
                                      </p:cBhvr>
                                      <p:tavLst>
                                        <p:tav tm="0">
                                          <p:val>
                                            <p:strVal val="0"/>
                                          </p:val>
                                        </p:tav>
                                        <p:tav tm="100000">
                                          <p:val>
                                            <p:strVal val="#ppt_w"/>
                                          </p:val>
                                        </p:tav>
                                      </p:tavLst>
                                    </p:anim>
                                    <p:anim calcmode="lin" valueType="num">
                                      <p:cBhvr additive="base">
                                        <p:cTn id="122" dur="500"/>
                                        <p:tgtEl>
                                          <p:spTgt spid="439"/>
                                        </p:tgtEl>
                                        <p:attrNameLst>
                                          <p:attrName>ppt_h</p:attrName>
                                        </p:attrNameLst>
                                      </p:cBhvr>
                                      <p:tavLst>
                                        <p:tav tm="0">
                                          <p:val>
                                            <p:strVal val="0"/>
                                          </p:val>
                                        </p:tav>
                                        <p:tav tm="100000">
                                          <p:val>
                                            <p:strVal val="#ppt_h"/>
                                          </p:val>
                                        </p:tav>
                                      </p:tavLst>
                                    </p:anim>
                                  </p:childTnLst>
                                </p:cTn>
                              </p:par>
                              <p:par>
                                <p:cTn id="123" presetID="10" presetClass="entr" presetSubtype="0" fill="hold" nodeType="withEffect">
                                  <p:stCondLst>
                                    <p:cond delay="0"/>
                                  </p:stCondLst>
                                  <p:childTnLst>
                                    <p:set>
                                      <p:cBhvr>
                                        <p:cTn id="124" dur="1" fill="hold">
                                          <p:stCondLst>
                                            <p:cond delay="0"/>
                                          </p:stCondLst>
                                        </p:cTn>
                                        <p:tgtEl>
                                          <p:spTgt spid="444"/>
                                        </p:tgtEl>
                                        <p:attrNameLst>
                                          <p:attrName>style.visibility</p:attrName>
                                        </p:attrNameLst>
                                      </p:cBhvr>
                                      <p:to>
                                        <p:strVal val="visible"/>
                                      </p:to>
                                    </p:set>
                                    <p:animEffect transition="in" filter="fade">
                                      <p:cBhvr>
                                        <p:cTn id="125" dur="1000"/>
                                        <p:tgtEl>
                                          <p:spTgt spid="444"/>
                                        </p:tgtEl>
                                      </p:cBhvr>
                                    </p:animEffect>
                                  </p:childTnLst>
                                </p:cTn>
                              </p:par>
                              <p:par>
                                <p:cTn id="126" presetID="10" presetClass="entr" presetSubtype="0" fill="hold" nodeType="withEffect">
                                  <p:stCondLst>
                                    <p:cond delay="0"/>
                                  </p:stCondLst>
                                  <p:childTnLst>
                                    <p:set>
                                      <p:cBhvr>
                                        <p:cTn id="127" dur="1" fill="hold">
                                          <p:stCondLst>
                                            <p:cond delay="0"/>
                                          </p:stCondLst>
                                        </p:cTn>
                                        <p:tgtEl>
                                          <p:spTgt spid="445"/>
                                        </p:tgtEl>
                                        <p:attrNameLst>
                                          <p:attrName>style.visibility</p:attrName>
                                        </p:attrNameLst>
                                      </p:cBhvr>
                                      <p:to>
                                        <p:strVal val="visible"/>
                                      </p:to>
                                    </p:set>
                                    <p:animEffect transition="in" filter="fade">
                                      <p:cBhvr>
                                        <p:cTn id="128" dur="500"/>
                                        <p:tgtEl>
                                          <p:spTgt spid="445"/>
                                        </p:tgtEl>
                                      </p:cBhvr>
                                    </p:animEffect>
                                  </p:childTnLst>
                                </p:cTn>
                              </p:par>
                            </p:childTnLst>
                          </p:cTn>
                        </p:par>
                        <p:par>
                          <p:cTn id="129" fill="hold">
                            <p:stCondLst>
                              <p:cond delay="12000"/>
                            </p:stCondLst>
                            <p:childTnLst>
                              <p:par>
                                <p:cTn id="130" presetID="10" presetClass="entr" presetSubtype="0" fill="hold" nodeType="afterEffect">
                                  <p:stCondLst>
                                    <p:cond delay="0"/>
                                  </p:stCondLst>
                                  <p:childTnLst>
                                    <p:set>
                                      <p:cBhvr>
                                        <p:cTn id="131" dur="1" fill="hold">
                                          <p:stCondLst>
                                            <p:cond delay="0"/>
                                          </p:stCondLst>
                                        </p:cTn>
                                        <p:tgtEl>
                                          <p:spTgt spid="447"/>
                                        </p:tgtEl>
                                        <p:attrNameLst>
                                          <p:attrName>style.visibility</p:attrName>
                                        </p:attrNameLst>
                                      </p:cBhvr>
                                      <p:to>
                                        <p:strVal val="visible"/>
                                      </p:to>
                                    </p:set>
                                    <p:animEffect transition="in" filter="fade">
                                      <p:cBhvr>
                                        <p:cTn id="132"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4"/>
        <p:cNvGrpSpPr/>
        <p:nvPr/>
      </p:nvGrpSpPr>
      <p:grpSpPr>
        <a:xfrm>
          <a:off x="0" y="0"/>
          <a:ext cx="0" cy="0"/>
          <a:chOff x="0" y="0"/>
          <a:chExt cx="0" cy="0"/>
        </a:xfrm>
      </p:grpSpPr>
      <p:sp>
        <p:nvSpPr>
          <p:cNvPr id="455" name="Google Shape;455;p44"/>
          <p:cNvSpPr txBox="1">
            <a:spLocks noGrp="1"/>
          </p:cNvSpPr>
          <p:nvPr>
            <p:ph type="title"/>
          </p:nvPr>
        </p:nvSpPr>
        <p:spPr>
          <a:xfrm>
            <a:off x="202450" y="220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Verdana"/>
                <a:ea typeface="Verdana"/>
                <a:cs typeface="Verdana"/>
                <a:sym typeface="Verdana"/>
              </a:rPr>
              <a:t>Polymerase Chain Reaction</a:t>
            </a:r>
            <a:endParaRPr>
              <a:latin typeface="Verdana"/>
              <a:ea typeface="Verdana"/>
              <a:cs typeface="Verdana"/>
              <a:sym typeface="Verdana"/>
            </a:endParaRPr>
          </a:p>
        </p:txBody>
      </p:sp>
      <p:pic>
        <p:nvPicPr>
          <p:cNvPr id="456" name="Google Shape;456;p44"/>
          <p:cNvPicPr preferRelativeResize="0"/>
          <p:nvPr/>
        </p:nvPicPr>
        <p:blipFill rotWithShape="1">
          <a:blip r:embed="rId3">
            <a:alphaModFix/>
          </a:blip>
          <a:srcRect t="52299"/>
          <a:stretch/>
        </p:blipFill>
        <p:spPr>
          <a:xfrm>
            <a:off x="5985650" y="880900"/>
            <a:ext cx="3158352" cy="4218501"/>
          </a:xfrm>
          <a:prstGeom prst="rect">
            <a:avLst/>
          </a:prstGeom>
          <a:noFill/>
          <a:ln>
            <a:noFill/>
          </a:ln>
        </p:spPr>
      </p:pic>
      <p:sp>
        <p:nvSpPr>
          <p:cNvPr id="457" name="Google Shape;457;p44"/>
          <p:cNvSpPr txBox="1"/>
          <p:nvPr/>
        </p:nvSpPr>
        <p:spPr>
          <a:xfrm>
            <a:off x="4857900" y="0"/>
            <a:ext cx="4286100" cy="294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u="sng">
                <a:solidFill>
                  <a:schemeClr val="hlink"/>
                </a:solidFill>
                <a:hlinkClick r:id="rId4"/>
              </a:rPr>
              <a:t>https://www.wsj.com/articles/hospitals-companies-race-to-develop-tests-to-spot-coronavirus-linked-illness-11583245423</a:t>
            </a:r>
            <a:endParaRPr sz="800"/>
          </a:p>
          <a:p>
            <a:pPr marL="0" lvl="0" indent="0" algn="l" rtl="0">
              <a:spcBef>
                <a:spcPts val="0"/>
              </a:spcBef>
              <a:spcAft>
                <a:spcPts val="0"/>
              </a:spcAft>
              <a:buNone/>
            </a:pPr>
            <a:endParaRPr sz="800"/>
          </a:p>
          <a:p>
            <a:pPr marL="0" lvl="0" indent="0" algn="r" rtl="0">
              <a:spcBef>
                <a:spcPts val="0"/>
              </a:spcBef>
              <a:spcAft>
                <a:spcPts val="0"/>
              </a:spcAft>
              <a:buNone/>
            </a:pPr>
            <a:r>
              <a:rPr lang="en" sz="800" u="sng">
                <a:solidFill>
                  <a:schemeClr val="hlink"/>
                </a:solidFill>
                <a:hlinkClick r:id="rId5"/>
              </a:rPr>
              <a:t>https://www.cdc.gov/coronavirus/2019-ncov/lab/rt-pcr-detection-instructions.html</a:t>
            </a:r>
            <a:endParaRPr sz="800"/>
          </a:p>
        </p:txBody>
      </p:sp>
      <p:pic>
        <p:nvPicPr>
          <p:cNvPr id="458" name="Google Shape;458;p44"/>
          <p:cNvPicPr preferRelativeResize="0"/>
          <p:nvPr/>
        </p:nvPicPr>
        <p:blipFill rotWithShape="1">
          <a:blip r:embed="rId3">
            <a:alphaModFix/>
          </a:blip>
          <a:srcRect b="47701"/>
          <a:stretch/>
        </p:blipFill>
        <p:spPr>
          <a:xfrm>
            <a:off x="2907775" y="792700"/>
            <a:ext cx="2941018" cy="4306701"/>
          </a:xfrm>
          <a:prstGeom prst="rect">
            <a:avLst/>
          </a:prstGeom>
          <a:noFill/>
          <a:ln>
            <a:noFill/>
          </a:ln>
        </p:spPr>
      </p:pic>
      <p:pic>
        <p:nvPicPr>
          <p:cNvPr id="459" name="Google Shape;459;p44"/>
          <p:cNvPicPr preferRelativeResize="0"/>
          <p:nvPr/>
        </p:nvPicPr>
        <p:blipFill>
          <a:blip r:embed="rId6">
            <a:alphaModFix/>
          </a:blip>
          <a:stretch>
            <a:fillRect/>
          </a:stretch>
        </p:blipFill>
        <p:spPr>
          <a:xfrm>
            <a:off x="285853" y="3310200"/>
            <a:ext cx="2848849" cy="1833292"/>
          </a:xfrm>
          <a:prstGeom prst="rect">
            <a:avLst/>
          </a:prstGeom>
          <a:noFill/>
          <a:ln>
            <a:noFill/>
          </a:ln>
        </p:spPr>
      </p:pic>
      <p:pic>
        <p:nvPicPr>
          <p:cNvPr id="460" name="Google Shape;460;p44"/>
          <p:cNvPicPr preferRelativeResize="0"/>
          <p:nvPr/>
        </p:nvPicPr>
        <p:blipFill rotWithShape="1">
          <a:blip r:embed="rId7">
            <a:alphaModFix/>
          </a:blip>
          <a:srcRect r="19322"/>
          <a:stretch/>
        </p:blipFill>
        <p:spPr>
          <a:xfrm>
            <a:off x="362500" y="998550"/>
            <a:ext cx="2219602" cy="1833301"/>
          </a:xfrm>
          <a:prstGeom prst="rect">
            <a:avLst/>
          </a:prstGeom>
          <a:noFill/>
          <a:ln>
            <a:noFill/>
          </a:ln>
        </p:spPr>
      </p:pic>
      <p:sp>
        <p:nvSpPr>
          <p:cNvPr id="461" name="Google Shape;461;p44"/>
          <p:cNvSpPr txBox="1"/>
          <p:nvPr/>
        </p:nvSpPr>
        <p:spPr>
          <a:xfrm>
            <a:off x="7507150" y="658000"/>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8"/>
              </a:rPr>
              <a:t>Gretel von Bargen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65"/>
        <p:cNvGrpSpPr/>
        <p:nvPr/>
      </p:nvGrpSpPr>
      <p:grpSpPr>
        <a:xfrm>
          <a:off x="0" y="0"/>
          <a:ext cx="0" cy="0"/>
          <a:chOff x="0" y="0"/>
          <a:chExt cx="0" cy="0"/>
        </a:xfrm>
      </p:grpSpPr>
      <p:pic>
        <p:nvPicPr>
          <p:cNvPr id="466" name="Google Shape;466;p45" descr="Test kits have been one of the main ways to determine if a patient has coronavirus, but results from throat-swab tests can be inaccurate. WSJ visited a lab in Singapore to see how the kits work and find out why there are questions over accuracy. Photo: Crystal Tai&#10;&#10;More from the Wall Street Journal:&#10;Visit WSJ.com: http://www.wsj.com&#10;Visit the WSJ Video Center: https://wsj.com/video&#10;&#10;On Facebook: https://www.facebook.com/pg/wsj/videos/&#10;On Twitter: https://twitter.com/WSJ&#10;On Snapchat: https://on.wsj.com/2ratjSM&#10;&#10;#WSJ #Coronavirus" title="How Coronavirus Test Kits Work | WSJ">
            <a:hlinkClick r:id="rId3"/>
          </p:cNvPr>
          <p:cNvPicPr preferRelativeResize="0"/>
          <p:nvPr/>
        </p:nvPicPr>
        <p:blipFill>
          <a:blip r:embed="rId4">
            <a:alphaModFix/>
          </a:blip>
          <a:stretch>
            <a:fillRect/>
          </a:stretch>
        </p:blipFill>
        <p:spPr>
          <a:xfrm>
            <a:off x="1336300" y="72450"/>
            <a:ext cx="6664800" cy="4998600"/>
          </a:xfrm>
          <a:prstGeom prst="rect">
            <a:avLst/>
          </a:prstGeom>
          <a:noFill/>
          <a:ln>
            <a:noFill/>
          </a:ln>
        </p:spPr>
      </p:pic>
      <p:sp>
        <p:nvSpPr>
          <p:cNvPr id="467" name="Google Shape;467;p45"/>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5"/>
              </a:rPr>
              <a:t>Gretel von Bargen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Day 4: PBS Nova Calling the Shots</a:t>
            </a:r>
            <a:endParaRPr/>
          </a:p>
        </p:txBody>
      </p:sp>
      <p:sp>
        <p:nvSpPr>
          <p:cNvPr id="473" name="Google Shape;473;p46"/>
          <p:cNvSpPr txBox="1">
            <a:spLocks noGrp="1"/>
          </p:cNvSpPr>
          <p:nvPr>
            <p:ph type="body" idx="1"/>
          </p:nvPr>
        </p:nvSpPr>
        <p:spPr>
          <a:xfrm>
            <a:off x="311700" y="1152475"/>
            <a:ext cx="8520600" cy="36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Watch </a:t>
            </a:r>
            <a:r>
              <a:rPr lang="en" sz="1600" u="sng">
                <a:solidFill>
                  <a:srgbClr val="1155CC"/>
                </a:solidFill>
                <a:hlinkClick r:id="rId3"/>
              </a:rPr>
              <a:t>PBS Nova Calling the Shots</a:t>
            </a:r>
            <a:r>
              <a:rPr lang="en" sz="1600">
                <a:solidFill>
                  <a:schemeClr val="dk1"/>
                </a:solidFill>
              </a:rPr>
              <a:t> up to 26:20. Use the accompanying worksheet to help follow along, </a:t>
            </a:r>
            <a:r>
              <a:rPr lang="en" sz="1600" u="sng">
                <a:solidFill>
                  <a:srgbClr val="1155CC"/>
                </a:solidFill>
                <a:hlinkClick r:id="rId4"/>
              </a:rPr>
              <a:t>answering questions #1-12</a:t>
            </a:r>
            <a:r>
              <a:rPr lang="en" sz="1600">
                <a:solidFill>
                  <a:schemeClr val="dk1"/>
                </a:solidFill>
              </a:rPr>
              <a:t>.</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b="1">
                <a:solidFill>
                  <a:schemeClr val="dk1"/>
                </a:solidFill>
              </a:rPr>
              <a:t>Focus Questions: What is herd immunity? Why do some people think they are not vulnerable to infections like measles or polio?</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Helpful hints: Be sure to listen closely for descriptions of Herd Immunity from 23:30-26 minutes, in order to answer #11. </a:t>
            </a:r>
            <a:r>
              <a:rPr lang="en" sz="1600" b="1">
                <a:solidFill>
                  <a:schemeClr val="dk1"/>
                </a:solidFill>
              </a:rPr>
              <a:t>Herd immunity</a:t>
            </a:r>
            <a:r>
              <a:rPr lang="en" sz="1600">
                <a:solidFill>
                  <a:schemeClr val="dk1"/>
                </a:solidFill>
              </a:rPr>
              <a:t> is a form of protection from an infection that occurs when a large percentage of a population is immune to an infection, either through infection or vaccination. </a:t>
            </a:r>
            <a:r>
              <a:rPr lang="en" sz="1600" b="1">
                <a:solidFill>
                  <a:schemeClr val="dk1"/>
                </a:solidFill>
              </a:rPr>
              <a:t>How does Herd Immunity apply to COVID-19?</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b="1">
                <a:solidFill>
                  <a:schemeClr val="dk1"/>
                </a:solidFill>
              </a:rPr>
              <a:t>Save this quote for tomorrow!!</a:t>
            </a:r>
            <a:endParaRPr sz="1600" b="1">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26:10: Heidi Larson says, “It’s a combination of people’s risk tolerance is low, and yet a distorted notion of how invulnerable they are. That they would never get certain diseases. And if they did, they’d be fine.</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Day 5: PBS Nova Calling the Shots</a:t>
            </a:r>
            <a:endParaRPr/>
          </a:p>
        </p:txBody>
      </p:sp>
      <p:sp>
        <p:nvSpPr>
          <p:cNvPr id="479" name="Google Shape;479;p47"/>
          <p:cNvSpPr txBox="1">
            <a:spLocks noGrp="1"/>
          </p:cNvSpPr>
          <p:nvPr>
            <p:ph type="body" idx="1"/>
          </p:nvPr>
        </p:nvSpPr>
        <p:spPr>
          <a:xfrm>
            <a:off x="311700" y="1152475"/>
            <a:ext cx="8520600" cy="37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Watch </a:t>
            </a:r>
            <a:r>
              <a:rPr lang="en" sz="1600" u="sng">
                <a:solidFill>
                  <a:srgbClr val="1155CC"/>
                </a:solidFill>
                <a:hlinkClick r:id="rId3"/>
              </a:rPr>
              <a:t>PBS Nova Calling the Shots</a:t>
            </a:r>
            <a:r>
              <a:rPr lang="en" sz="1600">
                <a:solidFill>
                  <a:schemeClr val="dk1"/>
                </a:solidFill>
              </a:rPr>
              <a:t>, 26:30-End, and </a:t>
            </a:r>
            <a:r>
              <a:rPr lang="en" sz="1600" u="sng">
                <a:solidFill>
                  <a:srgbClr val="1155CC"/>
                </a:solidFill>
                <a:hlinkClick r:id="rId4"/>
              </a:rPr>
              <a:t>answer #13-24 on worksheet</a:t>
            </a:r>
            <a:r>
              <a:rPr lang="en" sz="1600">
                <a:solidFill>
                  <a:schemeClr val="dk1"/>
                </a:solidFill>
              </a:rPr>
              <a:t>. </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b="1">
                <a:solidFill>
                  <a:schemeClr val="dk1"/>
                </a:solidFill>
              </a:rPr>
              <a:t>Focus Question: What risks do people think there are when getting vaccines?</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b="1">
                <a:solidFill>
                  <a:schemeClr val="dk1"/>
                </a:solidFill>
              </a:rPr>
              <a:t>Reflection: </a:t>
            </a:r>
            <a:r>
              <a:rPr lang="en" sz="1600">
                <a:solidFill>
                  <a:schemeClr val="dk1"/>
                </a:solidFill>
              </a:rPr>
              <a:t>Heidi Larson, at the end of yesterday’s clip at 26:20, says fewer people are vaccinating because there is a low perceived risk of infection, with a high perceived risk of danger from vaccines. Brian Zikmund-Fisher (a decision scientist) at 13:30 says the same; “We’ve done such a good job of vaccinating most - not all - that (instances of polio, diptheria, pertussis) are rare. I’ve never seen it. Why should I be concerned about it?”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1. What do you think about this? Using two pieces of evidence from the video, what would you say to someone who thinks this?</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2. If a COVID-19 vaccine becomes available, do you think people who don’t normally get vaccinated, will go get the vaccine? Why or why not? What would you do?</a:t>
            </a:r>
            <a:endParaRPr sz="1600">
              <a:solidFill>
                <a:schemeClr val="dk1"/>
              </a:solidFill>
            </a:endParaRPr>
          </a:p>
          <a:p>
            <a:pPr marL="0" lvl="0" indent="0" algn="l" rtl="0">
              <a:spcBef>
                <a:spcPts val="0"/>
              </a:spcBef>
              <a:spcAft>
                <a:spcPts val="16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end.</a:t>
            </a:r>
            <a:endParaRPr/>
          </a:p>
        </p:txBody>
      </p:sp>
      <p:sp>
        <p:nvSpPr>
          <p:cNvPr id="485" name="Google Shape;485;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Unless you are totally into this. Then go to the next slide. :D</a:t>
            </a:r>
            <a:endParaRPr/>
          </a:p>
        </p:txBody>
      </p:sp>
      <p:pic>
        <p:nvPicPr>
          <p:cNvPr id="486" name="Google Shape;486;p48"/>
          <p:cNvPicPr preferRelativeResize="0"/>
          <p:nvPr/>
        </p:nvPicPr>
        <p:blipFill>
          <a:blip r:embed="rId3">
            <a:alphaModFix/>
          </a:blip>
          <a:stretch>
            <a:fillRect/>
          </a:stretch>
        </p:blipFill>
        <p:spPr>
          <a:xfrm>
            <a:off x="722400" y="1622150"/>
            <a:ext cx="2928344" cy="3416401"/>
          </a:xfrm>
          <a:prstGeom prst="rect">
            <a:avLst/>
          </a:prstGeom>
          <a:noFill/>
          <a:ln>
            <a:noFill/>
          </a:ln>
        </p:spPr>
      </p:pic>
      <p:sp>
        <p:nvSpPr>
          <p:cNvPr id="487" name="Google Shape;487;p48"/>
          <p:cNvSpPr txBox="1"/>
          <p:nvPr/>
        </p:nvSpPr>
        <p:spPr>
          <a:xfrm>
            <a:off x="4069775" y="1887675"/>
            <a:ext cx="4485300" cy="28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488" name="Google Shape;488;p48"/>
          <p:cNvPicPr preferRelativeResize="0"/>
          <p:nvPr/>
        </p:nvPicPr>
        <p:blipFill>
          <a:blip r:embed="rId4">
            <a:alphaModFix/>
          </a:blip>
          <a:stretch>
            <a:fillRect/>
          </a:stretch>
        </p:blipFill>
        <p:spPr>
          <a:xfrm>
            <a:off x="4069775" y="1887675"/>
            <a:ext cx="4743450" cy="2667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you totally into this? Us too.</a:t>
            </a:r>
            <a:endParaRPr/>
          </a:p>
        </p:txBody>
      </p:sp>
      <p:sp>
        <p:nvSpPr>
          <p:cNvPr id="494" name="Google Shape;494;p49"/>
          <p:cNvSpPr txBox="1">
            <a:spLocks noGrp="1"/>
          </p:cNvSpPr>
          <p:nvPr>
            <p:ph type="body" idx="1"/>
          </p:nvPr>
        </p:nvSpPr>
        <p:spPr>
          <a:xfrm>
            <a:off x="311700" y="1152475"/>
            <a:ext cx="8520600" cy="40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What’s happening is stressful, and on top of that, sometimes it’s hard to tell what to trust on the Internet! We’ve come across some great resources that do a good job of explaining the science behind what’s happening with COVID-19.</a:t>
            </a:r>
            <a:br>
              <a:rPr lang="en" sz="1600"/>
            </a:br>
            <a:r>
              <a:rPr lang="en" sz="1600"/>
              <a:t>1. </a:t>
            </a:r>
            <a:r>
              <a:rPr lang="en" sz="1600" u="sng">
                <a:solidFill>
                  <a:schemeClr val="hlink"/>
                </a:solidFill>
                <a:hlinkClick r:id="rId3"/>
              </a:rPr>
              <a:t>Popular Science</a:t>
            </a:r>
            <a:r>
              <a:rPr lang="en" sz="1600"/>
              <a:t>: We don’t really know where COVID-19 came from. It was probably a bat, but not necessarily the Wuhan market.</a:t>
            </a:r>
            <a:br>
              <a:rPr lang="en" sz="1600"/>
            </a:br>
            <a:r>
              <a:rPr lang="en" sz="1600"/>
              <a:t>2. </a:t>
            </a:r>
            <a:r>
              <a:rPr lang="en" sz="1600" u="sng">
                <a:solidFill>
                  <a:schemeClr val="hlink"/>
                </a:solidFill>
                <a:hlinkClick r:id="rId4"/>
              </a:rPr>
              <a:t>American Society for Microbiology</a:t>
            </a:r>
            <a:r>
              <a:rPr lang="en" sz="1600"/>
              <a:t> updates</a:t>
            </a:r>
            <a:br>
              <a:rPr lang="en" sz="1600"/>
            </a:br>
            <a:r>
              <a:rPr lang="en" sz="1600"/>
              <a:t>3. </a:t>
            </a:r>
            <a:r>
              <a:rPr lang="en" sz="1600" u="sng">
                <a:solidFill>
                  <a:schemeClr val="hlink"/>
                </a:solidFill>
                <a:hlinkClick r:id="rId5"/>
              </a:rPr>
              <a:t>FAS Federation of American Scientists FAQ</a:t>
            </a:r>
            <a:r>
              <a:rPr lang="en" sz="1600"/>
              <a:t/>
            </a:r>
            <a:br>
              <a:rPr lang="en" sz="1600"/>
            </a:br>
            <a:r>
              <a:rPr lang="en" sz="1600"/>
              <a:t>4. Want to take a deep dive? This </a:t>
            </a:r>
            <a:r>
              <a:rPr lang="en" sz="1600" u="sng">
                <a:solidFill>
                  <a:schemeClr val="hlink"/>
                </a:solidFill>
                <a:hlinkClick r:id="rId6"/>
              </a:rPr>
              <a:t>200+ slide slideshow</a:t>
            </a:r>
            <a:r>
              <a:rPr lang="en" sz="1600"/>
              <a:t> is a work of ART. </a:t>
            </a:r>
            <a:r>
              <a:rPr lang="en" sz="1100" u="sng">
                <a:solidFill>
                  <a:schemeClr val="accent5"/>
                </a:solidFill>
                <a:hlinkClick r:id="rId6"/>
              </a:rPr>
              <a:t>Gretel von Bargen</a:t>
            </a:r>
            <a:r>
              <a:rPr lang="en" sz="1200"/>
              <a:t/>
            </a:r>
            <a:br>
              <a:rPr lang="en" sz="1200"/>
            </a:br>
            <a:r>
              <a:rPr lang="en" sz="1600"/>
              <a:t>5. Australian med school intern </a:t>
            </a:r>
            <a:r>
              <a:rPr lang="en" sz="1600" u="sng">
                <a:solidFill>
                  <a:schemeClr val="hlink"/>
                </a:solidFill>
                <a:hlinkClick r:id="rId7"/>
              </a:rPr>
              <a:t>explanation of the virus</a:t>
            </a:r>
            <a:r>
              <a:rPr lang="en" sz="1600"/>
              <a:t> (12 minutes)</a:t>
            </a:r>
            <a:br>
              <a:rPr lang="en" sz="1600"/>
            </a:br>
            <a:r>
              <a:rPr lang="en" sz="1600"/>
              <a:t>6. Osmosis channel: RT-PCR isn’t always available, so here’s how COVID-19 </a:t>
            </a:r>
            <a:r>
              <a:rPr lang="en" sz="1600" u="sng">
                <a:solidFill>
                  <a:schemeClr val="hlink"/>
                </a:solidFill>
                <a:hlinkClick r:id="rId8"/>
              </a:rPr>
              <a:t>can be diagnosed with a chest CT scan.</a:t>
            </a:r>
            <a:r>
              <a:rPr lang="en" sz="1600"/>
              <a:t/>
            </a:r>
            <a:br>
              <a:rPr lang="en" sz="1600"/>
            </a:br>
            <a:r>
              <a:rPr lang="en" sz="1600"/>
              <a:t>7. Watch </a:t>
            </a:r>
            <a:r>
              <a:rPr lang="en" sz="1600" u="sng">
                <a:solidFill>
                  <a:schemeClr val="accent5"/>
                </a:solidFill>
                <a:hlinkClick r:id="rId9"/>
              </a:rPr>
              <a:t>Mr. W’s rap</a:t>
            </a:r>
            <a:r>
              <a:rPr lang="en" sz="1600"/>
              <a:t> on viruses. Because it’s awesome. </a:t>
            </a:r>
            <a:br>
              <a:rPr lang="en" sz="1600"/>
            </a:br>
            <a:r>
              <a:rPr lang="en" sz="1600"/>
              <a:t>8. </a:t>
            </a:r>
            <a:r>
              <a:rPr lang="en" sz="1600" u="sng">
                <a:solidFill>
                  <a:schemeClr val="hlink"/>
                </a:solidFill>
                <a:hlinkClick r:id="rId10"/>
              </a:rPr>
              <a:t>Ongoing data on where COVID-19 is, from Johns Hopkins</a:t>
            </a:r>
            <a:r>
              <a:rPr lang="en" sz="1600"/>
              <a:t/>
            </a:r>
            <a:br>
              <a:rPr lang="en" sz="1600"/>
            </a:br>
            <a:r>
              <a:rPr lang="en" sz="1600"/>
              <a:t>9. </a:t>
            </a:r>
            <a:r>
              <a:rPr lang="en" sz="1600" u="sng">
                <a:solidFill>
                  <a:schemeClr val="hlink"/>
                </a:solidFill>
                <a:hlinkClick r:id="rId11"/>
              </a:rPr>
              <a:t>PBS Nova video on COVID-19</a:t>
            </a:r>
            <a:r>
              <a:rPr lang="en" sz="1600"/>
              <a:t> (6 minutes)</a:t>
            </a:r>
            <a:endParaRPr sz="1600"/>
          </a:p>
          <a:p>
            <a:pPr marL="0" lvl="0" indent="0" algn="l" rtl="0">
              <a:spcBef>
                <a:spcPts val="1600"/>
              </a:spcBef>
              <a:spcAft>
                <a:spcPts val="16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Still here? </a:t>
            </a:r>
            <a:r>
              <a:rPr lang="en" sz="1800" dirty="0">
                <a:solidFill>
                  <a:schemeClr val="dk2"/>
                </a:solidFill>
              </a:rPr>
              <a:t>There is a Vietnam Tik Tok challenge for that</a:t>
            </a:r>
            <a:r>
              <a:rPr lang="en" sz="1800" dirty="0" smtClean="0">
                <a:solidFill>
                  <a:schemeClr val="dk2"/>
                </a:solidFill>
              </a:rPr>
              <a:t>! Send me your Tik Tok for extra credit.</a:t>
            </a:r>
            <a:endParaRPr sz="1800" dirty="0">
              <a:solidFill>
                <a:schemeClr val="dk2"/>
              </a:solidFill>
            </a:endParaRPr>
          </a:p>
          <a:p>
            <a:pPr marL="0" lvl="0" indent="0" algn="l" rtl="0">
              <a:spcBef>
                <a:spcPts val="0"/>
              </a:spcBef>
              <a:spcAft>
                <a:spcPts val="0"/>
              </a:spcAft>
              <a:buNone/>
            </a:pPr>
            <a:endParaRPr dirty="0"/>
          </a:p>
        </p:txBody>
      </p:sp>
      <p:pic>
        <p:nvPicPr>
          <p:cNvPr id="500" name="Google Shape;500;p50" descr="#GhenCoVy #VuDieuRuaTay #HandWashingDance&#10;&#10;🆘️ Thử thách Vũ Điệu Phòng Bệnh - #GhenCoVyChallenge 🆘️&#10;&#10; Dịch COVID-2019 đang lan rộng, ảnh hưởng đến mọi người và các hoạt động xã hội. &#10; Rửa tay thường xuyên đc coi là phương pháp đơn giản và hiệu quả để bảo vệ cộng đồng khỏi các dịch bệnh (theo Tổ Chức Y Tế thế giới). &#10; Theo nghiên cứu của Viện Công nghệ Massachusetts, 78% người nói họ rửa tay thường xuyên nhưng thực sự chỉ có 25% người rửa tay sau khi ra khỏi toilet, 20% rửa tay trước khi nấu ăn.&#10; Để lan tỏa thói quen rửa tay để phòng dịch này, Viện Sức khoẻ nghề nghiệp và môi trường xin mời bạn tham gia thử thách vũ điệu phòng bệnh - #ghencovychallenge 🤗🤗&#10;&#10;Luật chơi:&#10; Bạn thực hiện động tác nhảy của bài Ghen Cô Vy&#10; Có 6 động tác rửa tay theo khuyến cáo của Tổ chức y tế thế giới và Bộ y tế&#10; Có thể thực hiện 2 người 1 lần, hạn chế tụ tập đông người trong thời gian có dịch. &#10;&#10;Hãy thực hiện thử thách này hoặc chia sẻ các thói quen phòng chống dịch sau:&#10;1. Thường xuyên rửa tay với xà phòng hoặc dung dịch sát khuẩn.&#10;2. Không cho tay lên mắt mũi miệng.&#10;3.Thường xuyên vệ sinh cá nhân, vệ sinh đồ dùng, nhà cửa, môi trường xung quanh.&#10;4. Đeo khẩu trang đi ra nơi công cộng, trên các phương tiện giao thông hoặc khi bị ốm.&#10;5. Tự giác nâng cao sức khoẻ bản thân, cho gia đình và cho cộng đồng.&#10;5. Người có triệu chứng của COVID-19 sốt cao, ho, khó thở,.. hoặc tiếp xúc gần người bệnh/ người nghi mắc COVID-19 hạn chế tiếp xúc với người khác và liên hệ với cơ sở y tế địa phương.&#10;&#10;Sau khi hoàn thành thử thách, hãy SHARE + TAG ngay 2-4 người bạn muốn tham gia thử thách này.  &#10;(vd: Như Quang Đăng đây: MIN, Lan Khue, Le Cirque Dance Company, LIFEDANCE.Team) &#10;&#10;Cùng chung tay lan tỏa thông điệp vô cùng bổ ích này thôi nào!&#10;&#10;---&#10;&#10;Biên đạo: QUANG ĐĂNG&#10;Vũ công: LIFEDANCE TEAM&#10;&#10;Bài hát: GHEN CÔ VY (GHEN)&#10;Sáng tác: KHẮC HƯNG&#10;Thể hiện: ERIK - MIN&#10;&#10;#Erik #Min #KhắcHưng&#10;#GhenCoVy #Ghen #HandWashingDance" title="VŨ ĐIỆU RỬA TAY - GHEN CÔ VY | by Quang Đăng">
            <a:hlinkClick r:id="rId3"/>
          </p:cNvPr>
          <p:cNvPicPr preferRelativeResize="0"/>
          <p:nvPr/>
        </p:nvPicPr>
        <p:blipFill>
          <a:blip r:embed="rId4">
            <a:alphaModFix/>
          </a:blip>
          <a:stretch>
            <a:fillRect/>
          </a:stretch>
        </p:blipFill>
        <p:spPr>
          <a:xfrm>
            <a:off x="2639925" y="1152475"/>
            <a:ext cx="4937833" cy="3703375"/>
          </a:xfrm>
          <a:prstGeom prst="rect">
            <a:avLst/>
          </a:prstGeom>
          <a:noFill/>
          <a:ln>
            <a:noFill/>
          </a:ln>
        </p:spPr>
      </p:pic>
      <p:sp>
        <p:nvSpPr>
          <p:cNvPr id="501" name="Google Shape;501;p50"/>
          <p:cNvSpPr txBox="1"/>
          <p:nvPr/>
        </p:nvSpPr>
        <p:spPr>
          <a:xfrm>
            <a:off x="208125" y="4436450"/>
            <a:ext cx="1323000" cy="4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u="sng">
                <a:solidFill>
                  <a:schemeClr val="accent5"/>
                </a:solidFill>
                <a:hlinkClick r:id="rId5"/>
              </a:rPr>
              <a:t>Tamara Alt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22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Verdana"/>
                <a:ea typeface="Verdana"/>
                <a:cs typeface="Verdana"/>
                <a:sym typeface="Verdana"/>
              </a:rPr>
              <a:t>What is a virus?</a:t>
            </a:r>
            <a:endParaRPr b="1">
              <a:solidFill>
                <a:srgbClr val="FFFFFF"/>
              </a:solidFill>
              <a:latin typeface="Verdana"/>
              <a:ea typeface="Verdana"/>
              <a:cs typeface="Verdana"/>
              <a:sym typeface="Verdana"/>
            </a:endParaRPr>
          </a:p>
        </p:txBody>
      </p:sp>
      <p:sp>
        <p:nvSpPr>
          <p:cNvPr id="82" name="Google Shape;82;p17"/>
          <p:cNvSpPr txBox="1">
            <a:spLocks noGrp="1"/>
          </p:cNvSpPr>
          <p:nvPr>
            <p:ph type="body" idx="1"/>
          </p:nvPr>
        </p:nvSpPr>
        <p:spPr>
          <a:xfrm>
            <a:off x="311700" y="863550"/>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Verdana"/>
                <a:ea typeface="Verdana"/>
                <a:cs typeface="Verdana"/>
                <a:sym typeface="Verdana"/>
              </a:rPr>
              <a:t>A virus is an infectious agent that cannot reproduce by itself. Once it infects a susceptible cell, however, a </a:t>
            </a:r>
            <a:r>
              <a:rPr lang="en">
                <a:solidFill>
                  <a:srgbClr val="FFFFFF"/>
                </a:solidFill>
                <a:uFill>
                  <a:noFill/>
                </a:uFill>
                <a:latin typeface="Verdana"/>
                <a:ea typeface="Verdana"/>
                <a:cs typeface="Verdana"/>
                <a:sym typeface="Verdana"/>
                <a:hlinkClick r:id="rId3"/>
              </a:rPr>
              <a:t>virus</a:t>
            </a:r>
            <a:r>
              <a:rPr lang="en">
                <a:solidFill>
                  <a:srgbClr val="FFFFFF"/>
                </a:solidFill>
                <a:latin typeface="Verdana"/>
                <a:ea typeface="Verdana"/>
                <a:cs typeface="Verdana"/>
                <a:sym typeface="Verdana"/>
              </a:rPr>
              <a:t> can direct the cell machinery to produce more viruses.</a:t>
            </a:r>
            <a:r>
              <a:rPr lang="en" sz="2000">
                <a:solidFill>
                  <a:srgbClr val="FFFFFF"/>
                </a:solidFill>
              </a:rPr>
              <a:t> </a:t>
            </a:r>
            <a:endParaRPr sz="2000">
              <a:solidFill>
                <a:srgbClr val="FFFFFF"/>
              </a:solidFill>
            </a:endParaRPr>
          </a:p>
          <a:p>
            <a:pPr marL="0" lvl="0" indent="0" algn="l" rtl="0">
              <a:spcBef>
                <a:spcPts val="1600"/>
              </a:spcBef>
              <a:spcAft>
                <a:spcPts val="1600"/>
              </a:spcAft>
              <a:buNone/>
            </a:pPr>
            <a:endParaRPr sz="2200"/>
          </a:p>
        </p:txBody>
      </p:sp>
      <p:pic>
        <p:nvPicPr>
          <p:cNvPr id="83" name="Google Shape;83;p17" descr="What is a virus and how do they work? In the first video in the series, WinchPharma Science &amp; Health look at viruses, how they infect cells and reproduce, as well as some of the practical uses they have." title="What is a virus? How do viruses work?">
            <a:hlinkClick r:id="rId4"/>
          </p:cNvPr>
          <p:cNvPicPr preferRelativeResize="0"/>
          <p:nvPr/>
        </p:nvPicPr>
        <p:blipFill>
          <a:blip r:embed="rId5">
            <a:alphaModFix/>
          </a:blip>
          <a:stretch>
            <a:fillRect/>
          </a:stretch>
        </p:blipFill>
        <p:spPr>
          <a:xfrm>
            <a:off x="4634025" y="222200"/>
            <a:ext cx="4260300" cy="3195225"/>
          </a:xfrm>
          <a:prstGeom prst="rect">
            <a:avLst/>
          </a:prstGeom>
          <a:noFill/>
          <a:ln>
            <a:noFill/>
          </a:ln>
        </p:spPr>
      </p:pic>
      <p:sp>
        <p:nvSpPr>
          <p:cNvPr id="84" name="Google Shape;84;p17"/>
          <p:cNvSpPr txBox="1"/>
          <p:nvPr/>
        </p:nvSpPr>
        <p:spPr>
          <a:xfrm>
            <a:off x="311700" y="3041950"/>
            <a:ext cx="8040300" cy="12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FFFFFF"/>
                </a:solidFill>
                <a:latin typeface="Verdana"/>
                <a:ea typeface="Verdana"/>
                <a:cs typeface="Verdana"/>
                <a:sym typeface="Verdana"/>
              </a:rPr>
              <a:t>As you watch:</a:t>
            </a:r>
            <a:endParaRPr sz="1500" b="1">
              <a:solidFill>
                <a:srgbClr val="FFFFFF"/>
              </a:solidFill>
              <a:latin typeface="Verdana"/>
              <a:ea typeface="Verdana"/>
              <a:cs typeface="Verdana"/>
              <a:sym typeface="Verdana"/>
            </a:endParaRPr>
          </a:p>
          <a:p>
            <a:pPr marL="457200" lvl="0" indent="-323850" algn="l" rtl="0">
              <a:spcBef>
                <a:spcPts val="0"/>
              </a:spcBef>
              <a:spcAft>
                <a:spcPts val="0"/>
              </a:spcAft>
              <a:buClr>
                <a:srgbClr val="FFFFFF"/>
              </a:buClr>
              <a:buSzPts val="1500"/>
              <a:buFont typeface="Verdana"/>
              <a:buChar char="●"/>
            </a:pPr>
            <a:r>
              <a:rPr lang="en" sz="1500">
                <a:solidFill>
                  <a:srgbClr val="FFFFFF"/>
                </a:solidFill>
                <a:latin typeface="Verdana"/>
                <a:ea typeface="Verdana"/>
                <a:cs typeface="Verdana"/>
                <a:sym typeface="Verdana"/>
              </a:rPr>
              <a:t>What types of living things are infected by viruses?</a:t>
            </a:r>
            <a:endParaRPr sz="1500">
              <a:solidFill>
                <a:srgbClr val="FFFFFF"/>
              </a:solidFill>
              <a:latin typeface="Verdana"/>
              <a:ea typeface="Verdana"/>
              <a:cs typeface="Verdana"/>
              <a:sym typeface="Verdana"/>
            </a:endParaRPr>
          </a:p>
          <a:p>
            <a:pPr marL="457200" lvl="0" indent="-323850" algn="l" rtl="0">
              <a:spcBef>
                <a:spcPts val="0"/>
              </a:spcBef>
              <a:spcAft>
                <a:spcPts val="0"/>
              </a:spcAft>
              <a:buClr>
                <a:srgbClr val="FFFFFF"/>
              </a:buClr>
              <a:buSzPts val="1500"/>
              <a:buFont typeface="Verdana"/>
              <a:buChar char="●"/>
            </a:pPr>
            <a:r>
              <a:rPr lang="en" sz="1500">
                <a:solidFill>
                  <a:srgbClr val="FFFFFF"/>
                </a:solidFill>
                <a:latin typeface="Verdana"/>
                <a:ea typeface="Verdana"/>
                <a:cs typeface="Verdana"/>
                <a:sym typeface="Verdana"/>
              </a:rPr>
              <a:t>How small are viruses?</a:t>
            </a:r>
            <a:endParaRPr sz="1500">
              <a:solidFill>
                <a:srgbClr val="FFFFFF"/>
              </a:solidFill>
              <a:latin typeface="Verdana"/>
              <a:ea typeface="Verdana"/>
              <a:cs typeface="Verdana"/>
              <a:sym typeface="Verdana"/>
            </a:endParaRPr>
          </a:p>
          <a:p>
            <a:pPr marL="457200" lvl="0" indent="-323850" algn="l" rtl="0">
              <a:spcBef>
                <a:spcPts val="0"/>
              </a:spcBef>
              <a:spcAft>
                <a:spcPts val="0"/>
              </a:spcAft>
              <a:buClr>
                <a:srgbClr val="FFFFFF"/>
              </a:buClr>
              <a:buSzPts val="1500"/>
              <a:buFont typeface="Verdana"/>
              <a:buChar char="●"/>
            </a:pPr>
            <a:r>
              <a:rPr lang="en" sz="1500">
                <a:solidFill>
                  <a:srgbClr val="FFFFFF"/>
                </a:solidFill>
                <a:latin typeface="Verdana"/>
                <a:ea typeface="Verdana"/>
                <a:cs typeface="Verdana"/>
                <a:sym typeface="Verdana"/>
              </a:rPr>
              <a:t>What are viruses made of?</a:t>
            </a:r>
            <a:endParaRPr sz="1500">
              <a:solidFill>
                <a:srgbClr val="FFFFFF"/>
              </a:solidFill>
              <a:latin typeface="Verdana"/>
              <a:ea typeface="Verdana"/>
              <a:cs typeface="Verdana"/>
              <a:sym typeface="Verdana"/>
            </a:endParaRPr>
          </a:p>
          <a:p>
            <a:pPr marL="457200" lvl="0" indent="-323850" algn="l" rtl="0">
              <a:spcBef>
                <a:spcPts val="0"/>
              </a:spcBef>
              <a:spcAft>
                <a:spcPts val="0"/>
              </a:spcAft>
              <a:buClr>
                <a:srgbClr val="FFFFFF"/>
              </a:buClr>
              <a:buSzPts val="1500"/>
              <a:buFont typeface="Verdana"/>
              <a:buChar char="●"/>
            </a:pPr>
            <a:r>
              <a:rPr lang="en" sz="1500">
                <a:solidFill>
                  <a:srgbClr val="FFFFFF"/>
                </a:solidFill>
                <a:latin typeface="Verdana"/>
                <a:ea typeface="Verdana"/>
                <a:cs typeface="Verdana"/>
                <a:sym typeface="Verdana"/>
              </a:rPr>
              <a:t>How does a virus enter its host cell?</a:t>
            </a:r>
            <a:endParaRPr sz="1500">
              <a:solidFill>
                <a:srgbClr val="FFFFFF"/>
              </a:solidFill>
              <a:latin typeface="Verdana"/>
              <a:ea typeface="Verdana"/>
              <a:cs typeface="Verdana"/>
              <a:sym typeface="Verdana"/>
            </a:endParaRPr>
          </a:p>
          <a:p>
            <a:pPr marL="457200" lvl="0" indent="-323850" algn="l" rtl="0">
              <a:spcBef>
                <a:spcPts val="0"/>
              </a:spcBef>
              <a:spcAft>
                <a:spcPts val="0"/>
              </a:spcAft>
              <a:buClr>
                <a:srgbClr val="FFFFFF"/>
              </a:buClr>
              <a:buSzPts val="1500"/>
              <a:buFont typeface="Verdana"/>
              <a:buChar char="●"/>
            </a:pPr>
            <a:r>
              <a:rPr lang="en" sz="1500">
                <a:solidFill>
                  <a:srgbClr val="FFFFFF"/>
                </a:solidFill>
                <a:latin typeface="Verdana"/>
                <a:ea typeface="Verdana"/>
                <a:cs typeface="Verdana"/>
                <a:sym typeface="Verdana"/>
              </a:rPr>
              <a:t>What cellular processes (2)  are “hijacked” by the virus?</a:t>
            </a:r>
            <a:endParaRPr sz="1500">
              <a:solidFill>
                <a:srgbClr val="FFFFFF"/>
              </a:solidFill>
              <a:latin typeface="Verdana"/>
              <a:ea typeface="Verdana"/>
              <a:cs typeface="Verdana"/>
              <a:sym typeface="Verdana"/>
            </a:endParaRPr>
          </a:p>
          <a:p>
            <a:pPr marL="457200" lvl="0" indent="-323850" algn="l" rtl="0">
              <a:spcBef>
                <a:spcPts val="0"/>
              </a:spcBef>
              <a:spcAft>
                <a:spcPts val="0"/>
              </a:spcAft>
              <a:buClr>
                <a:srgbClr val="FFFFFF"/>
              </a:buClr>
              <a:buSzPts val="1500"/>
              <a:buFont typeface="Verdana"/>
              <a:buChar char="●"/>
            </a:pPr>
            <a:r>
              <a:rPr lang="en" sz="1500">
                <a:solidFill>
                  <a:srgbClr val="FFFFFF"/>
                </a:solidFill>
                <a:latin typeface="Verdana"/>
                <a:ea typeface="Verdana"/>
                <a:cs typeface="Verdana"/>
                <a:sym typeface="Verdana"/>
              </a:rPr>
              <a:t>How might evolution of eukaryotic cellular life been impacted by viruses?</a:t>
            </a:r>
            <a:endParaRPr sz="1500">
              <a:solidFill>
                <a:srgbClr val="FFFFFF"/>
              </a:solidFill>
              <a:latin typeface="Verdana"/>
              <a:ea typeface="Verdana"/>
              <a:cs typeface="Verdana"/>
              <a:sym typeface="Verdana"/>
            </a:endParaRPr>
          </a:p>
        </p:txBody>
      </p:sp>
      <p:sp>
        <p:nvSpPr>
          <p:cNvPr id="85" name="Google Shape;85;p17"/>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u="sng">
                <a:solidFill>
                  <a:schemeClr val="accent5"/>
                </a:solidFill>
                <a:hlinkClick r:id="rId6"/>
              </a:rPr>
              <a:t>Gretel von Bargen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What is a virus?</a:t>
            </a:r>
            <a:endParaRPr b="1">
              <a:latin typeface="Verdana"/>
              <a:ea typeface="Verdana"/>
              <a:cs typeface="Verdana"/>
              <a:sym typeface="Verdana"/>
            </a:endParaRPr>
          </a:p>
        </p:txBody>
      </p:sp>
      <p:pic>
        <p:nvPicPr>
          <p:cNvPr id="91" name="Google Shape;91;p18"/>
          <p:cNvPicPr preferRelativeResize="0"/>
          <p:nvPr/>
        </p:nvPicPr>
        <p:blipFill>
          <a:blip r:embed="rId3">
            <a:alphaModFix/>
          </a:blip>
          <a:stretch>
            <a:fillRect/>
          </a:stretch>
        </p:blipFill>
        <p:spPr>
          <a:xfrm>
            <a:off x="4150325" y="100775"/>
            <a:ext cx="4941950" cy="4941950"/>
          </a:xfrm>
          <a:prstGeom prst="rect">
            <a:avLst/>
          </a:prstGeom>
          <a:noFill/>
          <a:ln>
            <a:noFill/>
          </a:ln>
        </p:spPr>
      </p:pic>
      <p:sp>
        <p:nvSpPr>
          <p:cNvPr id="92" name="Google Shape;92;p18"/>
          <p:cNvSpPr txBox="1"/>
          <p:nvPr/>
        </p:nvSpPr>
        <p:spPr>
          <a:xfrm>
            <a:off x="408725" y="1179975"/>
            <a:ext cx="3574500" cy="32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latin typeface="Verdana"/>
                <a:ea typeface="Verdana"/>
                <a:cs typeface="Verdana"/>
                <a:sym typeface="Verdana"/>
              </a:rPr>
              <a:t>Virus </a:t>
            </a:r>
            <a:r>
              <a:rPr lang="en" sz="2000" i="1">
                <a:solidFill>
                  <a:schemeClr val="dk2"/>
                </a:solidFill>
                <a:latin typeface="Verdana"/>
                <a:ea typeface="Verdana"/>
                <a:cs typeface="Verdana"/>
                <a:sym typeface="Verdana"/>
              </a:rPr>
              <a:t>(plural)</a:t>
            </a:r>
            <a:r>
              <a:rPr lang="en" sz="2000">
                <a:solidFill>
                  <a:schemeClr val="dk2"/>
                </a:solidFill>
                <a:latin typeface="Verdana"/>
                <a:ea typeface="Verdana"/>
                <a:cs typeface="Verdana"/>
                <a:sym typeface="Verdana"/>
              </a:rPr>
              <a:t> exist in a variety of shapes. A virion </a:t>
            </a:r>
            <a:r>
              <a:rPr lang="en" sz="2000" i="1">
                <a:solidFill>
                  <a:schemeClr val="dk2"/>
                </a:solidFill>
                <a:latin typeface="Verdana"/>
                <a:ea typeface="Verdana"/>
                <a:cs typeface="Verdana"/>
                <a:sym typeface="Verdana"/>
              </a:rPr>
              <a:t>(singular)</a:t>
            </a:r>
            <a:r>
              <a:rPr lang="en" sz="2000">
                <a:solidFill>
                  <a:schemeClr val="dk2"/>
                </a:solidFill>
                <a:latin typeface="Verdana"/>
                <a:ea typeface="Verdana"/>
                <a:cs typeface="Verdana"/>
                <a:sym typeface="Verdana"/>
              </a:rPr>
              <a:t> consists of a </a:t>
            </a:r>
            <a:r>
              <a:rPr lang="en" sz="2000" b="1">
                <a:solidFill>
                  <a:schemeClr val="dk2"/>
                </a:solidFill>
                <a:latin typeface="Verdana"/>
                <a:ea typeface="Verdana"/>
                <a:cs typeface="Verdana"/>
                <a:sym typeface="Verdana"/>
              </a:rPr>
              <a:t>nucleic acid</a:t>
            </a:r>
            <a:r>
              <a:rPr lang="en" sz="2000">
                <a:solidFill>
                  <a:schemeClr val="dk2"/>
                </a:solidFill>
                <a:latin typeface="Verdana"/>
                <a:ea typeface="Verdana"/>
                <a:cs typeface="Verdana"/>
                <a:sym typeface="Verdana"/>
              </a:rPr>
              <a:t> core, an outer </a:t>
            </a:r>
            <a:r>
              <a:rPr lang="en" sz="2000" b="1">
                <a:solidFill>
                  <a:schemeClr val="dk2"/>
                </a:solidFill>
                <a:latin typeface="Verdana"/>
                <a:ea typeface="Verdana"/>
                <a:cs typeface="Verdana"/>
                <a:sym typeface="Verdana"/>
              </a:rPr>
              <a:t>protein coating</a:t>
            </a:r>
            <a:r>
              <a:rPr lang="en" sz="2000">
                <a:solidFill>
                  <a:schemeClr val="dk2"/>
                </a:solidFill>
                <a:latin typeface="Verdana"/>
                <a:ea typeface="Verdana"/>
                <a:cs typeface="Verdana"/>
                <a:sym typeface="Verdana"/>
              </a:rPr>
              <a:t> and sometimes an outer </a:t>
            </a:r>
            <a:r>
              <a:rPr lang="en" sz="2000" b="1">
                <a:solidFill>
                  <a:schemeClr val="dk2"/>
                </a:solidFill>
                <a:latin typeface="Verdana"/>
                <a:ea typeface="Verdana"/>
                <a:cs typeface="Verdana"/>
                <a:sym typeface="Verdana"/>
              </a:rPr>
              <a:t>envelope</a:t>
            </a:r>
            <a:r>
              <a:rPr lang="en" sz="2000">
                <a:solidFill>
                  <a:schemeClr val="dk2"/>
                </a:solidFill>
                <a:latin typeface="Verdana"/>
                <a:ea typeface="Verdana"/>
                <a:cs typeface="Verdana"/>
                <a:sym typeface="Verdana"/>
              </a:rPr>
              <a:t> made of protein and phospholipid membranes derived from the host cell. </a:t>
            </a:r>
            <a:endParaRPr sz="2000">
              <a:solidFill>
                <a:schemeClr val="dk2"/>
              </a:solidFill>
              <a:latin typeface="Verdana"/>
              <a:ea typeface="Verdana"/>
              <a:cs typeface="Verdana"/>
              <a:sym typeface="Verdana"/>
            </a:endParaRPr>
          </a:p>
        </p:txBody>
      </p:sp>
      <p:sp>
        <p:nvSpPr>
          <p:cNvPr id="93" name="Google Shape;93;p18"/>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body" idx="1"/>
          </p:nvPr>
        </p:nvSpPr>
        <p:spPr>
          <a:xfrm>
            <a:off x="311700" y="201125"/>
            <a:ext cx="1304100" cy="47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latin typeface="Verdana"/>
                <a:ea typeface="Verdana"/>
                <a:cs typeface="Verdana"/>
                <a:sym typeface="Verdana"/>
              </a:rPr>
              <a:t>Common virus shapes with example micrograph images.</a:t>
            </a:r>
            <a:endParaRPr sz="1400">
              <a:latin typeface="Verdana"/>
              <a:ea typeface="Verdana"/>
              <a:cs typeface="Verdana"/>
              <a:sym typeface="Verdana"/>
            </a:endParaRPr>
          </a:p>
        </p:txBody>
      </p:sp>
      <p:pic>
        <p:nvPicPr>
          <p:cNvPr id="99" name="Google Shape;99;p19"/>
          <p:cNvPicPr preferRelativeResize="0"/>
          <p:nvPr/>
        </p:nvPicPr>
        <p:blipFill>
          <a:blip r:embed="rId3">
            <a:alphaModFix/>
          </a:blip>
          <a:stretch>
            <a:fillRect/>
          </a:stretch>
        </p:blipFill>
        <p:spPr>
          <a:xfrm>
            <a:off x="1671504" y="3"/>
            <a:ext cx="7309821" cy="5143500"/>
          </a:xfrm>
          <a:prstGeom prst="rect">
            <a:avLst/>
          </a:prstGeom>
          <a:noFill/>
          <a:ln>
            <a:noFill/>
          </a:ln>
        </p:spPr>
      </p:pic>
      <p:sp>
        <p:nvSpPr>
          <p:cNvPr id="100" name="Google Shape;100;p19"/>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231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What is a virus?</a:t>
            </a:r>
            <a:endParaRPr b="1">
              <a:latin typeface="Verdana"/>
              <a:ea typeface="Verdana"/>
              <a:cs typeface="Verdana"/>
              <a:sym typeface="Verdana"/>
            </a:endParaRPr>
          </a:p>
        </p:txBody>
      </p:sp>
      <p:sp>
        <p:nvSpPr>
          <p:cNvPr id="106" name="Google Shape;106;p20"/>
          <p:cNvSpPr txBox="1">
            <a:spLocks noGrp="1"/>
          </p:cNvSpPr>
          <p:nvPr>
            <p:ph type="body" idx="1"/>
          </p:nvPr>
        </p:nvSpPr>
        <p:spPr>
          <a:xfrm>
            <a:off x="311700" y="888200"/>
            <a:ext cx="4924800" cy="384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latin typeface="Verdana"/>
                <a:ea typeface="Verdana"/>
                <a:cs typeface="Verdana"/>
                <a:sym typeface="Verdana"/>
              </a:rPr>
              <a:t>Virus are classified based on the type of genetic material they contain ...</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 sz="2200">
                <a:latin typeface="Verdana"/>
                <a:ea typeface="Verdana"/>
                <a:cs typeface="Verdana"/>
                <a:sym typeface="Verdana"/>
              </a:rPr>
              <a:t>Double stranded DNA virus,</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 sz="2200">
                <a:latin typeface="Verdana"/>
                <a:ea typeface="Verdana"/>
                <a:cs typeface="Verdana"/>
                <a:sym typeface="Verdana"/>
              </a:rPr>
              <a:t>Single stranded DNA virus,</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 sz="2200">
                <a:latin typeface="Verdana"/>
                <a:ea typeface="Verdana"/>
                <a:cs typeface="Verdana"/>
                <a:sym typeface="Verdana"/>
              </a:rPr>
              <a:t>Double stranded RNA virus, or</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 sz="2200">
                <a:latin typeface="Verdana"/>
                <a:ea typeface="Verdana"/>
                <a:cs typeface="Verdana"/>
                <a:sym typeface="Verdana"/>
              </a:rPr>
              <a:t>Single stranded RNA virus</a:t>
            </a:r>
            <a:endParaRPr sz="2200">
              <a:latin typeface="Verdana"/>
              <a:ea typeface="Verdana"/>
              <a:cs typeface="Verdana"/>
              <a:sym typeface="Verdana"/>
            </a:endParaRPr>
          </a:p>
          <a:p>
            <a:pPr marL="0" lvl="0" indent="0" algn="l" rtl="0">
              <a:lnSpc>
                <a:spcPct val="100000"/>
              </a:lnSpc>
              <a:spcBef>
                <a:spcPts val="1000"/>
              </a:spcBef>
              <a:spcAft>
                <a:spcPts val="1000"/>
              </a:spcAft>
              <a:buNone/>
            </a:pPr>
            <a:r>
              <a:rPr lang="en" sz="2200">
                <a:latin typeface="Verdana"/>
                <a:ea typeface="Verdana"/>
                <a:cs typeface="Verdana"/>
                <a:sym typeface="Verdana"/>
              </a:rPr>
              <a:t>….and whether the virus includes a lipid envelope.</a:t>
            </a:r>
            <a:endParaRPr sz="2200">
              <a:latin typeface="Verdana"/>
              <a:ea typeface="Verdana"/>
              <a:cs typeface="Verdana"/>
              <a:sym typeface="Verdana"/>
            </a:endParaRPr>
          </a:p>
        </p:txBody>
      </p:sp>
      <p:pic>
        <p:nvPicPr>
          <p:cNvPr id="107" name="Google Shape;107;p20"/>
          <p:cNvPicPr preferRelativeResize="0"/>
          <p:nvPr/>
        </p:nvPicPr>
        <p:blipFill>
          <a:blip r:embed="rId3">
            <a:alphaModFix/>
          </a:blip>
          <a:stretch>
            <a:fillRect/>
          </a:stretch>
        </p:blipFill>
        <p:spPr>
          <a:xfrm>
            <a:off x="5313546" y="0"/>
            <a:ext cx="3830460" cy="5143501"/>
          </a:xfrm>
          <a:prstGeom prst="rect">
            <a:avLst/>
          </a:prstGeom>
          <a:noFill/>
          <a:ln>
            <a:noFill/>
          </a:ln>
        </p:spPr>
      </p:pic>
      <p:sp>
        <p:nvSpPr>
          <p:cNvPr id="108" name="Google Shape;108;p20"/>
          <p:cNvSpPr txBox="1"/>
          <p:nvPr/>
        </p:nvSpPr>
        <p:spPr>
          <a:xfrm>
            <a:off x="178400" y="48158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What is a virus?</a:t>
            </a:r>
            <a:endParaRPr b="1">
              <a:latin typeface="Verdana"/>
              <a:ea typeface="Verdana"/>
              <a:cs typeface="Verdana"/>
              <a:sym typeface="Verdana"/>
            </a:endParaRPr>
          </a:p>
        </p:txBody>
      </p:sp>
      <p:pic>
        <p:nvPicPr>
          <p:cNvPr id="114" name="Google Shape;114;p21"/>
          <p:cNvPicPr preferRelativeResize="0"/>
          <p:nvPr/>
        </p:nvPicPr>
        <p:blipFill>
          <a:blip r:embed="rId3">
            <a:alphaModFix/>
          </a:blip>
          <a:stretch>
            <a:fillRect/>
          </a:stretch>
        </p:blipFill>
        <p:spPr>
          <a:xfrm>
            <a:off x="2896902" y="1235462"/>
            <a:ext cx="6054249" cy="3737724"/>
          </a:xfrm>
          <a:prstGeom prst="rect">
            <a:avLst/>
          </a:prstGeom>
          <a:noFill/>
          <a:ln>
            <a:noFill/>
          </a:ln>
        </p:spPr>
      </p:pic>
      <p:sp>
        <p:nvSpPr>
          <p:cNvPr id="115" name="Google Shape;115;p21"/>
          <p:cNvSpPr txBox="1">
            <a:spLocks noGrp="1"/>
          </p:cNvSpPr>
          <p:nvPr>
            <p:ph type="body" idx="1"/>
          </p:nvPr>
        </p:nvSpPr>
        <p:spPr>
          <a:xfrm>
            <a:off x="311700" y="1129575"/>
            <a:ext cx="2808000" cy="384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Verdana"/>
                <a:ea typeface="Verdana"/>
                <a:cs typeface="Verdana"/>
                <a:sym typeface="Verdana"/>
              </a:rPr>
              <a:t>Regardless of the type of virus, they all have the same “mission” … to </a:t>
            </a:r>
            <a:r>
              <a:rPr lang="en" b="1">
                <a:latin typeface="Verdana"/>
                <a:ea typeface="Verdana"/>
                <a:cs typeface="Verdana"/>
                <a:sym typeface="Verdana"/>
              </a:rPr>
              <a:t>hijack cellular machinery</a:t>
            </a:r>
            <a:r>
              <a:rPr lang="en">
                <a:latin typeface="Verdana"/>
                <a:ea typeface="Verdana"/>
                <a:cs typeface="Verdana"/>
                <a:sym typeface="Verdana"/>
              </a:rPr>
              <a:t> to force the cell to:</a:t>
            </a:r>
            <a:endParaRPr>
              <a:latin typeface="Verdana"/>
              <a:ea typeface="Verdana"/>
              <a:cs typeface="Verdana"/>
              <a:sym typeface="Verdana"/>
            </a:endParaRPr>
          </a:p>
          <a:p>
            <a:pPr marL="457200" lvl="0" indent="-342900" algn="l" rtl="0">
              <a:lnSpc>
                <a:spcPct val="100000"/>
              </a:lnSpc>
              <a:spcBef>
                <a:spcPts val="1000"/>
              </a:spcBef>
              <a:spcAft>
                <a:spcPts val="0"/>
              </a:spcAft>
              <a:buSzPts val="1800"/>
              <a:buFont typeface="Verdana"/>
              <a:buAutoNum type="arabicPeriod"/>
            </a:pPr>
            <a:r>
              <a:rPr lang="en">
                <a:latin typeface="Verdana"/>
                <a:ea typeface="Verdana"/>
                <a:cs typeface="Verdana"/>
                <a:sym typeface="Verdana"/>
              </a:rPr>
              <a:t>Make more virus nucleic acid (DNA or RNA).  </a:t>
            </a:r>
            <a:endParaRPr>
              <a:latin typeface="Verdana"/>
              <a:ea typeface="Verdana"/>
              <a:cs typeface="Verdana"/>
              <a:sym typeface="Verdana"/>
            </a:endParaRPr>
          </a:p>
          <a:p>
            <a:pPr marL="457200" lvl="0" indent="-342900" algn="l" rtl="0">
              <a:lnSpc>
                <a:spcPct val="100000"/>
              </a:lnSpc>
              <a:spcBef>
                <a:spcPts val="1000"/>
              </a:spcBef>
              <a:spcAft>
                <a:spcPts val="1000"/>
              </a:spcAft>
              <a:buSzPts val="1800"/>
              <a:buFont typeface="Verdana"/>
              <a:buAutoNum type="arabicPeriod"/>
            </a:pPr>
            <a:r>
              <a:rPr lang="en">
                <a:latin typeface="Verdana"/>
                <a:ea typeface="Verdana"/>
                <a:cs typeface="Verdana"/>
                <a:sym typeface="Verdana"/>
              </a:rPr>
              <a:t>Make more virus proteins.</a:t>
            </a:r>
            <a:endParaRPr>
              <a:latin typeface="Verdana"/>
              <a:ea typeface="Verdana"/>
              <a:cs typeface="Verdana"/>
              <a:sym typeface="Verdana"/>
            </a:endParaRPr>
          </a:p>
        </p:txBody>
      </p:sp>
      <p:sp>
        <p:nvSpPr>
          <p:cNvPr id="116" name="Google Shape;116;p21"/>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2"/>
          <p:cNvPicPr preferRelativeResize="0"/>
          <p:nvPr/>
        </p:nvPicPr>
        <p:blipFill>
          <a:blip r:embed="rId3">
            <a:alphaModFix/>
          </a:blip>
          <a:stretch>
            <a:fillRect/>
          </a:stretch>
        </p:blipFill>
        <p:spPr>
          <a:xfrm>
            <a:off x="1218164" y="4"/>
            <a:ext cx="7925840" cy="5143500"/>
          </a:xfrm>
          <a:prstGeom prst="rect">
            <a:avLst/>
          </a:prstGeom>
          <a:noFill/>
          <a:ln>
            <a:noFill/>
          </a:ln>
        </p:spPr>
      </p:pic>
      <p:sp>
        <p:nvSpPr>
          <p:cNvPr id="122" name="Google Shape;122;p22"/>
          <p:cNvSpPr txBox="1">
            <a:spLocks noGrp="1"/>
          </p:cNvSpPr>
          <p:nvPr>
            <p:ph type="body" idx="1"/>
          </p:nvPr>
        </p:nvSpPr>
        <p:spPr>
          <a:xfrm>
            <a:off x="311700" y="201125"/>
            <a:ext cx="1304100" cy="47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t>Example DNA and RNA viruses.</a:t>
            </a:r>
            <a:endParaRPr sz="1600"/>
          </a:p>
        </p:txBody>
      </p:sp>
      <p:sp>
        <p:nvSpPr>
          <p:cNvPr id="123" name="Google Shape;123;p22"/>
          <p:cNvSpPr/>
          <p:nvPr/>
        </p:nvSpPr>
        <p:spPr>
          <a:xfrm>
            <a:off x="2980475" y="4063400"/>
            <a:ext cx="1151400" cy="213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2"/>
          <p:cNvSpPr txBox="1"/>
          <p:nvPr/>
        </p:nvSpPr>
        <p:spPr>
          <a:xfrm>
            <a:off x="7492275" y="4786725"/>
            <a:ext cx="15162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accent5"/>
                </a:solidFill>
                <a:hlinkClick r:id="rId4"/>
              </a:rPr>
              <a:t>Gretel von Bargen</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2791</Words>
  <Application>Microsoft Office PowerPoint</Application>
  <PresentationFormat>On-screen Show (16:9)</PresentationFormat>
  <Paragraphs>325</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Merriweather Light</vt:lpstr>
      <vt:lpstr>Calibri</vt:lpstr>
      <vt:lpstr>Verdana</vt:lpstr>
      <vt:lpstr>Times New Roman</vt:lpstr>
      <vt:lpstr>Arial</vt:lpstr>
      <vt:lpstr>Century Gothic</vt:lpstr>
      <vt:lpstr>Simple Light</vt:lpstr>
      <vt:lpstr>COVID-19 aka SARS-CoV-2 virus…  and other viruses. And vaccination!</vt:lpstr>
      <vt:lpstr>Virus Activities Overview (30 min per day)</vt:lpstr>
      <vt:lpstr>Day 1: What is a virus? How does it attach to cells and replicate?</vt:lpstr>
      <vt:lpstr>What is a virus?</vt:lpstr>
      <vt:lpstr>What is a virus?</vt:lpstr>
      <vt:lpstr>PowerPoint Presentation</vt:lpstr>
      <vt:lpstr>What is a virus?</vt:lpstr>
      <vt:lpstr>What is a virus?</vt:lpstr>
      <vt:lpstr>PowerPoint Presentation</vt:lpstr>
      <vt:lpstr>Coronavirus</vt:lpstr>
      <vt:lpstr>Coronavirus Structure</vt:lpstr>
      <vt:lpstr>Coronavirus Structure</vt:lpstr>
      <vt:lpstr>Coronavirus Structure</vt:lpstr>
      <vt:lpstr>Coronavirus Structure</vt:lpstr>
      <vt:lpstr>Coronavirus Structure</vt:lpstr>
      <vt:lpstr>PowerPoint Presentation</vt:lpstr>
      <vt:lpstr>Coronavirus Structure</vt:lpstr>
      <vt:lpstr>Coronavirus Structure</vt:lpstr>
      <vt:lpstr>Coronavirus Structure</vt:lpstr>
      <vt:lpstr>PowerPoint Presentation</vt:lpstr>
      <vt:lpstr>PowerPoint Presentation</vt:lpstr>
      <vt:lpstr>What is COVID-19?</vt:lpstr>
      <vt:lpstr>PowerPoint Presentation</vt:lpstr>
      <vt:lpstr>What are the symptoms?</vt:lpstr>
      <vt:lpstr>Day 2: What is COVID-19?</vt:lpstr>
      <vt:lpstr>PowerPoint Presentation</vt:lpstr>
      <vt:lpstr>Day 3: What’s happening with COVID-19? How do we test for it? What are the effects of social distancing?</vt:lpstr>
      <vt:lpstr>PowerPoint Presentation</vt:lpstr>
      <vt:lpstr>PowerPoint Presentation</vt:lpstr>
      <vt:lpstr>PowerPoint Presentation</vt:lpstr>
      <vt:lpstr>Polymerase Chain Reaction</vt:lpstr>
      <vt:lpstr>PowerPoint Presentation</vt:lpstr>
      <vt:lpstr>Day 4: PBS Nova Calling the Shots</vt:lpstr>
      <vt:lpstr>Day 5: PBS Nova Calling the Shots</vt:lpstr>
      <vt:lpstr>The end.</vt:lpstr>
      <vt:lpstr>Are you totally into this? Us too.</vt:lpstr>
      <vt:lpstr>Still here? There is a Vietnam Tik Tok challenge for that! Send me your Tik Tok for extra credit.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aka SARS-CoV-2 virus…  and other viruses. And vaccination!</dc:title>
  <dc:creator>Mishele Newkirk Smith</dc:creator>
  <cp:lastModifiedBy>Mishele Newkirk Smith</cp:lastModifiedBy>
  <cp:revision>1</cp:revision>
  <dcterms:modified xsi:type="dcterms:W3CDTF">2020-03-18T15:50:45Z</dcterms:modified>
</cp:coreProperties>
</file>