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73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36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8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28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15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4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1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2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38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3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BD337-72D2-4640-AC2E-F292B633AA08}" type="datetimeFigureOut">
              <a:rPr lang="en-US" smtClean="0"/>
              <a:t>11/16/2014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59A09-57C5-47D5-8D95-818BBB8DE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3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Ch. 4 and 5.1 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 smtClean="0"/>
              <a:t>Section 5.1 </a:t>
            </a:r>
          </a:p>
          <a:p>
            <a:r>
              <a:rPr lang="en-US" dirty="0" smtClean="0"/>
              <a:t>3 Transformations: Translations, Rotations, and Reflections.</a:t>
            </a:r>
          </a:p>
          <a:p>
            <a:r>
              <a:rPr lang="en-US" u="sng" dirty="0" smtClean="0"/>
              <a:t>Section 4.1</a:t>
            </a:r>
          </a:p>
          <a:p>
            <a:r>
              <a:rPr lang="en-US" dirty="0" smtClean="0"/>
              <a:t>Dilations to make similar figures.</a:t>
            </a:r>
          </a:p>
          <a:p>
            <a:r>
              <a:rPr lang="en-US" u="sng" dirty="0" smtClean="0"/>
              <a:t>Section 4.2</a:t>
            </a:r>
          </a:p>
          <a:p>
            <a:r>
              <a:rPr lang="en-US" dirty="0" smtClean="0"/>
              <a:t>Similar Triangle Theorems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 smtClean="0"/>
              <a:t>Section 4.3</a:t>
            </a:r>
          </a:p>
          <a:p>
            <a:r>
              <a:rPr lang="en-US" dirty="0" smtClean="0"/>
              <a:t>Theorems about proportionality.</a:t>
            </a:r>
          </a:p>
          <a:p>
            <a:r>
              <a:rPr lang="en-US" u="sng" dirty="0" smtClean="0"/>
              <a:t>Section 4.4</a:t>
            </a:r>
          </a:p>
          <a:p>
            <a:r>
              <a:rPr lang="en-US" dirty="0" smtClean="0"/>
              <a:t>Geometric Mean</a:t>
            </a:r>
          </a:p>
          <a:p>
            <a:r>
              <a:rPr lang="en-US" u="sng" dirty="0" smtClean="0"/>
              <a:t>Section 4.5</a:t>
            </a:r>
          </a:p>
          <a:p>
            <a:r>
              <a:rPr lang="en-US" dirty="0" smtClean="0"/>
              <a:t>Proving the Pythagorean Theorem</a:t>
            </a:r>
          </a:p>
          <a:p>
            <a:r>
              <a:rPr lang="en-US" u="sng" dirty="0" smtClean="0"/>
              <a:t>Section 4.6</a:t>
            </a:r>
          </a:p>
          <a:p>
            <a:r>
              <a:rPr lang="en-US" dirty="0" smtClean="0"/>
              <a:t>Application of Similar Triangles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17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 Triangles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18" y="2362200"/>
            <a:ext cx="7739508" cy="3048000"/>
          </a:xfrm>
        </p:spPr>
      </p:pic>
    </p:spTree>
    <p:extLst>
      <p:ext uri="{BB962C8B-B14F-4D97-AF65-F5344CB8AC3E}">
        <p14:creationId xmlns:p14="http://schemas.microsoft.com/office/powerpoint/2010/main" val="105665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5.1 Transformations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Translation (</a:t>
            </a:r>
            <a:r>
              <a:rPr lang="en-US" b="1" dirty="0" err="1" smtClean="0"/>
              <a:t>x,y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Right/Left shift effects the x-value.</a:t>
            </a:r>
          </a:p>
          <a:p>
            <a:r>
              <a:rPr lang="en-US" dirty="0" smtClean="0"/>
              <a:t>Up/Down shift effects the y-value.</a:t>
            </a:r>
          </a:p>
          <a:p>
            <a:endParaRPr lang="en-US" dirty="0"/>
          </a:p>
          <a:p>
            <a:r>
              <a:rPr lang="en-US" dirty="0" err="1" smtClean="0"/>
              <a:t>Eg</a:t>
            </a:r>
            <a:r>
              <a:rPr lang="en-US" dirty="0" smtClean="0"/>
              <a:t>.  </a:t>
            </a:r>
            <a:r>
              <a:rPr lang="en-US" u="sng" dirty="0" smtClean="0"/>
              <a:t>Translate the point (5,-3) up 4 and left 2.</a:t>
            </a:r>
          </a:p>
          <a:p>
            <a:r>
              <a:rPr lang="en-US" dirty="0" smtClean="0"/>
              <a:t>Left 2: (x – 2) and Up 4: (y + 4)</a:t>
            </a:r>
          </a:p>
          <a:p>
            <a:r>
              <a:rPr lang="en-US" dirty="0" smtClean="0"/>
              <a:t>Image location: (5-2, -3+4) or </a:t>
            </a:r>
            <a:r>
              <a:rPr lang="en-US" b="1" dirty="0" smtClean="0"/>
              <a:t>(3,1)</a:t>
            </a:r>
          </a:p>
        </p:txBody>
      </p:sp>
    </p:spTree>
    <p:extLst>
      <p:ext uri="{BB962C8B-B14F-4D97-AF65-F5344CB8AC3E}">
        <p14:creationId xmlns:p14="http://schemas.microsoft.com/office/powerpoint/2010/main" val="231403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5.1 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Reflections (</a:t>
            </a:r>
            <a:r>
              <a:rPr lang="en-US" b="1" dirty="0" err="1" smtClean="0"/>
              <a:t>x,y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Over the x-axis: y changes sign</a:t>
            </a:r>
          </a:p>
          <a:p>
            <a:r>
              <a:rPr lang="en-US" dirty="0" smtClean="0"/>
              <a:t>Over the y-axis: x changes sign</a:t>
            </a:r>
          </a:p>
          <a:p>
            <a:endParaRPr lang="en-US" dirty="0"/>
          </a:p>
          <a:p>
            <a:r>
              <a:rPr lang="en-US" u="sng" dirty="0" err="1" smtClean="0"/>
              <a:t>Eg</a:t>
            </a:r>
            <a:r>
              <a:rPr lang="en-US" u="sng" dirty="0" smtClean="0"/>
              <a:t>.  Reflect (8, -2) over the y-axis.</a:t>
            </a:r>
          </a:p>
          <a:p>
            <a:r>
              <a:rPr lang="en-US" dirty="0" smtClean="0"/>
              <a:t>Rule?  Over the y-axis: x changes sign</a:t>
            </a:r>
          </a:p>
          <a:p>
            <a:r>
              <a:rPr lang="en-US" dirty="0" smtClean="0"/>
              <a:t>Image: (-8, -2)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43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5.1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Rotation (</a:t>
            </a:r>
            <a:r>
              <a:rPr lang="en-US" b="1" dirty="0" err="1" smtClean="0"/>
              <a:t>x,y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90 degree counterclockwise: (-y, x)</a:t>
            </a:r>
          </a:p>
          <a:p>
            <a:r>
              <a:rPr lang="en-US" dirty="0" smtClean="0"/>
              <a:t>180: (-x,-y)</a:t>
            </a:r>
          </a:p>
          <a:p>
            <a:r>
              <a:rPr lang="en-US" dirty="0" smtClean="0"/>
              <a:t>270 degree counterclockwise: (y, -x)</a:t>
            </a:r>
          </a:p>
          <a:p>
            <a:r>
              <a:rPr lang="en-US" dirty="0" smtClean="0"/>
              <a:t>Reverse this for clockwise.</a:t>
            </a:r>
          </a:p>
          <a:p>
            <a:endParaRPr lang="en-US" dirty="0"/>
          </a:p>
          <a:p>
            <a:r>
              <a:rPr lang="en-US" u="sng" dirty="0" err="1" smtClean="0"/>
              <a:t>Eg</a:t>
            </a:r>
            <a:r>
              <a:rPr lang="en-US" u="sng" dirty="0" smtClean="0"/>
              <a:t>. Rotate (-3,4) about the origin 90 degrees counterclockwise.</a:t>
            </a:r>
          </a:p>
          <a:p>
            <a:r>
              <a:rPr lang="en-US" dirty="0" smtClean="0"/>
              <a:t>Rule: (-y, x)</a:t>
            </a:r>
          </a:p>
          <a:p>
            <a:r>
              <a:rPr lang="en-US" dirty="0" smtClean="0"/>
              <a:t>So switch and change the y sign: (-4, -3)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7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4.1 Dilations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Rule: multiply the scale factor by (</a:t>
            </a:r>
            <a:r>
              <a:rPr lang="en-US" dirty="0" err="1" smtClean="0"/>
              <a:t>x,y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r>
              <a:rPr lang="en-US" u="sng" dirty="0" err="1" smtClean="0"/>
              <a:t>Eg</a:t>
            </a:r>
            <a:r>
              <a:rPr lang="en-US" u="sng" dirty="0" smtClean="0"/>
              <a:t>. Dilate the point (5,4) by a scale factor of 2.</a:t>
            </a:r>
          </a:p>
          <a:p>
            <a:r>
              <a:rPr lang="en-US" dirty="0" smtClean="0"/>
              <a:t>Rule: multiply (</a:t>
            </a:r>
            <a:r>
              <a:rPr lang="en-US" dirty="0" err="1" smtClean="0"/>
              <a:t>x,y</a:t>
            </a:r>
            <a:r>
              <a:rPr lang="en-US" dirty="0" smtClean="0"/>
              <a:t>) by scale factor (2).</a:t>
            </a:r>
          </a:p>
          <a:p>
            <a:r>
              <a:rPr lang="en-US" dirty="0" smtClean="0"/>
              <a:t>(2 times 5, 2 times 4) = (10,8)</a:t>
            </a:r>
          </a:p>
          <a:p>
            <a:r>
              <a:rPr lang="en-US" u="sng" dirty="0" err="1" smtClean="0"/>
              <a:t>Eg</a:t>
            </a:r>
            <a:r>
              <a:rPr lang="en-US" u="sng" dirty="0" smtClean="0"/>
              <a:t>. Dilate (-8, </a:t>
            </a:r>
            <a:r>
              <a:rPr lang="en-US" u="sng" dirty="0"/>
              <a:t>4</a:t>
            </a:r>
            <a:r>
              <a:rPr lang="en-US" u="sng" dirty="0" smtClean="0"/>
              <a:t>) by a scale factor of ¼.</a:t>
            </a:r>
          </a:p>
          <a:p>
            <a:r>
              <a:rPr lang="en-US" dirty="0" smtClean="0"/>
              <a:t>(-8 times ¼, 4 times ¼) = (-2, 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72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4.2 Proving Triangles Similar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3 ways to prove similarity</a:t>
            </a:r>
          </a:p>
          <a:p>
            <a:endParaRPr lang="en-US" b="1" dirty="0"/>
          </a:p>
          <a:p>
            <a:r>
              <a:rPr lang="en-US" b="1" dirty="0" smtClean="0"/>
              <a:t>AA</a:t>
            </a:r>
            <a:r>
              <a:rPr lang="en-US" dirty="0" smtClean="0"/>
              <a:t> (angles equal)</a:t>
            </a:r>
          </a:p>
          <a:p>
            <a:r>
              <a:rPr lang="en-US" b="1" dirty="0" smtClean="0"/>
              <a:t>SAS </a:t>
            </a:r>
            <a:r>
              <a:rPr lang="en-US" dirty="0" smtClean="0"/>
              <a:t>(sides proportional and included angle equal)</a:t>
            </a:r>
          </a:p>
          <a:p>
            <a:r>
              <a:rPr lang="en-US" b="1" dirty="0" smtClean="0"/>
              <a:t>SSS </a:t>
            </a:r>
            <a:r>
              <a:rPr lang="en-US" dirty="0" smtClean="0"/>
              <a:t>(all 3 sets of sides proportional)</a:t>
            </a:r>
            <a:endParaRPr lang="en-US" b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62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these triangles similar? If so, why?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98" y="2286000"/>
            <a:ext cx="6451301" cy="2975412"/>
          </a:xfrm>
        </p:spPr>
      </p:pic>
    </p:spTree>
    <p:extLst>
      <p:ext uri="{BB962C8B-B14F-4D97-AF65-F5344CB8AC3E}">
        <p14:creationId xmlns:p14="http://schemas.microsoft.com/office/powerpoint/2010/main" val="50745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Yes, by SAS they are similar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sides were proportional.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b="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14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21</m:t>
                        </m:r>
                      </m:den>
                    </m:f>
                  </m:oMath>
                </a14:m>
                <a:r>
                  <a:rPr lang="en-US" b="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2"/>
                <a:stretch>
                  <a:fillRect l="-2564" t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included angles were both 75°.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87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4.3 Cheat Sheet on Proportional Sides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 </a:t>
            </a:r>
            <a:r>
              <a:rPr lang="en-US" u="sng" dirty="0" smtClean="0"/>
              <a:t>Bisected Angle</a:t>
            </a:r>
            <a:r>
              <a:rPr lang="en-US" dirty="0" smtClean="0"/>
              <a:t>: Bisector splits opposite side into two segments which are proportional to the sides of the bisected angle.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160608"/>
            <a:ext cx="4419600" cy="247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0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4.3 Cheat Sheet on Proportional Sides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2)  </a:t>
                </a:r>
                <a:r>
                  <a:rPr lang="en-US" u="sng" dirty="0" smtClean="0"/>
                  <a:t>Parallel line in a Triangle</a:t>
                </a:r>
                <a:r>
                  <a:rPr lang="en-US" dirty="0" smtClean="0"/>
                  <a:t>: if a line is parallel to a side, it will cut the sides proportionally.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Find BE.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dirty="0" smtClean="0"/>
                  <a:t>     (4)(9) = 8x     x = 4.5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830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71" y="2514600"/>
            <a:ext cx="3920611" cy="262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2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4.3 Cheat Sheet on Proportional Sides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3)  </a:t>
            </a:r>
            <a:r>
              <a:rPr lang="en-US" u="sng" dirty="0" smtClean="0"/>
              <a:t>Converse</a:t>
            </a:r>
            <a:r>
              <a:rPr lang="en-US" dirty="0" smtClean="0"/>
              <a:t>:  If the sides are proportional, then the lines in triangle are parallel.</a:t>
            </a:r>
          </a:p>
          <a:p>
            <a:r>
              <a:rPr lang="en-US" dirty="0" smtClean="0"/>
              <a:t>4)  </a:t>
            </a:r>
            <a:r>
              <a:rPr lang="en-US" u="sng" dirty="0" smtClean="0"/>
              <a:t>Proportional Segments</a:t>
            </a:r>
            <a:r>
              <a:rPr lang="en-US" dirty="0" smtClean="0"/>
              <a:t>:  3 parallel lines cut by 2 transversals will divide the transversals proportionally.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166" y="3999412"/>
            <a:ext cx="338763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8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4.3 Cheat Sheet on Proportional Sides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5)  </a:t>
            </a:r>
            <a:r>
              <a:rPr lang="en-US" dirty="0" err="1" smtClean="0"/>
              <a:t>Midsegment</a:t>
            </a:r>
            <a:r>
              <a:rPr lang="en-US" dirty="0" smtClean="0"/>
              <a:t>:  Connecting two midpoints on the sides of a triangle creates a line that is:</a:t>
            </a:r>
          </a:p>
          <a:p>
            <a:r>
              <a:rPr lang="en-US" dirty="0"/>
              <a:t>a</a:t>
            </a:r>
            <a:r>
              <a:rPr lang="en-US" dirty="0" smtClean="0"/>
              <a:t>.  Parallel to the 3</a:t>
            </a:r>
            <a:r>
              <a:rPr lang="en-US" baseline="30000" dirty="0" smtClean="0"/>
              <a:t>rd</a:t>
            </a:r>
            <a:r>
              <a:rPr lang="en-US" dirty="0" smtClean="0"/>
              <a:t> side and,</a:t>
            </a:r>
          </a:p>
          <a:p>
            <a:r>
              <a:rPr lang="en-US" dirty="0"/>
              <a:t>b</a:t>
            </a:r>
            <a:r>
              <a:rPr lang="en-US" dirty="0" smtClean="0"/>
              <a:t>.  Half as long as the 3</a:t>
            </a:r>
            <a:r>
              <a:rPr lang="en-US" baseline="30000" dirty="0" smtClean="0"/>
              <a:t>rd</a:t>
            </a:r>
            <a:r>
              <a:rPr lang="en-US" dirty="0" smtClean="0"/>
              <a:t> side.</a:t>
            </a:r>
          </a:p>
          <a:p>
            <a:r>
              <a:rPr lang="en-US" dirty="0" smtClean="0"/>
              <a:t>So x would be …?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114800"/>
            <a:ext cx="2819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3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4.4 Altitude from a Right Angle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altitude drawn from a right angle, creates 3 similar triangle.  Name them.</a:t>
            </a:r>
          </a:p>
          <a:p>
            <a:r>
              <a:rPr lang="en-US" dirty="0" smtClean="0"/>
              <a:t>The altitude is the </a:t>
            </a:r>
            <a:r>
              <a:rPr lang="en-US" i="1" u="sng" dirty="0" smtClean="0"/>
              <a:t>geometric mean</a:t>
            </a:r>
            <a:r>
              <a:rPr lang="en-US" dirty="0" smtClean="0"/>
              <a:t> of the two segments it creates on the hypotenuse.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4191000"/>
            <a:ext cx="31242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2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 is the geometric mean of 3 and 9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42" y="2209800"/>
            <a:ext cx="3931919" cy="327659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 smtClean="0"/>
                  <a:t>h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²</m:t>
                    </m:r>
                  </m:oMath>
                </a14:m>
                <a:r>
                  <a:rPr lang="en-US" dirty="0" smtClean="0"/>
                  <a:t> = 27</a:t>
                </a:r>
              </a:p>
              <a:p>
                <a:r>
                  <a:rPr lang="en-US" dirty="0" smtClean="0"/>
                  <a:t>h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27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3"/>
                <a:stretch>
                  <a:fillRect l="-2719" t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780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4.6 Applications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Careful to match up sides.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895600"/>
            <a:ext cx="3581399" cy="19812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43200"/>
            <a:ext cx="38100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4.6 More Types: Try these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3505200" cy="35052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1981200"/>
            <a:ext cx="3200400" cy="3124199"/>
          </a:xfrm>
        </p:spPr>
      </p:pic>
    </p:spTree>
    <p:extLst>
      <p:ext uri="{BB962C8B-B14F-4D97-AF65-F5344CB8AC3E}">
        <p14:creationId xmlns:p14="http://schemas.microsoft.com/office/powerpoint/2010/main" val="277072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 that Ratio!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Tricky! 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(10)(3)=6x</a:t>
                </a:r>
              </a:p>
              <a:p>
                <a:r>
                  <a:rPr lang="en-US" dirty="0" smtClean="0"/>
                  <a:t>30 = 6x</a:t>
                </a:r>
              </a:p>
              <a:p>
                <a:r>
                  <a:rPr lang="en-US" dirty="0" smtClean="0"/>
                  <a:t>X = 5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2"/>
                <a:stretch>
                  <a:fillRect l="-2719" t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55332"/>
            <a:ext cx="3383657" cy="3617550"/>
          </a:xfrm>
        </p:spPr>
      </p:pic>
    </p:spTree>
    <p:extLst>
      <p:ext uri="{BB962C8B-B14F-4D97-AF65-F5344CB8AC3E}">
        <p14:creationId xmlns:p14="http://schemas.microsoft.com/office/powerpoint/2010/main" val="305693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than this.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12" y="1905000"/>
            <a:ext cx="6449494" cy="3657599"/>
          </a:xfrm>
        </p:spPr>
      </p:pic>
    </p:spTree>
    <p:extLst>
      <p:ext uri="{BB962C8B-B14F-4D97-AF65-F5344CB8AC3E}">
        <p14:creationId xmlns:p14="http://schemas.microsoft.com/office/powerpoint/2010/main" val="50628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Slide!!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x and y.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199" y="2524940"/>
            <a:ext cx="4266969" cy="334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5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686</Words>
  <Application>Microsoft Office PowerPoint</Application>
  <PresentationFormat>On-screen Show (4:3)</PresentationFormat>
  <Paragraphs>100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Ch. 4 and 5.1 Review</vt:lpstr>
      <vt:lpstr>Similar Triangles</vt:lpstr>
      <vt:lpstr>5.1 Transformations</vt:lpstr>
      <vt:lpstr>5.1 Transformations</vt:lpstr>
      <vt:lpstr>5.1 Transformation</vt:lpstr>
      <vt:lpstr>4.1 Dilations</vt:lpstr>
      <vt:lpstr>4.2 Proving Triangles Similar</vt:lpstr>
      <vt:lpstr>Are these triangles similar? If so, why?</vt:lpstr>
      <vt:lpstr>Yes, by SAS they are similar</vt:lpstr>
      <vt:lpstr>4.3 Cheat Sheet on Proportional Sides</vt:lpstr>
      <vt:lpstr>4.3 Cheat Sheet on Proportional Sides</vt:lpstr>
      <vt:lpstr>4.3 Cheat Sheet on Proportional Sides</vt:lpstr>
      <vt:lpstr>4.3 Cheat Sheet on Proportional Sides</vt:lpstr>
      <vt:lpstr>4.4 Altitude from a Right Angle</vt:lpstr>
      <vt:lpstr>h is the geometric mean of 3 and 9</vt:lpstr>
      <vt:lpstr>4.6 Applications </vt:lpstr>
      <vt:lpstr>4.6 More Types: Try these</vt:lpstr>
      <vt:lpstr>Watch that Ratio!</vt:lpstr>
      <vt:lpstr>Different than this.</vt:lpstr>
      <vt:lpstr>Final Slide!!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4 and 5.1 Review</dc:title>
  <dc:creator>User</dc:creator>
  <cp:lastModifiedBy>User</cp:lastModifiedBy>
  <cp:revision>31</cp:revision>
  <dcterms:created xsi:type="dcterms:W3CDTF">2014-11-17T04:04:07Z</dcterms:created>
  <dcterms:modified xsi:type="dcterms:W3CDTF">2014-11-17T07:00:00Z</dcterms:modified>
</cp:coreProperties>
</file>