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6" r:id="rId2"/>
    <p:sldId id="257" r:id="rId3"/>
    <p:sldId id="258" r:id="rId4"/>
    <p:sldId id="261" r:id="rId5"/>
    <p:sldId id="262" r:id="rId6"/>
    <p:sldId id="260" r:id="rId7"/>
    <p:sldId id="259" r:id="rId8"/>
    <p:sldId id="263" r:id="rId9"/>
    <p:sldId id="264" r:id="rId10"/>
    <p:sldId id="266" r:id="rId11"/>
    <p:sldId id="267" r:id="rId12"/>
    <p:sldId id="265" r:id="rId13"/>
    <p:sldId id="268" r:id="rId14"/>
    <p:sldId id="269" r:id="rId15"/>
    <p:sldId id="270"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Berlin Sans FB Demi"/>
        <a:ea typeface="+mn-ea"/>
        <a:cs typeface="+mn-cs"/>
      </a:defRPr>
    </a:lvl1pPr>
    <a:lvl2pPr marL="457200" algn="l" rtl="0" fontAlgn="base">
      <a:spcBef>
        <a:spcPct val="0"/>
      </a:spcBef>
      <a:spcAft>
        <a:spcPct val="0"/>
      </a:spcAft>
      <a:defRPr kern="1200">
        <a:solidFill>
          <a:schemeClr val="tx1"/>
        </a:solidFill>
        <a:latin typeface="Berlin Sans FB Demi"/>
        <a:ea typeface="+mn-ea"/>
        <a:cs typeface="+mn-cs"/>
      </a:defRPr>
    </a:lvl2pPr>
    <a:lvl3pPr marL="914400" algn="l" rtl="0" fontAlgn="base">
      <a:spcBef>
        <a:spcPct val="0"/>
      </a:spcBef>
      <a:spcAft>
        <a:spcPct val="0"/>
      </a:spcAft>
      <a:defRPr kern="1200">
        <a:solidFill>
          <a:schemeClr val="tx1"/>
        </a:solidFill>
        <a:latin typeface="Berlin Sans FB Demi"/>
        <a:ea typeface="+mn-ea"/>
        <a:cs typeface="+mn-cs"/>
      </a:defRPr>
    </a:lvl3pPr>
    <a:lvl4pPr marL="1371600" algn="l" rtl="0" fontAlgn="base">
      <a:spcBef>
        <a:spcPct val="0"/>
      </a:spcBef>
      <a:spcAft>
        <a:spcPct val="0"/>
      </a:spcAft>
      <a:defRPr kern="1200">
        <a:solidFill>
          <a:schemeClr val="tx1"/>
        </a:solidFill>
        <a:latin typeface="Berlin Sans FB Demi"/>
        <a:ea typeface="+mn-ea"/>
        <a:cs typeface="+mn-cs"/>
      </a:defRPr>
    </a:lvl4pPr>
    <a:lvl5pPr marL="1828800" algn="l" rtl="0" fontAlgn="base">
      <a:spcBef>
        <a:spcPct val="0"/>
      </a:spcBef>
      <a:spcAft>
        <a:spcPct val="0"/>
      </a:spcAft>
      <a:defRPr kern="1200">
        <a:solidFill>
          <a:schemeClr val="tx1"/>
        </a:solidFill>
        <a:latin typeface="Berlin Sans FB Demi"/>
        <a:ea typeface="+mn-ea"/>
        <a:cs typeface="+mn-cs"/>
      </a:defRPr>
    </a:lvl5pPr>
    <a:lvl6pPr marL="2286000" algn="l" defTabSz="914400" rtl="0" eaLnBrk="1" latinLnBrk="0" hangingPunct="1">
      <a:defRPr kern="1200">
        <a:solidFill>
          <a:schemeClr val="tx1"/>
        </a:solidFill>
        <a:latin typeface="Berlin Sans FB Demi"/>
        <a:ea typeface="+mn-ea"/>
        <a:cs typeface="+mn-cs"/>
      </a:defRPr>
    </a:lvl6pPr>
    <a:lvl7pPr marL="2743200" algn="l" defTabSz="914400" rtl="0" eaLnBrk="1" latinLnBrk="0" hangingPunct="1">
      <a:defRPr kern="1200">
        <a:solidFill>
          <a:schemeClr val="tx1"/>
        </a:solidFill>
        <a:latin typeface="Berlin Sans FB Demi"/>
        <a:ea typeface="+mn-ea"/>
        <a:cs typeface="+mn-cs"/>
      </a:defRPr>
    </a:lvl7pPr>
    <a:lvl8pPr marL="3200400" algn="l" defTabSz="914400" rtl="0" eaLnBrk="1" latinLnBrk="0" hangingPunct="1">
      <a:defRPr kern="1200">
        <a:solidFill>
          <a:schemeClr val="tx1"/>
        </a:solidFill>
        <a:latin typeface="Berlin Sans FB Demi"/>
        <a:ea typeface="+mn-ea"/>
        <a:cs typeface="+mn-cs"/>
      </a:defRPr>
    </a:lvl8pPr>
    <a:lvl9pPr marL="3657600" algn="l" defTabSz="914400" rtl="0" eaLnBrk="1" latinLnBrk="0" hangingPunct="1">
      <a:defRPr kern="1200">
        <a:solidFill>
          <a:schemeClr val="tx1"/>
        </a:solidFill>
        <a:latin typeface="Berlin Sans FB Demi"/>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CC00"/>
    <a:srgbClr val="D5010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014" y="-1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Berlin Sans FB Demi"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Berlin Sans FB Demi" pitchFamily="34" charset="0"/>
              </a:defRPr>
            </a:lvl1pPr>
          </a:lstStyle>
          <a:p>
            <a:pPr>
              <a:defRPr/>
            </a:pPr>
            <a:fld id="{37C4D6EF-89C8-4B4E-8E3D-875CE83109AA}" type="datetimeFigureOut">
              <a:rPr lang="en-US"/>
              <a:pPr>
                <a:defRPr/>
              </a:pPr>
              <a:t>4/26/2010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Berlin Sans FB Demi" pitchFamily="34"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Berlin Sans FB Demi" pitchFamily="34" charset="0"/>
              </a:defRPr>
            </a:lvl1pPr>
          </a:lstStyle>
          <a:p>
            <a:pPr>
              <a:defRPr/>
            </a:pPr>
            <a:fld id="{0C19EB15-5842-49EE-80FF-F413B3B7633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Berlin Sans FB Demi"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Berlin Sans FB Demi" pitchFamily="34" charset="0"/>
              </a:defRPr>
            </a:lvl1pPr>
          </a:lstStyle>
          <a:p>
            <a:pPr>
              <a:defRPr/>
            </a:pPr>
            <a:fld id="{DC9E2968-2F67-4BBF-AFE7-96338D51F4A3}" type="datetimeFigureOut">
              <a:rPr lang="en-US"/>
              <a:pPr>
                <a:defRPr/>
              </a:pPr>
              <a:t>4/26/2010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Berlin Sans FB Demi"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Berlin Sans FB Demi" pitchFamily="34" charset="0"/>
              </a:defRPr>
            </a:lvl1pPr>
          </a:lstStyle>
          <a:p>
            <a:pPr>
              <a:defRPr/>
            </a:pPr>
            <a:fld id="{042BE211-A4BA-4446-92DB-CA7AE973B03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Shan means (read slide) and hai means (read slide). It is called this because it is right next to the ocean.</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71380B-45B2-45C6-B1BA-F0A6DE393492}" type="slidenum">
              <a:rPr lang="en-US" smtClean="0">
                <a:latin typeface="Berlin Sans FB Demi"/>
              </a:rPr>
              <a:pPr/>
              <a:t>2</a:t>
            </a:fld>
            <a:endParaRPr lang="en-US" smtClean="0">
              <a:latin typeface="Berlin Sans FB Dem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Among the various tourist attractions in Shanghai is the Jade Buddha Temple. Tourists can also visit the Yuyuan Gardens. The Yuyuan gardens span 20,000 sq mi. It was laid out in 1559. It was originally built by a burmese monk in 1882, but it was destroyed in 1911 due to the revolution. It was rebuilt in 1928. Shanghai is also famous for its shopping. The famous Nanjing Road is the no. 1 commercial street in China.</a:t>
            </a:r>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3A3DC3-E89D-43D3-9A5C-C6C275B75C2A}" type="slidenum">
              <a:rPr lang="en-US" smtClean="0">
                <a:latin typeface="Berlin Sans FB Demi"/>
              </a:rPr>
              <a:pPr/>
              <a:t>11</a:t>
            </a:fld>
            <a:endParaRPr lang="en-US" smtClean="0">
              <a:latin typeface="Berlin Sans FB Dem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Shanghai is world famous for its acrobatic shows. Acrobatics first appeared in china during the Han dynasty. Everday people would practice acrobatics to improve their social standing. They would use any materials available to them-plates, hoops, chairs, etc.</a:t>
            </a: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39CCE2-083E-4E8D-95B6-5D398BE2F1F9}" type="slidenum">
              <a:rPr lang="en-US" smtClean="0">
                <a:latin typeface="Berlin Sans FB Demi"/>
              </a:rPr>
              <a:pPr/>
              <a:t>12</a:t>
            </a:fld>
            <a:endParaRPr lang="en-US" smtClean="0">
              <a:latin typeface="Berlin Sans FB Dem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Hu is a common nickname for Shanghai, and can be found on all modern Shanghainese license plates.</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85C448-35B6-4D2C-AE6D-A5994E4D93C4}" type="slidenum">
              <a:rPr lang="en-US" smtClean="0">
                <a:latin typeface="Berlin Sans FB Demi"/>
              </a:rPr>
              <a:pPr/>
              <a:t>3</a:t>
            </a:fld>
            <a:endParaRPr lang="en-US" smtClean="0">
              <a:latin typeface="Berlin Sans FB Dem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Shanghai province is located on a peninsula between the Yangtze river and the Hangzhou bay. It is a total of 6218km^2</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1D801C-84A8-4B21-A7AB-566ED343CF48}" type="slidenum">
              <a:rPr lang="en-US" smtClean="0">
                <a:latin typeface="Berlin Sans FB Demi"/>
              </a:rPr>
              <a:pPr/>
              <a:t>4</a:t>
            </a:fld>
            <a:endParaRPr lang="en-US" smtClean="0">
              <a:latin typeface="Berlin Sans FB Dem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lvl="2" eaLnBrk="1" hangingPunct="1">
              <a:spcBef>
                <a:spcPct val="0"/>
              </a:spcBef>
            </a:pPr>
            <a:r>
              <a:rPr lang="en-US" smtClean="0"/>
              <a:t>In Shanghai, air pollution is low compared to other chinese cities, like beijing, but it is still high by worldwide standards (about equal to Beijing). Weather in Shanghai is relatively mild, with the average annual high being 68°F and the average low being 55°F.</a:t>
            </a:r>
            <a:endParaRPr lang="en-US" sz="1100" smtClean="0"/>
          </a:p>
          <a:p>
            <a:pPr eaLnBrk="1" hangingPunct="1">
              <a:spcBef>
                <a:spcPct val="0"/>
              </a:spcBef>
            </a:pPr>
            <a:r>
              <a:rPr lang="en-US" smtClean="0"/>
              <a:t>Shanghai gets about 45.85in of rain a year, with the rainiest month being June, with an average of 6.68in annually.</a:t>
            </a: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342AA0-6487-4E2D-B31D-0FF8C6BC79CE}" type="slidenum">
              <a:rPr lang="en-US" smtClean="0">
                <a:latin typeface="Berlin Sans FB Demi"/>
              </a:rPr>
              <a:pPr/>
              <a:t>5</a:t>
            </a:fld>
            <a:endParaRPr lang="en-US" smtClean="0">
              <a:latin typeface="Berlin Sans FB Dem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Shanghai was founded in the 10</a:t>
            </a:r>
            <a:r>
              <a:rPr lang="en-US" baseline="30000" smtClean="0"/>
              <a:t>th</a:t>
            </a:r>
            <a:r>
              <a:rPr lang="en-US" smtClean="0"/>
              <a:t> century. It was a small town until it became a cotton production and manufacturing center. This new industry quickly made it one of China’s most prosperous regions by the 13</a:t>
            </a:r>
            <a:r>
              <a:rPr lang="en-US" baseline="30000" smtClean="0"/>
              <a:t>th</a:t>
            </a:r>
            <a:r>
              <a:rPr lang="en-US" smtClean="0"/>
              <a:t> century. After the Sino Japanese War, Japan occupied Shanghai and built the first modern factories there. This is a picture of the famous section of Shanghai called the Bund in the 1930s. It shows the Goddess of Peace monument which was erected in 1924 to celebrate the end of WWI. Unfortunately, it was destroyed during the Japanese occupation.</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5F9E4D-1CEC-4633-A3ED-DB409FF8E333}" type="slidenum">
              <a:rPr lang="en-US" smtClean="0">
                <a:latin typeface="Berlin Sans FB Demi"/>
              </a:rPr>
              <a:pPr/>
              <a:t>6</a:t>
            </a:fld>
            <a:endParaRPr lang="en-US" smtClean="0">
              <a:latin typeface="Berlin Sans FB Dem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marL="0" lvl="2" eaLnBrk="1" hangingPunct="1">
              <a:spcBef>
                <a:spcPct val="0"/>
              </a:spcBef>
            </a:pPr>
            <a:r>
              <a:rPr lang="en-US" smtClean="0"/>
              <a:t>Shanghai is China’s largest city and largest seaport. It is also the biggest industrial center in China. Industries include Industries include metallurgy, chemicals, petroleum, machinery, automobiles, electronics, shipbuilding, light industry, textiles, electrical appliances.</a:t>
            </a:r>
            <a:endParaRPr lang="en-US" sz="1100" smtClean="0"/>
          </a:p>
          <a:p>
            <a:pPr eaLnBrk="1" hangingPunct="1">
              <a:spcBef>
                <a:spcPct val="0"/>
              </a:spcBef>
            </a:pPr>
            <a:r>
              <a:rPr lang="en-US" smtClean="0"/>
              <a:t>This is a Shanghai metallurgy center.</a:t>
            </a: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50957E-E6CB-4CF5-8AB7-4BFCA5E67C30}" type="slidenum">
              <a:rPr lang="en-US" smtClean="0">
                <a:latin typeface="Berlin Sans FB Demi"/>
              </a:rPr>
              <a:pPr/>
              <a:t>7</a:t>
            </a:fld>
            <a:endParaRPr lang="en-US" smtClean="0">
              <a:latin typeface="Berlin Sans FB Dem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Shanghai is undergoing continuous construction and expansion, especially because the world expo will be held there in 2010. Shanghai has a very unusual and unique modern architectural style. This is an example of Shanghai’s modern architecture: the People’s building. It was built for the 2010 Expo which will be held in Shanghai. It is called the People’s building because its shape is representative of the Chinese character for ‘person’. At the top, where the two legs intersect, is a 1000 room hotel, and floating on the water underneath the intersection is a wide grass field where people can enjoy the view of Shanghai. The other building is the Oriental Pearl TV Tower.</a:t>
            </a:r>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085DD3-753C-45DB-B887-863CEB01B9D8}" type="slidenum">
              <a:rPr lang="en-US" smtClean="0">
                <a:latin typeface="Berlin Sans FB Demi"/>
              </a:rPr>
              <a:pPr/>
              <a:t>8</a:t>
            </a:fld>
            <a:endParaRPr lang="en-US" smtClean="0">
              <a:latin typeface="Berlin Sans FB Dem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Shanghai Film Festival began in 1993, and has been held every year. The Shanghai tourism festival is held every year from the third Saturday of september to the 16</a:t>
            </a:r>
            <a:r>
              <a:rPr lang="en-US" baseline="30000" smtClean="0"/>
              <a:t>th</a:t>
            </a:r>
            <a:r>
              <a:rPr lang="en-US" smtClean="0"/>
              <a:t> of October. It’s a celebration of Shanghainese and Chinese culture.</a:t>
            </a: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172F6E-3BE9-4A57-86C7-BB4B6E6F016B}" type="slidenum">
              <a:rPr lang="en-US" smtClean="0">
                <a:latin typeface="Berlin Sans FB Demi"/>
              </a:rPr>
              <a:pPr/>
              <a:t>9</a:t>
            </a:fld>
            <a:endParaRPr lang="en-US" smtClean="0">
              <a:latin typeface="Berlin Sans FB Dem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Benbang-literally means ‘local cuisine’, traditional family cuisine began 100 years ago. Fresh fish, chicken, pork, and various vegetables. Haipai-derived from cuisines from all around the world that meet in Shanghai. Absorbs many cuisines, including western cuisines, and adapts them to local tastes.</a:t>
            </a: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07E058-695B-43A0-B762-18A3BC92DBA6}" type="slidenum">
              <a:rPr lang="en-US" smtClean="0">
                <a:latin typeface="Berlin Sans FB Demi"/>
              </a:rPr>
              <a:pPr/>
              <a:t>10</a:t>
            </a:fld>
            <a:endParaRPr lang="en-US" smtClean="0">
              <a:latin typeface="Berlin Sans FB Dem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6AB379D-F05D-4AAE-85DD-9B18FDC8A48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FB7B0D8-2520-4156-99D0-125FD3FF0DC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B86913C-4A32-47D6-963B-A580EC12314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ED05839-C186-4D9B-A0FC-625AE38240B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E66032-6DA2-4A63-98B7-A27FCC9D710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0ADB303-86D7-49E2-A22B-8EA3F566B21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371D8DA7-F4F2-4CE9-9293-490431EBB41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ECD51D7C-BDBA-43A7-8EA9-9FD756F10C1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1FBC0EF5-4B55-4616-948B-F08A125EF85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F8E0319-E13B-4C15-9857-1A674DD0F39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A55E14E-9F35-4D07-BA9E-60F57336BE3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latin typeface="Berlin Sans FB Demi" pitchFamily="34" charset="0"/>
              </a:defRPr>
            </a:lvl1pPr>
          </a:lstStyle>
          <a:p>
            <a:pPr>
              <a:defRPr/>
            </a:pP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latin typeface="Berlin Sans FB Demi" pitchFamily="34" charset="0"/>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latin typeface="Berlin Sans FB Demi" pitchFamily="34" charset="0"/>
              </a:defRPr>
            </a:lvl1pPr>
          </a:lstStyle>
          <a:p>
            <a:pPr>
              <a:defRPr/>
            </a:pPr>
            <a:fld id="{29A538C2-3C0E-4AD2-A381-B616DA285C7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72"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BC00"/>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hyperlink" Target="http://upload.wikimedia.org/wikipedia/commons/c/cb/Zh-Shanghai.sv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blog.uncovering.org/php/build_image.php?path=http://blog.uncovering.org/archives/uploads/2007/070824_blog.uncovering.org_ren-shanghai_6_big.jpg" TargetMode="External"/><Relationship Id="rId5" Type="http://schemas.openxmlformats.org/officeDocument/2006/relationships/image" Target="../media/image11.jpeg"/><Relationship Id="rId4" Type="http://schemas.openxmlformats.org/officeDocument/2006/relationships/hyperlink" Target="http://blog.uncovering.org/php/build_image.php?path=http://blog.uncovering.org/archives/uploads/2007/070824_blog.uncovering.org_ren-shanghai_1_big.jpg" TargetMode="External"/><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4"/>
          <p:cNvSpPr txBox="1">
            <a:spLocks noChangeArrowheads="1"/>
          </p:cNvSpPr>
          <p:nvPr/>
        </p:nvSpPr>
        <p:spPr bwMode="auto">
          <a:xfrm>
            <a:off x="1066800" y="2330450"/>
            <a:ext cx="6934200" cy="1555750"/>
          </a:xfrm>
          <a:prstGeom prst="rect">
            <a:avLst/>
          </a:prstGeom>
          <a:noFill/>
          <a:ln w="9525">
            <a:noFill/>
            <a:miter lim="800000"/>
            <a:headEnd/>
            <a:tailEnd/>
          </a:ln>
        </p:spPr>
        <p:txBody>
          <a:bodyPr>
            <a:spAutoFit/>
          </a:bodyPr>
          <a:lstStyle/>
          <a:p>
            <a:pPr algn="ctr">
              <a:spcBef>
                <a:spcPct val="50000"/>
              </a:spcBef>
            </a:pPr>
            <a:r>
              <a:rPr lang="en-US" sz="9600">
                <a:solidFill>
                  <a:srgbClr val="FFCC00"/>
                </a:solidFill>
                <a:latin typeface="Matura MT Script Capitals"/>
              </a:rPr>
              <a:t>Shanghai</a:t>
            </a:r>
          </a:p>
        </p:txBody>
      </p:sp>
      <p:sp>
        <p:nvSpPr>
          <p:cNvPr id="15362" name="Text Box 6"/>
          <p:cNvSpPr txBox="1">
            <a:spLocks noChangeArrowheads="1"/>
          </p:cNvSpPr>
          <p:nvPr/>
        </p:nvSpPr>
        <p:spPr bwMode="auto">
          <a:xfrm>
            <a:off x="2362200" y="4495800"/>
            <a:ext cx="4267200" cy="579438"/>
          </a:xfrm>
          <a:prstGeom prst="rect">
            <a:avLst/>
          </a:prstGeom>
          <a:noFill/>
          <a:ln w="9525">
            <a:noFill/>
            <a:miter lim="800000"/>
            <a:headEnd/>
            <a:tailEnd/>
          </a:ln>
        </p:spPr>
        <p:txBody>
          <a:bodyPr>
            <a:spAutoFit/>
          </a:bodyPr>
          <a:lstStyle/>
          <a:p>
            <a:pPr algn="ctr">
              <a:spcBef>
                <a:spcPct val="50000"/>
              </a:spcBef>
            </a:pPr>
            <a:r>
              <a:rPr lang="en-US" sz="3200">
                <a:solidFill>
                  <a:srgbClr val="FFCC00"/>
                </a:solidFill>
              </a:rPr>
              <a:t>By Liu Lao Shi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1"/>
          <p:cNvSpPr txBox="1">
            <a:spLocks noChangeArrowheads="1"/>
          </p:cNvSpPr>
          <p:nvPr/>
        </p:nvSpPr>
        <p:spPr bwMode="auto">
          <a:xfrm>
            <a:off x="609600" y="304800"/>
            <a:ext cx="3962400" cy="646113"/>
          </a:xfrm>
          <a:prstGeom prst="rect">
            <a:avLst/>
          </a:prstGeom>
          <a:noFill/>
          <a:ln w="9525">
            <a:noFill/>
            <a:miter lim="800000"/>
            <a:headEnd/>
            <a:tailEnd/>
          </a:ln>
        </p:spPr>
        <p:txBody>
          <a:bodyPr>
            <a:spAutoFit/>
          </a:bodyPr>
          <a:lstStyle/>
          <a:p>
            <a:r>
              <a:rPr lang="en-US" sz="3600">
                <a:latin typeface="Matura MT Script Capitals"/>
              </a:rPr>
              <a:t>Benbang Cuisine</a:t>
            </a:r>
          </a:p>
        </p:txBody>
      </p:sp>
      <p:sp>
        <p:nvSpPr>
          <p:cNvPr id="33794" name="TextBox 2"/>
          <p:cNvSpPr txBox="1">
            <a:spLocks noChangeArrowheads="1"/>
          </p:cNvSpPr>
          <p:nvPr/>
        </p:nvSpPr>
        <p:spPr bwMode="auto">
          <a:xfrm>
            <a:off x="4648200" y="2438400"/>
            <a:ext cx="5410200" cy="646113"/>
          </a:xfrm>
          <a:prstGeom prst="rect">
            <a:avLst/>
          </a:prstGeom>
          <a:noFill/>
          <a:ln w="9525">
            <a:noFill/>
            <a:miter lim="800000"/>
            <a:headEnd/>
            <a:tailEnd/>
          </a:ln>
        </p:spPr>
        <p:txBody>
          <a:bodyPr>
            <a:spAutoFit/>
          </a:bodyPr>
          <a:lstStyle/>
          <a:p>
            <a:r>
              <a:rPr lang="en-US" sz="3600">
                <a:latin typeface="Matura MT Script Capitals"/>
              </a:rPr>
              <a:t>Haipai Cuisine</a:t>
            </a:r>
          </a:p>
        </p:txBody>
      </p:sp>
      <p:pic>
        <p:nvPicPr>
          <p:cNvPr id="31748" name="Picture 4" descr="http://www.traveltoshanghai.info/wp-content/uploads/shanghai-food.jpg"/>
          <p:cNvPicPr>
            <a:picLocks noChangeAspect="1" noChangeArrowheads="1"/>
          </p:cNvPicPr>
          <p:nvPr/>
        </p:nvPicPr>
        <p:blipFill>
          <a:blip r:embed="rId3"/>
          <a:srcRect/>
          <a:stretch>
            <a:fillRect/>
          </a:stretch>
        </p:blipFill>
        <p:spPr bwMode="auto">
          <a:xfrm>
            <a:off x="152400" y="1295400"/>
            <a:ext cx="4356100" cy="2903538"/>
          </a:xfrm>
          <a:prstGeom prst="rect">
            <a:avLst/>
          </a:prstGeom>
          <a:ln>
            <a:noFill/>
          </a:ln>
          <a:effectLst>
            <a:outerShdw blurRad="190500" algn="tl" rotWithShape="0">
              <a:srgbClr val="000000">
                <a:alpha val="70000"/>
              </a:srgbClr>
            </a:outerShdw>
          </a:effectLst>
        </p:spPr>
      </p:pic>
      <p:pic>
        <p:nvPicPr>
          <p:cNvPr id="31750" name="Picture 6" descr="http://www.travelchinaguide.com/images/photogallery/2009/0601163239.jpg"/>
          <p:cNvPicPr>
            <a:picLocks noChangeAspect="1" noChangeArrowheads="1"/>
          </p:cNvPicPr>
          <p:nvPr/>
        </p:nvPicPr>
        <p:blipFill>
          <a:blip r:embed="rId4"/>
          <a:srcRect/>
          <a:stretch>
            <a:fillRect/>
          </a:stretch>
        </p:blipFill>
        <p:spPr bwMode="auto">
          <a:xfrm>
            <a:off x="4719638" y="3352800"/>
            <a:ext cx="4316412" cy="304800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www.travelchinaplanner.com/attachments/attraction%20pictures/Shanghai/Jade%20Buddha%20Temple%20shanghai4.jpg"/>
          <p:cNvPicPr>
            <a:picLocks noChangeAspect="1" noChangeArrowheads="1"/>
          </p:cNvPicPr>
          <p:nvPr/>
        </p:nvPicPr>
        <p:blipFill>
          <a:blip r:embed="rId3"/>
          <a:srcRect/>
          <a:stretch>
            <a:fillRect/>
          </a:stretch>
        </p:blipFill>
        <p:spPr bwMode="auto">
          <a:xfrm>
            <a:off x="0" y="457200"/>
            <a:ext cx="4762500" cy="3171825"/>
          </a:xfrm>
          <a:prstGeom prst="rect">
            <a:avLst/>
          </a:prstGeom>
          <a:ln>
            <a:noFill/>
          </a:ln>
          <a:effectLst>
            <a:outerShdw blurRad="190500" algn="tl" rotWithShape="0">
              <a:srgbClr val="000000">
                <a:alpha val="70000"/>
              </a:srgbClr>
            </a:outerShdw>
          </a:effectLst>
        </p:spPr>
      </p:pic>
      <p:pic>
        <p:nvPicPr>
          <p:cNvPr id="34818" name="Picture 2" descr="http://www.chinaherald.net/uploaded_images/lothringer-788175.jpg"/>
          <p:cNvPicPr>
            <a:picLocks noChangeAspect="1" noChangeArrowheads="1"/>
          </p:cNvPicPr>
          <p:nvPr/>
        </p:nvPicPr>
        <p:blipFill>
          <a:blip r:embed="rId4"/>
          <a:srcRect/>
          <a:stretch>
            <a:fillRect/>
          </a:stretch>
        </p:blipFill>
        <p:spPr bwMode="auto">
          <a:xfrm>
            <a:off x="4392613" y="381000"/>
            <a:ext cx="4751387" cy="3565525"/>
          </a:xfrm>
          <a:prstGeom prst="rect">
            <a:avLst/>
          </a:prstGeom>
          <a:ln>
            <a:noFill/>
          </a:ln>
          <a:effectLst>
            <a:outerShdw blurRad="190500" algn="tl" rotWithShape="0">
              <a:srgbClr val="000000">
                <a:alpha val="70000"/>
              </a:srgbClr>
            </a:outerShdw>
          </a:effectLst>
        </p:spPr>
      </p:pic>
      <p:pic>
        <p:nvPicPr>
          <p:cNvPr id="34822" name="Picture 6" descr="http://www.isibm.org/IJCBS/information_pic/Yuyuan%20Garden.jpg"/>
          <p:cNvPicPr>
            <a:picLocks noChangeAspect="1" noChangeArrowheads="1"/>
          </p:cNvPicPr>
          <p:nvPr/>
        </p:nvPicPr>
        <p:blipFill>
          <a:blip r:embed="rId5"/>
          <a:srcRect/>
          <a:stretch>
            <a:fillRect/>
          </a:stretch>
        </p:blipFill>
        <p:spPr bwMode="auto">
          <a:xfrm>
            <a:off x="4953000" y="4114800"/>
            <a:ext cx="3657600" cy="2587625"/>
          </a:xfrm>
          <a:prstGeom prst="rect">
            <a:avLst/>
          </a:prstGeom>
          <a:ln>
            <a:noFill/>
          </a:ln>
          <a:effectLst>
            <a:outerShdw blurRad="190500" algn="tl" rotWithShape="0">
              <a:srgbClr val="000000">
                <a:alpha val="70000"/>
              </a:srgbClr>
            </a:outerShdw>
          </a:effectLst>
        </p:spPr>
      </p:pic>
      <p:pic>
        <p:nvPicPr>
          <p:cNvPr id="34824" name="Picture 8" descr="http://www.pages.drexel.edu/~xl25/yuyuan1.jpg"/>
          <p:cNvPicPr>
            <a:picLocks noChangeAspect="1" noChangeArrowheads="1"/>
          </p:cNvPicPr>
          <p:nvPr/>
        </p:nvPicPr>
        <p:blipFill>
          <a:blip r:embed="rId6"/>
          <a:srcRect/>
          <a:stretch>
            <a:fillRect/>
          </a:stretch>
        </p:blipFill>
        <p:spPr bwMode="auto">
          <a:xfrm>
            <a:off x="228600" y="4029075"/>
            <a:ext cx="4232275" cy="2828925"/>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farm1.static.flickr.com/221/522783243_1de51660f3.jpg"/>
          <p:cNvPicPr>
            <a:picLocks noChangeAspect="1" noChangeArrowheads="1"/>
          </p:cNvPicPr>
          <p:nvPr/>
        </p:nvPicPr>
        <p:blipFill>
          <a:blip r:embed="rId3"/>
          <a:srcRect/>
          <a:stretch>
            <a:fillRect/>
          </a:stretch>
        </p:blipFill>
        <p:spPr bwMode="auto">
          <a:xfrm>
            <a:off x="0" y="1219200"/>
            <a:ext cx="4333875" cy="4762500"/>
          </a:xfrm>
          <a:prstGeom prst="rect">
            <a:avLst/>
          </a:prstGeom>
          <a:ln>
            <a:noFill/>
          </a:ln>
          <a:effectLst>
            <a:outerShdw blurRad="190500" algn="tl" rotWithShape="0">
              <a:srgbClr val="000000">
                <a:alpha val="70000"/>
              </a:srgbClr>
            </a:outerShdw>
          </a:effectLst>
        </p:spPr>
      </p:pic>
      <p:pic>
        <p:nvPicPr>
          <p:cNvPr id="3" name="Picture 4" descr="http://www.richmondcc.edu/ColeAuditorium/NewColeMain/Cole0506/shanghai2.jpg"/>
          <p:cNvPicPr>
            <a:picLocks noChangeAspect="1" noChangeArrowheads="1"/>
          </p:cNvPicPr>
          <p:nvPr/>
        </p:nvPicPr>
        <p:blipFill>
          <a:blip r:embed="rId4"/>
          <a:srcRect/>
          <a:stretch>
            <a:fillRect/>
          </a:stretch>
        </p:blipFill>
        <p:spPr bwMode="auto">
          <a:xfrm>
            <a:off x="4343400" y="0"/>
            <a:ext cx="4981575" cy="3771900"/>
          </a:xfrm>
          <a:prstGeom prst="rect">
            <a:avLst/>
          </a:prstGeom>
          <a:ln>
            <a:noFill/>
          </a:ln>
          <a:effectLst>
            <a:outerShdw blurRad="190500" algn="tl" rotWithShape="0">
              <a:srgbClr val="000000">
                <a:alpha val="70000"/>
              </a:srgbClr>
            </a:outerShdw>
          </a:effectLst>
        </p:spPr>
      </p:pic>
      <p:pic>
        <p:nvPicPr>
          <p:cNvPr id="30724" name="Picture 4" descr="http://lh3.ggpht.com/_6pfndbvpgDw/RsHaHf64I3I/AAAAAAAAClY/41ODZB2AzVc/94_DSC02014.JPG"/>
          <p:cNvPicPr>
            <a:picLocks noChangeAspect="1" noChangeArrowheads="1"/>
          </p:cNvPicPr>
          <p:nvPr/>
        </p:nvPicPr>
        <p:blipFill>
          <a:blip r:embed="rId5"/>
          <a:srcRect/>
          <a:stretch>
            <a:fillRect/>
          </a:stretch>
        </p:blipFill>
        <p:spPr bwMode="auto">
          <a:xfrm>
            <a:off x="4419600" y="3429000"/>
            <a:ext cx="4573588" cy="342900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bwMode="auto">
          <a:xfrm>
            <a:off x="3733800" y="274638"/>
            <a:ext cx="4953000" cy="868362"/>
          </a:xfrm>
          <a:noFill/>
        </p:spPr>
        <p:txBody>
          <a:bodyPr wrap="square" lIns="91440" tIns="45720" rIns="91440" bIns="45720" numCol="1" anchorCtr="0" compatLnSpc="1">
            <a:prstTxWarp prst="textNoShape">
              <a:avLst/>
            </a:prstTxWarp>
          </a:bodyPr>
          <a:lstStyle/>
          <a:p>
            <a:r>
              <a:rPr lang="en-US" altLang="zh-CN" smtClean="0">
                <a:ln>
                  <a:noFill/>
                </a:ln>
                <a:solidFill>
                  <a:schemeClr val="tx1"/>
                </a:solidFill>
                <a:effectLst/>
                <a:ea typeface="宋体" pitchFamily="2" charset="-122"/>
              </a:rPr>
              <a:t>Liu Lao Shi</a:t>
            </a:r>
          </a:p>
        </p:txBody>
      </p:sp>
      <p:pic>
        <p:nvPicPr>
          <p:cNvPr id="40964" name="Picture 4" descr="STA60371"/>
          <p:cNvPicPr>
            <a:picLocks noChangeAspect="1" noChangeArrowheads="1"/>
          </p:cNvPicPr>
          <p:nvPr/>
        </p:nvPicPr>
        <p:blipFill>
          <a:blip r:embed="rId2"/>
          <a:srcRect/>
          <a:stretch>
            <a:fillRect/>
          </a:stretch>
        </p:blipFill>
        <p:spPr bwMode="auto">
          <a:xfrm>
            <a:off x="4572000" y="1314450"/>
            <a:ext cx="3810000" cy="2857500"/>
          </a:xfrm>
          <a:prstGeom prst="rect">
            <a:avLst/>
          </a:prstGeom>
          <a:noFill/>
          <a:ln w="9525">
            <a:noFill/>
            <a:miter lim="800000"/>
            <a:headEnd/>
            <a:tailEnd/>
          </a:ln>
        </p:spPr>
      </p:pic>
      <p:pic>
        <p:nvPicPr>
          <p:cNvPr id="40965" name="Picture 5" descr="Copy (7) of Pictures 2-15-08 028"/>
          <p:cNvPicPr>
            <a:picLocks noChangeAspect="1" noChangeArrowheads="1"/>
          </p:cNvPicPr>
          <p:nvPr/>
        </p:nvPicPr>
        <p:blipFill>
          <a:blip r:embed="rId3"/>
          <a:srcRect l="23158" t="22482" r="30527"/>
          <a:stretch>
            <a:fillRect/>
          </a:stretch>
        </p:blipFill>
        <p:spPr bwMode="auto">
          <a:xfrm>
            <a:off x="990600" y="3429000"/>
            <a:ext cx="2514600" cy="3152775"/>
          </a:xfrm>
          <a:prstGeom prst="rect">
            <a:avLst/>
          </a:prstGeom>
          <a:noFill/>
          <a:ln w="9525">
            <a:noFill/>
            <a:miter lim="800000"/>
            <a:headEnd/>
            <a:tailEnd/>
          </a:ln>
        </p:spPr>
      </p:pic>
      <p:pic>
        <p:nvPicPr>
          <p:cNvPr id="40966" name="Picture 6" descr="Yosemite spring camp and school may 24 08 229"/>
          <p:cNvPicPr>
            <a:picLocks noChangeAspect="1" noChangeArrowheads="1"/>
          </p:cNvPicPr>
          <p:nvPr/>
        </p:nvPicPr>
        <p:blipFill>
          <a:blip r:embed="rId4"/>
          <a:srcRect/>
          <a:stretch>
            <a:fillRect/>
          </a:stretch>
        </p:blipFill>
        <p:spPr bwMode="auto">
          <a:xfrm>
            <a:off x="4800600" y="4229100"/>
            <a:ext cx="3505200" cy="2628900"/>
          </a:xfrm>
          <a:prstGeom prst="rect">
            <a:avLst/>
          </a:prstGeom>
          <a:noFill/>
          <a:ln w="9525">
            <a:noFill/>
            <a:miter lim="800000"/>
            <a:headEnd/>
            <a:tailEnd/>
          </a:ln>
        </p:spPr>
      </p:pic>
      <p:pic>
        <p:nvPicPr>
          <p:cNvPr id="40967" name="Picture 7" descr="Yosemite spring camp and school may 24 08 101"/>
          <p:cNvPicPr>
            <a:picLocks noChangeAspect="1" noChangeArrowheads="1"/>
          </p:cNvPicPr>
          <p:nvPr/>
        </p:nvPicPr>
        <p:blipFill>
          <a:blip r:embed="rId5"/>
          <a:srcRect/>
          <a:stretch>
            <a:fillRect/>
          </a:stretch>
        </p:blipFill>
        <p:spPr bwMode="auto">
          <a:xfrm>
            <a:off x="304800" y="533400"/>
            <a:ext cx="3429000" cy="257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en-US" altLang="zh-CN" smtClean="0">
                <a:ln>
                  <a:noFill/>
                </a:ln>
                <a:solidFill>
                  <a:schemeClr val="tx1"/>
                </a:solidFill>
                <a:effectLst/>
                <a:ea typeface="宋体" pitchFamily="2" charset="-122"/>
              </a:rPr>
              <a:t>My Family </a:t>
            </a:r>
          </a:p>
        </p:txBody>
      </p:sp>
      <p:pic>
        <p:nvPicPr>
          <p:cNvPr id="41990" name="Picture 6" descr="Yosemite spring camp and school may 24 08 276"/>
          <p:cNvPicPr>
            <a:picLocks noChangeAspect="1" noChangeArrowheads="1"/>
          </p:cNvPicPr>
          <p:nvPr/>
        </p:nvPicPr>
        <p:blipFill>
          <a:blip r:embed="rId2"/>
          <a:srcRect/>
          <a:stretch>
            <a:fillRect/>
          </a:stretch>
        </p:blipFill>
        <p:spPr bwMode="auto">
          <a:xfrm>
            <a:off x="228600" y="4114800"/>
            <a:ext cx="1600200" cy="2133600"/>
          </a:xfrm>
          <a:prstGeom prst="rect">
            <a:avLst/>
          </a:prstGeom>
          <a:noFill/>
          <a:ln w="9525">
            <a:noFill/>
            <a:miter lim="800000"/>
            <a:headEnd/>
            <a:tailEnd/>
          </a:ln>
        </p:spPr>
      </p:pic>
      <p:pic>
        <p:nvPicPr>
          <p:cNvPr id="41991" name="Picture 7" descr="Yosemite spring camp and school may 24 08 278"/>
          <p:cNvPicPr>
            <a:picLocks noChangeAspect="1" noChangeArrowheads="1"/>
          </p:cNvPicPr>
          <p:nvPr/>
        </p:nvPicPr>
        <p:blipFill>
          <a:blip r:embed="rId3"/>
          <a:srcRect/>
          <a:stretch>
            <a:fillRect/>
          </a:stretch>
        </p:blipFill>
        <p:spPr bwMode="auto">
          <a:xfrm>
            <a:off x="2286000" y="4114800"/>
            <a:ext cx="1327150" cy="1771650"/>
          </a:xfrm>
          <a:prstGeom prst="rect">
            <a:avLst/>
          </a:prstGeom>
          <a:noFill/>
          <a:ln w="9525">
            <a:noFill/>
            <a:miter lim="800000"/>
            <a:headEnd/>
            <a:tailEnd/>
          </a:ln>
        </p:spPr>
      </p:pic>
      <p:pic>
        <p:nvPicPr>
          <p:cNvPr id="41992" name="Picture 8" descr="Yosemite spring camp and school may 24 08 288"/>
          <p:cNvPicPr>
            <a:picLocks noChangeAspect="1" noChangeArrowheads="1"/>
          </p:cNvPicPr>
          <p:nvPr/>
        </p:nvPicPr>
        <p:blipFill>
          <a:blip r:embed="rId4"/>
          <a:srcRect/>
          <a:stretch>
            <a:fillRect/>
          </a:stretch>
        </p:blipFill>
        <p:spPr bwMode="auto">
          <a:xfrm>
            <a:off x="6019800" y="3505200"/>
            <a:ext cx="2057400" cy="1543050"/>
          </a:xfrm>
          <a:prstGeom prst="rect">
            <a:avLst/>
          </a:prstGeom>
          <a:noFill/>
          <a:ln w="9525">
            <a:noFill/>
            <a:miter lim="800000"/>
            <a:headEnd/>
            <a:tailEnd/>
          </a:ln>
        </p:spPr>
      </p:pic>
      <p:pic>
        <p:nvPicPr>
          <p:cNvPr id="41993" name="Picture 9" descr="Yosemite spring camp and school may 24 08 301"/>
          <p:cNvPicPr>
            <a:picLocks noChangeAspect="1" noChangeArrowheads="1"/>
          </p:cNvPicPr>
          <p:nvPr/>
        </p:nvPicPr>
        <p:blipFill>
          <a:blip r:embed="rId5"/>
          <a:srcRect l="30928" t="25774" r="31958"/>
          <a:stretch>
            <a:fillRect/>
          </a:stretch>
        </p:blipFill>
        <p:spPr bwMode="auto">
          <a:xfrm>
            <a:off x="2667000" y="1524000"/>
            <a:ext cx="1371600" cy="2057400"/>
          </a:xfrm>
          <a:prstGeom prst="rect">
            <a:avLst/>
          </a:prstGeom>
          <a:noFill/>
          <a:ln w="9525">
            <a:noFill/>
            <a:miter lim="800000"/>
            <a:headEnd/>
            <a:tailEnd/>
          </a:ln>
        </p:spPr>
      </p:pic>
      <p:pic>
        <p:nvPicPr>
          <p:cNvPr id="41994" name="Picture 10" descr="Yosemite spring camp and school may 24 08 290"/>
          <p:cNvPicPr>
            <a:picLocks noChangeAspect="1" noChangeArrowheads="1"/>
          </p:cNvPicPr>
          <p:nvPr/>
        </p:nvPicPr>
        <p:blipFill>
          <a:blip r:embed="rId6"/>
          <a:srcRect/>
          <a:stretch>
            <a:fillRect/>
          </a:stretch>
        </p:blipFill>
        <p:spPr bwMode="auto">
          <a:xfrm>
            <a:off x="304800" y="1447800"/>
            <a:ext cx="2057400" cy="1543050"/>
          </a:xfrm>
          <a:prstGeom prst="rect">
            <a:avLst/>
          </a:prstGeom>
          <a:noFill/>
          <a:ln w="9525">
            <a:noFill/>
            <a:miter lim="800000"/>
            <a:headEnd/>
            <a:tailEnd/>
          </a:ln>
        </p:spPr>
      </p:pic>
      <p:pic>
        <p:nvPicPr>
          <p:cNvPr id="41995" name="Picture 11" descr="Yosemite spring camp and school may 24 08 421"/>
          <p:cNvPicPr>
            <a:picLocks noChangeAspect="1" noChangeArrowheads="1"/>
          </p:cNvPicPr>
          <p:nvPr/>
        </p:nvPicPr>
        <p:blipFill>
          <a:blip r:embed="rId7"/>
          <a:srcRect r="22794"/>
          <a:stretch>
            <a:fillRect/>
          </a:stretch>
        </p:blipFill>
        <p:spPr bwMode="auto">
          <a:xfrm>
            <a:off x="6324600" y="1066800"/>
            <a:ext cx="1600200" cy="1550988"/>
          </a:xfrm>
          <a:prstGeom prst="rect">
            <a:avLst/>
          </a:prstGeom>
          <a:noFill/>
          <a:ln w="9525">
            <a:noFill/>
            <a:miter lim="800000"/>
            <a:headEnd/>
            <a:tailEnd/>
          </a:ln>
        </p:spPr>
      </p:pic>
      <p:sp>
        <p:nvSpPr>
          <p:cNvPr id="41998" name="Rectangle 14"/>
          <p:cNvSpPr>
            <a:spLocks noChangeArrowheads="1"/>
          </p:cNvSpPr>
          <p:nvPr/>
        </p:nvSpPr>
        <p:spPr bwMode="auto">
          <a:xfrm>
            <a:off x="4572000" y="3048000"/>
            <a:ext cx="762000" cy="685800"/>
          </a:xfrm>
          <a:prstGeom prst="rect">
            <a:avLst/>
          </a:prstGeom>
          <a:solidFill>
            <a:schemeClr val="accent1"/>
          </a:solidFill>
          <a:ln w="9525">
            <a:solidFill>
              <a:schemeClr val="tx1"/>
            </a:solidFill>
            <a:miter lim="800000"/>
            <a:headEnd/>
            <a:tailEnd/>
          </a:ln>
          <a:effectLst/>
        </p:spPr>
        <p:txBody>
          <a:bodyPr wrap="none" anchor="ctr"/>
          <a:lstStyle/>
          <a:p>
            <a:pPr algn="ctr"/>
            <a:endParaRPr lang="zh-CN" altLang="en-US">
              <a:latin typeface="Arial" charset="0"/>
            </a:endParaRPr>
          </a:p>
          <a:p>
            <a:pPr algn="ctr"/>
            <a:r>
              <a:rPr lang="en-US" altLang="zh-CN">
                <a:latin typeface="Arial" charset="0"/>
              </a:rPr>
              <a:t>Grace</a:t>
            </a:r>
          </a:p>
        </p:txBody>
      </p:sp>
      <p:sp>
        <p:nvSpPr>
          <p:cNvPr id="41999" name="Line 15"/>
          <p:cNvSpPr>
            <a:spLocks noChangeShapeType="1"/>
          </p:cNvSpPr>
          <p:nvPr/>
        </p:nvSpPr>
        <p:spPr bwMode="auto">
          <a:xfrm flipH="1" flipV="1">
            <a:off x="4267200" y="3352800"/>
            <a:ext cx="304800" cy="76200"/>
          </a:xfrm>
          <a:prstGeom prst="line">
            <a:avLst/>
          </a:prstGeom>
          <a:noFill/>
          <a:ln w="9525">
            <a:solidFill>
              <a:schemeClr val="tx1"/>
            </a:solidFill>
            <a:round/>
            <a:headEnd/>
            <a:tailEnd/>
          </a:ln>
          <a:effectLst/>
        </p:spPr>
        <p:txBody>
          <a:bodyPr/>
          <a:lstStyle/>
          <a:p>
            <a:endParaRPr lang="en-US"/>
          </a:p>
        </p:txBody>
      </p:sp>
      <p:sp>
        <p:nvSpPr>
          <p:cNvPr id="42000" name="Rectangle 16"/>
          <p:cNvSpPr>
            <a:spLocks noChangeArrowheads="1"/>
          </p:cNvSpPr>
          <p:nvPr/>
        </p:nvSpPr>
        <p:spPr bwMode="auto">
          <a:xfrm>
            <a:off x="2057400" y="6324600"/>
            <a:ext cx="1219200" cy="533400"/>
          </a:xfrm>
          <a:prstGeom prst="rect">
            <a:avLst/>
          </a:prstGeom>
          <a:solidFill>
            <a:schemeClr val="accent1"/>
          </a:solidFill>
          <a:ln w="9525">
            <a:solidFill>
              <a:schemeClr val="tx1"/>
            </a:solidFill>
            <a:miter lim="800000"/>
            <a:headEnd/>
            <a:tailEnd/>
          </a:ln>
          <a:effectLst/>
        </p:spPr>
        <p:txBody>
          <a:bodyPr wrap="none" anchor="ctr"/>
          <a:lstStyle/>
          <a:p>
            <a:pPr algn="ctr"/>
            <a:r>
              <a:rPr lang="en-US" altLang="zh-CN">
                <a:latin typeface="Arial" charset="0"/>
              </a:rPr>
              <a:t>Grace</a:t>
            </a:r>
            <a:endParaRPr lang="en-US">
              <a:latin typeface="Arial" charset="0"/>
            </a:endParaRPr>
          </a:p>
        </p:txBody>
      </p:sp>
      <p:sp>
        <p:nvSpPr>
          <p:cNvPr id="42001" name="Line 17"/>
          <p:cNvSpPr>
            <a:spLocks noChangeShapeType="1"/>
          </p:cNvSpPr>
          <p:nvPr/>
        </p:nvSpPr>
        <p:spPr bwMode="auto">
          <a:xfrm flipH="1" flipV="1">
            <a:off x="2286000" y="5943600"/>
            <a:ext cx="457200" cy="381000"/>
          </a:xfrm>
          <a:prstGeom prst="line">
            <a:avLst/>
          </a:prstGeom>
          <a:noFill/>
          <a:ln w="9525">
            <a:solidFill>
              <a:schemeClr val="tx1"/>
            </a:solidFill>
            <a:round/>
            <a:headEnd/>
            <a:tailEnd type="triangle" w="med" len="med"/>
          </a:ln>
          <a:effectLst/>
        </p:spPr>
        <p:txBody>
          <a:bodyPr/>
          <a:lstStyle/>
          <a:p>
            <a:endParaRPr lang="en-US"/>
          </a:p>
        </p:txBody>
      </p:sp>
      <p:sp>
        <p:nvSpPr>
          <p:cNvPr id="42002" name="Line 18"/>
          <p:cNvSpPr>
            <a:spLocks noChangeShapeType="1"/>
          </p:cNvSpPr>
          <p:nvPr/>
        </p:nvSpPr>
        <p:spPr bwMode="auto">
          <a:xfrm flipH="1" flipV="1">
            <a:off x="1676400" y="6172200"/>
            <a:ext cx="1066800" cy="152400"/>
          </a:xfrm>
          <a:prstGeom prst="line">
            <a:avLst/>
          </a:prstGeom>
          <a:noFill/>
          <a:ln w="9525">
            <a:solidFill>
              <a:schemeClr val="tx1"/>
            </a:solidFill>
            <a:round/>
            <a:headEnd/>
            <a:tailEnd type="triangle" w="med" len="med"/>
          </a:ln>
          <a:effectLst/>
        </p:spPr>
        <p:txBody>
          <a:bodyPr/>
          <a:lstStyle/>
          <a:p>
            <a:endParaRPr lang="en-US"/>
          </a:p>
        </p:txBody>
      </p:sp>
      <p:sp>
        <p:nvSpPr>
          <p:cNvPr id="42006" name="Rectangle 22"/>
          <p:cNvSpPr>
            <a:spLocks noChangeArrowheads="1"/>
          </p:cNvSpPr>
          <p:nvPr/>
        </p:nvSpPr>
        <p:spPr bwMode="auto">
          <a:xfrm>
            <a:off x="6781800" y="5334000"/>
            <a:ext cx="1295400" cy="685800"/>
          </a:xfrm>
          <a:prstGeom prst="rect">
            <a:avLst/>
          </a:prstGeom>
          <a:solidFill>
            <a:schemeClr val="accent1"/>
          </a:solidFill>
          <a:ln w="9525">
            <a:solidFill>
              <a:schemeClr val="tx1"/>
            </a:solidFill>
            <a:miter lim="800000"/>
            <a:headEnd/>
            <a:tailEnd/>
          </a:ln>
          <a:effectLst/>
        </p:spPr>
        <p:txBody>
          <a:bodyPr wrap="none" anchor="ctr"/>
          <a:lstStyle/>
          <a:p>
            <a:pPr algn="ctr"/>
            <a:r>
              <a:rPr lang="en-US" altLang="zh-CN">
                <a:latin typeface="Arial" charset="0"/>
              </a:rPr>
              <a:t>Melody </a:t>
            </a:r>
          </a:p>
        </p:txBody>
      </p:sp>
      <p:sp>
        <p:nvSpPr>
          <p:cNvPr id="42007" name="Line 23"/>
          <p:cNvSpPr>
            <a:spLocks noChangeShapeType="1"/>
          </p:cNvSpPr>
          <p:nvPr/>
        </p:nvSpPr>
        <p:spPr bwMode="auto">
          <a:xfrm flipH="1" flipV="1">
            <a:off x="7010400" y="5029200"/>
            <a:ext cx="381000" cy="3048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en-US" altLang="zh-CN" smtClean="0">
                <a:ln>
                  <a:noFill/>
                </a:ln>
                <a:solidFill>
                  <a:schemeClr val="tx1"/>
                </a:solidFill>
                <a:effectLst/>
                <a:ea typeface="宋体" pitchFamily="2" charset="-122"/>
              </a:rPr>
              <a:t>My Hobbies</a:t>
            </a:r>
          </a:p>
        </p:txBody>
      </p:sp>
      <p:pic>
        <p:nvPicPr>
          <p:cNvPr id="43012" name="Picture 4" descr="11578275"/>
          <p:cNvPicPr>
            <a:picLocks noChangeAspect="1" noChangeArrowheads="1"/>
          </p:cNvPicPr>
          <p:nvPr/>
        </p:nvPicPr>
        <p:blipFill>
          <a:blip r:embed="rId2"/>
          <a:srcRect/>
          <a:stretch>
            <a:fillRect/>
          </a:stretch>
        </p:blipFill>
        <p:spPr bwMode="auto">
          <a:xfrm>
            <a:off x="762000" y="1143000"/>
            <a:ext cx="1412875" cy="1304925"/>
          </a:xfrm>
          <a:prstGeom prst="rect">
            <a:avLst/>
          </a:prstGeom>
          <a:noFill/>
        </p:spPr>
      </p:pic>
      <p:pic>
        <p:nvPicPr>
          <p:cNvPr id="43013" name="Picture 5" descr="swimming1-full"/>
          <p:cNvPicPr>
            <a:picLocks noChangeAspect="1" noChangeArrowheads="1"/>
          </p:cNvPicPr>
          <p:nvPr/>
        </p:nvPicPr>
        <p:blipFill>
          <a:blip r:embed="rId3"/>
          <a:srcRect/>
          <a:stretch>
            <a:fillRect/>
          </a:stretch>
        </p:blipFill>
        <p:spPr bwMode="auto">
          <a:xfrm>
            <a:off x="685800" y="3505200"/>
            <a:ext cx="2462213" cy="2252663"/>
          </a:xfrm>
          <a:prstGeom prst="rect">
            <a:avLst/>
          </a:prstGeom>
          <a:noFill/>
        </p:spPr>
      </p:pic>
      <p:pic>
        <p:nvPicPr>
          <p:cNvPr id="43014" name="Picture 6" descr="LogoTableTennis"/>
          <p:cNvPicPr>
            <a:picLocks noChangeAspect="1" noChangeArrowheads="1"/>
          </p:cNvPicPr>
          <p:nvPr/>
        </p:nvPicPr>
        <p:blipFill>
          <a:blip r:embed="rId4"/>
          <a:srcRect/>
          <a:stretch>
            <a:fillRect/>
          </a:stretch>
        </p:blipFill>
        <p:spPr bwMode="auto">
          <a:xfrm>
            <a:off x="6477000" y="838200"/>
            <a:ext cx="2438400" cy="1828800"/>
          </a:xfrm>
          <a:prstGeom prst="rect">
            <a:avLst/>
          </a:prstGeom>
          <a:noFill/>
        </p:spPr>
      </p:pic>
      <p:pic>
        <p:nvPicPr>
          <p:cNvPr id="43018" name="Picture 10" descr="a228_2194"/>
          <p:cNvPicPr>
            <a:picLocks noChangeAspect="1" noChangeArrowheads="1"/>
          </p:cNvPicPr>
          <p:nvPr/>
        </p:nvPicPr>
        <p:blipFill>
          <a:blip r:embed="rId5"/>
          <a:srcRect/>
          <a:stretch>
            <a:fillRect/>
          </a:stretch>
        </p:blipFill>
        <p:spPr bwMode="auto">
          <a:xfrm>
            <a:off x="6096000" y="3810000"/>
            <a:ext cx="2038350" cy="2790825"/>
          </a:xfrm>
          <a:prstGeom prst="rect">
            <a:avLst/>
          </a:prstGeom>
          <a:noFill/>
        </p:spPr>
      </p:pic>
      <p:pic>
        <p:nvPicPr>
          <p:cNvPr id="43021" name="Picture 13" descr="Img252299944"/>
          <p:cNvPicPr>
            <a:picLocks noChangeAspect="1" noChangeArrowheads="1"/>
          </p:cNvPicPr>
          <p:nvPr/>
        </p:nvPicPr>
        <p:blipFill>
          <a:blip r:embed="rId6"/>
          <a:srcRect/>
          <a:stretch>
            <a:fillRect/>
          </a:stretch>
        </p:blipFill>
        <p:spPr bwMode="auto">
          <a:xfrm>
            <a:off x="3810000" y="1981200"/>
            <a:ext cx="1712913" cy="263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0" name="Text Box 4"/>
          <p:cNvSpPr txBox="1">
            <a:spLocks noChangeArrowheads="1"/>
          </p:cNvSpPr>
          <p:nvPr/>
        </p:nvSpPr>
        <p:spPr bwMode="auto">
          <a:xfrm>
            <a:off x="1600200" y="1066800"/>
            <a:ext cx="2514600" cy="914400"/>
          </a:xfrm>
          <a:prstGeom prst="rect">
            <a:avLst/>
          </a:prstGeom>
          <a:noFill/>
          <a:ln w="9525">
            <a:noFill/>
            <a:miter lim="800000"/>
            <a:headEnd/>
            <a:tailEnd/>
          </a:ln>
        </p:spPr>
        <p:txBody>
          <a:bodyPr>
            <a:spAutoFit/>
          </a:bodyPr>
          <a:lstStyle/>
          <a:p>
            <a:pPr>
              <a:spcBef>
                <a:spcPct val="50000"/>
              </a:spcBef>
            </a:pPr>
            <a:r>
              <a:rPr lang="en-US" sz="5400">
                <a:solidFill>
                  <a:srgbClr val="FFCC00"/>
                </a:solidFill>
                <a:latin typeface="Maiandra GD"/>
              </a:rPr>
              <a:t>Shàng</a:t>
            </a:r>
          </a:p>
        </p:txBody>
      </p:sp>
      <p:sp>
        <p:nvSpPr>
          <p:cNvPr id="3101" name="Text Box 5"/>
          <p:cNvSpPr txBox="1">
            <a:spLocks noChangeArrowheads="1"/>
          </p:cNvSpPr>
          <p:nvPr/>
        </p:nvSpPr>
        <p:spPr bwMode="auto">
          <a:xfrm>
            <a:off x="2057400" y="4267200"/>
            <a:ext cx="1752600" cy="914400"/>
          </a:xfrm>
          <a:prstGeom prst="rect">
            <a:avLst/>
          </a:prstGeom>
          <a:noFill/>
          <a:ln w="9525">
            <a:noFill/>
            <a:miter lim="800000"/>
            <a:headEnd/>
            <a:tailEnd/>
          </a:ln>
        </p:spPr>
        <p:txBody>
          <a:bodyPr>
            <a:spAutoFit/>
          </a:bodyPr>
          <a:lstStyle/>
          <a:p>
            <a:pPr>
              <a:spcBef>
                <a:spcPct val="50000"/>
              </a:spcBef>
            </a:pPr>
            <a:r>
              <a:rPr lang="en-US" sz="5400">
                <a:solidFill>
                  <a:srgbClr val="FFCC00"/>
                </a:solidFill>
                <a:latin typeface="Maiandra GD"/>
              </a:rPr>
              <a:t>Hai</a:t>
            </a:r>
            <a:r>
              <a:rPr lang="en-US" sz="5400">
                <a:solidFill>
                  <a:srgbClr val="FFCC00"/>
                </a:solidFill>
                <a:latin typeface="Calibri" pitchFamily="34" charset="0"/>
              </a:rPr>
              <a:t>̌</a:t>
            </a:r>
            <a:endParaRPr lang="en-US" sz="5400">
              <a:solidFill>
                <a:srgbClr val="FFCC00"/>
              </a:solidFill>
              <a:latin typeface="Maiandra GD"/>
            </a:endParaRPr>
          </a:p>
        </p:txBody>
      </p:sp>
      <p:sp>
        <p:nvSpPr>
          <p:cNvPr id="3102" name="Text Box 9"/>
          <p:cNvSpPr txBox="1">
            <a:spLocks noChangeArrowheads="1"/>
          </p:cNvSpPr>
          <p:nvPr/>
        </p:nvSpPr>
        <p:spPr bwMode="auto">
          <a:xfrm>
            <a:off x="1752600" y="1905000"/>
            <a:ext cx="2209800" cy="366713"/>
          </a:xfrm>
          <a:prstGeom prst="rect">
            <a:avLst/>
          </a:prstGeom>
          <a:noFill/>
          <a:ln w="9525">
            <a:noFill/>
            <a:miter lim="800000"/>
            <a:headEnd/>
            <a:tailEnd/>
          </a:ln>
        </p:spPr>
        <p:txBody>
          <a:bodyPr>
            <a:spAutoFit/>
          </a:bodyPr>
          <a:lstStyle/>
          <a:p>
            <a:pPr>
              <a:spcBef>
                <a:spcPct val="50000"/>
              </a:spcBef>
            </a:pPr>
            <a:r>
              <a:rPr lang="en-US">
                <a:solidFill>
                  <a:srgbClr val="FFCC00"/>
                </a:solidFill>
              </a:rPr>
              <a:t>Up, above, or On</a:t>
            </a:r>
          </a:p>
        </p:txBody>
      </p:sp>
      <p:sp>
        <p:nvSpPr>
          <p:cNvPr id="3103" name="Text Box 10"/>
          <p:cNvSpPr txBox="1">
            <a:spLocks noChangeArrowheads="1"/>
          </p:cNvSpPr>
          <p:nvPr/>
        </p:nvSpPr>
        <p:spPr bwMode="auto">
          <a:xfrm>
            <a:off x="2133600" y="5043488"/>
            <a:ext cx="1524000" cy="366712"/>
          </a:xfrm>
          <a:prstGeom prst="rect">
            <a:avLst/>
          </a:prstGeom>
          <a:noFill/>
          <a:ln w="9525">
            <a:noFill/>
            <a:miter lim="800000"/>
            <a:headEnd/>
            <a:tailEnd/>
          </a:ln>
        </p:spPr>
        <p:txBody>
          <a:bodyPr>
            <a:spAutoFit/>
          </a:bodyPr>
          <a:lstStyle/>
          <a:p>
            <a:pPr>
              <a:spcBef>
                <a:spcPct val="50000"/>
              </a:spcBef>
            </a:pPr>
            <a:r>
              <a:rPr lang="en-US">
                <a:solidFill>
                  <a:srgbClr val="FFCC00"/>
                </a:solidFill>
              </a:rPr>
              <a:t>The Ocean</a:t>
            </a:r>
          </a:p>
        </p:txBody>
      </p:sp>
      <p:pic>
        <p:nvPicPr>
          <p:cNvPr id="3104" name="Picture 15" descr="File:Zh-Shanghai.svg">
            <a:hlinkClick r:id="rId4"/>
          </p:cNvPr>
          <p:cNvPicPr>
            <a:picLocks noChangeAspect="1" noChangeArrowheads="1"/>
          </p:cNvPicPr>
          <p:nvPr/>
        </p:nvPicPr>
        <p:blipFill>
          <a:blip r:embed="rId5"/>
          <a:srcRect/>
          <a:stretch>
            <a:fillRect/>
          </a:stretch>
        </p:blipFill>
        <p:spPr bwMode="auto">
          <a:xfrm>
            <a:off x="5715000" y="228600"/>
            <a:ext cx="32004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4"/>
          <p:cNvSpPr txBox="1">
            <a:spLocks noChangeArrowheads="1"/>
          </p:cNvSpPr>
          <p:nvPr/>
        </p:nvSpPr>
        <p:spPr bwMode="auto">
          <a:xfrm>
            <a:off x="5562600" y="838200"/>
            <a:ext cx="3352800" cy="3940175"/>
          </a:xfrm>
          <a:prstGeom prst="rect">
            <a:avLst/>
          </a:prstGeom>
          <a:noFill/>
          <a:ln w="9525">
            <a:noFill/>
            <a:miter lim="800000"/>
            <a:headEnd/>
            <a:tailEnd/>
          </a:ln>
        </p:spPr>
        <p:txBody>
          <a:bodyPr>
            <a:spAutoFit/>
          </a:bodyPr>
          <a:lstStyle/>
          <a:p>
            <a:r>
              <a:rPr lang="en-US" sz="25000">
                <a:solidFill>
                  <a:srgbClr val="000000"/>
                </a:solidFill>
                <a:latin typeface="Pristina"/>
                <a:ea typeface="MingLiU_HKSCS"/>
                <a:cs typeface="MingLiU_HKSCS"/>
              </a:rPr>
              <a:t>沪</a:t>
            </a:r>
          </a:p>
        </p:txBody>
      </p:sp>
      <p:sp>
        <p:nvSpPr>
          <p:cNvPr id="19458" name="TextBox 6"/>
          <p:cNvSpPr txBox="1">
            <a:spLocks noChangeArrowheads="1"/>
          </p:cNvSpPr>
          <p:nvPr/>
        </p:nvSpPr>
        <p:spPr bwMode="auto">
          <a:xfrm>
            <a:off x="6172200" y="4800600"/>
            <a:ext cx="2209800" cy="1555750"/>
          </a:xfrm>
          <a:prstGeom prst="rect">
            <a:avLst/>
          </a:prstGeom>
          <a:noFill/>
          <a:ln w="9525">
            <a:noFill/>
            <a:miter lim="800000"/>
            <a:headEnd/>
            <a:tailEnd/>
          </a:ln>
        </p:spPr>
        <p:txBody>
          <a:bodyPr>
            <a:spAutoFit/>
          </a:bodyPr>
          <a:lstStyle/>
          <a:p>
            <a:r>
              <a:rPr lang="en-US" sz="9600">
                <a:latin typeface="Maiandra GD"/>
              </a:rPr>
              <a:t>H</a:t>
            </a:r>
            <a:r>
              <a:rPr lang="en-US" sz="9600">
                <a:latin typeface="Calibri" pitchFamily="34" charset="0"/>
              </a:rPr>
              <a:t>ù</a:t>
            </a:r>
            <a:endParaRPr lang="en-US" sz="9600">
              <a:latin typeface="Maiandra GD"/>
            </a:endParaRPr>
          </a:p>
        </p:txBody>
      </p:sp>
      <p:pic>
        <p:nvPicPr>
          <p:cNvPr id="4101" name="Picture 5" descr="http://farm1.static.flickr.com/54/183984237_08934bde64.jpg?v=0"/>
          <p:cNvPicPr>
            <a:picLocks noChangeAspect="1" noChangeArrowheads="1"/>
          </p:cNvPicPr>
          <p:nvPr/>
        </p:nvPicPr>
        <p:blipFill>
          <a:blip r:embed="rId3"/>
          <a:srcRect l="12339" t="11200" r="11569" b="10400"/>
          <a:stretch>
            <a:fillRect/>
          </a:stretch>
        </p:blipFill>
        <p:spPr bwMode="auto">
          <a:xfrm>
            <a:off x="1447800" y="1676400"/>
            <a:ext cx="2819400" cy="37338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cnn.com/WORLD/9609/23/rare.photos/china.shanghai.map.lg.jpg"/>
          <p:cNvPicPr>
            <a:picLocks noChangeAspect="1" noChangeArrowheads="1"/>
          </p:cNvPicPr>
          <p:nvPr/>
        </p:nvPicPr>
        <p:blipFill>
          <a:blip r:embed="rId3"/>
          <a:srcRect l="2494" t="5333" r="6469" b="9333"/>
          <a:stretch>
            <a:fillRect/>
          </a:stretch>
        </p:blipFill>
        <p:spPr bwMode="auto">
          <a:xfrm>
            <a:off x="457200" y="457200"/>
            <a:ext cx="5562600" cy="48768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cxnSp>
        <p:nvCxnSpPr>
          <p:cNvPr id="9" name="Straight Arrow Connector 8"/>
          <p:cNvCxnSpPr/>
          <p:nvPr/>
        </p:nvCxnSpPr>
        <p:spPr>
          <a:xfrm rot="16200000" flipV="1">
            <a:off x="3581400" y="3810000"/>
            <a:ext cx="228600" cy="228600"/>
          </a:xfrm>
          <a:prstGeom prst="straightConnector1">
            <a:avLst/>
          </a:prstGeom>
          <a:ln>
            <a:tailEnd type="arrow"/>
          </a:ln>
          <a:effectLst>
            <a:glow rad="139700">
              <a:schemeClr val="accent4">
                <a:satMod val="175000"/>
                <a:alpha val="40000"/>
              </a:schemeClr>
            </a:glow>
            <a:outerShdw blurRad="190500" dist="228600" dir="2700000" sy="90000" rotWithShape="0">
              <a:srgbClr val="000000">
                <a:alpha val="25500"/>
              </a:srgbClr>
            </a:outerShdw>
          </a:effectLst>
        </p:spPr>
        <p:style>
          <a:lnRef idx="3">
            <a:schemeClr val="accent4"/>
          </a:lnRef>
          <a:fillRef idx="0">
            <a:schemeClr val="accent4"/>
          </a:fillRef>
          <a:effectRef idx="2">
            <a:schemeClr val="accent4"/>
          </a:effectRef>
          <a:fontRef idx="minor">
            <a:schemeClr val="tx1"/>
          </a:fontRef>
        </p:style>
      </p:cxnSp>
      <p:sp>
        <p:nvSpPr>
          <p:cNvPr id="18" name="TextBox 17"/>
          <p:cNvSpPr txBox="1"/>
          <p:nvPr/>
        </p:nvSpPr>
        <p:spPr>
          <a:xfrm>
            <a:off x="3352800" y="3886200"/>
            <a:ext cx="1143000" cy="369888"/>
          </a:xfrm>
          <a:prstGeom prst="rect">
            <a:avLst/>
          </a:prstGeom>
          <a:noFill/>
        </p:spPr>
        <p:txBody>
          <a:bodyPr>
            <a:spAutoFit/>
          </a:bodyPr>
          <a:lstStyle/>
          <a:p>
            <a:pPr>
              <a:defRPr/>
            </a:pPr>
            <a:r>
              <a:rPr lang="en-US" dirty="0">
                <a:solidFill>
                  <a:schemeClr val="accent4">
                    <a:lumMod val="75000"/>
                  </a:schemeClr>
                </a:solidFill>
                <a:latin typeface="Berlin Sans FB Demi" pitchFamily="34" charset="0"/>
              </a:rPr>
              <a:t>Yangtze</a:t>
            </a:r>
          </a:p>
        </p:txBody>
      </p:sp>
      <p:cxnSp>
        <p:nvCxnSpPr>
          <p:cNvPr id="20" name="Straight Arrow Connector 19"/>
          <p:cNvCxnSpPr/>
          <p:nvPr/>
        </p:nvCxnSpPr>
        <p:spPr>
          <a:xfrm rot="10800000" flipV="1">
            <a:off x="5410200" y="3352800"/>
            <a:ext cx="381000" cy="76200"/>
          </a:xfrm>
          <a:prstGeom prst="straightConnector1">
            <a:avLst/>
          </a:prstGeom>
          <a:ln>
            <a:tailEnd type="arrow"/>
          </a:ln>
          <a:effectLst>
            <a:glow rad="139700">
              <a:schemeClr val="accent2">
                <a:satMod val="175000"/>
                <a:alpha val="40000"/>
              </a:schemeClr>
            </a:glow>
            <a:outerShdw blurRad="190500" dist="228600" dir="2700000" sy="90000" rotWithShape="0">
              <a:srgbClr val="000000">
                <a:alpha val="25500"/>
              </a:srgbClr>
            </a:outerShdw>
          </a:effectLst>
        </p:spPr>
        <p:style>
          <a:lnRef idx="3">
            <a:schemeClr val="accent2"/>
          </a:lnRef>
          <a:fillRef idx="0">
            <a:schemeClr val="accent2"/>
          </a:fillRef>
          <a:effectRef idx="2">
            <a:schemeClr val="accent2"/>
          </a:effectRef>
          <a:fontRef idx="minor">
            <a:schemeClr val="tx1"/>
          </a:fontRef>
        </p:style>
      </p:cxnSp>
      <p:sp>
        <p:nvSpPr>
          <p:cNvPr id="21509" name="TextBox 20"/>
          <p:cNvSpPr txBox="1">
            <a:spLocks noChangeArrowheads="1"/>
          </p:cNvSpPr>
          <p:nvPr/>
        </p:nvSpPr>
        <p:spPr bwMode="auto">
          <a:xfrm>
            <a:off x="5791200" y="3124200"/>
            <a:ext cx="1447800" cy="646113"/>
          </a:xfrm>
          <a:prstGeom prst="rect">
            <a:avLst/>
          </a:prstGeom>
          <a:noFill/>
          <a:ln w="9525">
            <a:noFill/>
            <a:miter lim="800000"/>
            <a:headEnd/>
            <a:tailEnd/>
          </a:ln>
        </p:spPr>
        <p:txBody>
          <a:bodyPr>
            <a:spAutoFit/>
          </a:bodyPr>
          <a:lstStyle/>
          <a:p>
            <a:r>
              <a:rPr lang="en-US">
                <a:solidFill>
                  <a:schemeClr val="accent1"/>
                </a:solidFill>
              </a:rPr>
              <a:t>Hangzhou Bay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http://tejiendoelmundo.files.wordpress.com/2009/07/shanghai-skyline.jpg"/>
          <p:cNvPicPr>
            <a:picLocks noChangeAspect="1" noChangeArrowheads="1"/>
          </p:cNvPicPr>
          <p:nvPr/>
        </p:nvPicPr>
        <p:blipFill>
          <a:blip r:embed="rId3"/>
          <a:srcRect/>
          <a:stretch>
            <a:fillRect/>
          </a:stretch>
        </p:blipFill>
        <p:spPr bwMode="auto">
          <a:xfrm>
            <a:off x="228600" y="152400"/>
            <a:ext cx="5483225" cy="3657600"/>
          </a:xfrm>
          <a:prstGeom prst="rect">
            <a:avLst/>
          </a:prstGeom>
          <a:ln>
            <a:noFill/>
          </a:ln>
          <a:effectLst>
            <a:outerShdw blurRad="190500" algn="tl" rotWithShape="0">
              <a:srgbClr val="000000">
                <a:alpha val="70000"/>
              </a:srgbClr>
            </a:outerShdw>
          </a:effectLst>
        </p:spPr>
      </p:pic>
      <p:pic>
        <p:nvPicPr>
          <p:cNvPr id="24582" name="Picture 6" descr="http://pool14.files.wordpress.com/2008/12/shanghai_skyline_g.jpg"/>
          <p:cNvPicPr>
            <a:picLocks noChangeAspect="1" noChangeArrowheads="1"/>
          </p:cNvPicPr>
          <p:nvPr/>
        </p:nvPicPr>
        <p:blipFill>
          <a:blip r:embed="rId4"/>
          <a:srcRect/>
          <a:stretch>
            <a:fillRect/>
          </a:stretch>
        </p:blipFill>
        <p:spPr bwMode="auto">
          <a:xfrm>
            <a:off x="4114800" y="2895600"/>
            <a:ext cx="4857750" cy="379095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robinzhang.com/shanghai/jpserver/data/The_Bund.data/size_2/Shanghai_1928_Bund_Cenotaph.jpeg"/>
          <p:cNvPicPr>
            <a:picLocks noChangeAspect="1" noChangeArrowheads="1"/>
          </p:cNvPicPr>
          <p:nvPr/>
        </p:nvPicPr>
        <p:blipFill>
          <a:blip r:embed="rId3" cstate="print"/>
          <a:srcRect/>
          <a:stretch>
            <a:fillRect/>
          </a:stretch>
        </p:blipFill>
        <p:spPr bwMode="auto">
          <a:xfrm>
            <a:off x="990600" y="711517"/>
            <a:ext cx="7162800" cy="44319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5602" name="TextBox 2"/>
          <p:cNvSpPr txBox="1">
            <a:spLocks noChangeArrowheads="1"/>
          </p:cNvSpPr>
          <p:nvPr/>
        </p:nvSpPr>
        <p:spPr bwMode="auto">
          <a:xfrm>
            <a:off x="1676400" y="5334000"/>
            <a:ext cx="2514600" cy="369888"/>
          </a:xfrm>
          <a:prstGeom prst="rect">
            <a:avLst/>
          </a:prstGeom>
          <a:noFill/>
          <a:ln w="9525">
            <a:noFill/>
            <a:miter lim="800000"/>
            <a:headEnd/>
            <a:tailEnd/>
          </a:ln>
        </p:spPr>
        <p:txBody>
          <a:bodyPr>
            <a:spAutoFit/>
          </a:bodyPr>
          <a:lstStyle/>
          <a:p>
            <a:r>
              <a:rPr lang="en-US">
                <a:latin typeface="Matura MT Script Capitals"/>
              </a:rPr>
              <a:t>The Bund, 1930s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http://www.shhme.com/en/pic/7.jpg"/>
          <p:cNvPicPr>
            <a:picLocks noChangeAspect="1" noChangeArrowheads="1"/>
          </p:cNvPicPr>
          <p:nvPr/>
        </p:nvPicPr>
        <p:blipFill>
          <a:blip r:embed="rId3"/>
          <a:srcRect/>
          <a:stretch>
            <a:fillRect/>
          </a:stretch>
        </p:blipFill>
        <p:spPr bwMode="auto">
          <a:xfrm>
            <a:off x="457200" y="304800"/>
            <a:ext cx="4783138" cy="3581400"/>
          </a:xfrm>
          <a:prstGeom prst="rect">
            <a:avLst/>
          </a:prstGeom>
          <a:ln>
            <a:noFill/>
          </a:ln>
          <a:effectLst>
            <a:outerShdw blurRad="190500" algn="tl" rotWithShape="0">
              <a:srgbClr val="000000">
                <a:alpha val="70000"/>
              </a:srgbClr>
            </a:outerShdw>
          </a:effectLst>
        </p:spPr>
      </p:pic>
      <p:pic>
        <p:nvPicPr>
          <p:cNvPr id="5127" name="Picture 7" descr="http://cache2.asset-cache.net/xc/BU001726.jpg?v=1&amp;c=NewsMaker&amp;k=2&amp;d=2CEACCB058DE676520C70A0CC093953CE30A760B0D811297"/>
          <p:cNvPicPr>
            <a:picLocks noChangeAspect="1" noChangeArrowheads="1"/>
          </p:cNvPicPr>
          <p:nvPr/>
        </p:nvPicPr>
        <p:blipFill>
          <a:blip r:embed="rId4"/>
          <a:srcRect/>
          <a:stretch>
            <a:fillRect/>
          </a:stretch>
        </p:blipFill>
        <p:spPr bwMode="auto">
          <a:xfrm>
            <a:off x="4114800" y="3429000"/>
            <a:ext cx="4838700" cy="32004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people.virginia.edu/~jlr5m/ChinaAlbum/IMG_0063_shanghai1.jpg"/>
          <p:cNvPicPr>
            <a:picLocks noChangeAspect="1" noChangeArrowheads="1"/>
          </p:cNvPicPr>
          <p:nvPr/>
        </p:nvPicPr>
        <p:blipFill>
          <a:blip r:embed="rId3"/>
          <a:srcRect/>
          <a:stretch>
            <a:fillRect/>
          </a:stretch>
        </p:blipFill>
        <p:spPr bwMode="auto">
          <a:xfrm>
            <a:off x="2438400" y="3048000"/>
            <a:ext cx="2798763" cy="2286000"/>
          </a:xfrm>
          <a:prstGeom prst="rect">
            <a:avLst/>
          </a:prstGeom>
          <a:ln>
            <a:noFill/>
          </a:ln>
          <a:effectLst>
            <a:outerShdw blurRad="190500" algn="tl" rotWithShape="0">
              <a:srgbClr val="000000">
                <a:alpha val="70000"/>
              </a:srgbClr>
            </a:outerShdw>
          </a:effectLst>
        </p:spPr>
      </p:pic>
      <p:pic>
        <p:nvPicPr>
          <p:cNvPr id="25604" name="Picture 4" descr=" Arquitectura Arquitetura China Shanghai Xangai Expo 2010 Ren People Building Edificio Big ">
            <a:hlinkClick r:id="rId4"/>
          </p:cNvPr>
          <p:cNvPicPr>
            <a:picLocks noChangeAspect="1" noChangeArrowheads="1"/>
          </p:cNvPicPr>
          <p:nvPr/>
        </p:nvPicPr>
        <p:blipFill>
          <a:blip r:embed="rId5"/>
          <a:srcRect/>
          <a:stretch>
            <a:fillRect/>
          </a:stretch>
        </p:blipFill>
        <p:spPr bwMode="auto">
          <a:xfrm>
            <a:off x="3581400" y="0"/>
            <a:ext cx="4170363" cy="3124200"/>
          </a:xfrm>
          <a:prstGeom prst="rect">
            <a:avLst/>
          </a:prstGeom>
          <a:ln>
            <a:noFill/>
          </a:ln>
          <a:effectLst>
            <a:outerShdw blurRad="190500" algn="tl" rotWithShape="0">
              <a:srgbClr val="000000">
                <a:alpha val="70000"/>
              </a:srgbClr>
            </a:outerShdw>
          </a:effectLst>
        </p:spPr>
      </p:pic>
      <p:pic>
        <p:nvPicPr>
          <p:cNvPr id="25606" name="Picture 6" descr=" Arquitectura Arquitetura China Shanghai Xangai Expo 2010 Ren People Building Edificio Big ">
            <a:hlinkClick r:id="rId6"/>
          </p:cNvPr>
          <p:cNvPicPr>
            <a:picLocks noChangeAspect="1" noChangeArrowheads="1"/>
          </p:cNvPicPr>
          <p:nvPr/>
        </p:nvPicPr>
        <p:blipFill>
          <a:blip r:embed="rId7"/>
          <a:srcRect/>
          <a:stretch>
            <a:fillRect/>
          </a:stretch>
        </p:blipFill>
        <p:spPr bwMode="auto">
          <a:xfrm>
            <a:off x="5084763" y="2895600"/>
            <a:ext cx="4059237" cy="3048000"/>
          </a:xfrm>
          <a:prstGeom prst="rect">
            <a:avLst/>
          </a:prstGeom>
          <a:ln>
            <a:noFill/>
          </a:ln>
          <a:effectLst>
            <a:outerShdw blurRad="190500" algn="tl" rotWithShape="0">
              <a:srgbClr val="000000">
                <a:alpha val="70000"/>
              </a:srgbClr>
            </a:outerShdw>
          </a:effectLst>
        </p:spPr>
      </p:pic>
      <p:pic>
        <p:nvPicPr>
          <p:cNvPr id="25608" name="Picture 8" descr="http://www.skyscraperpicture.com/shanghai29.jpg"/>
          <p:cNvPicPr>
            <a:picLocks noChangeAspect="1" noChangeArrowheads="1"/>
          </p:cNvPicPr>
          <p:nvPr/>
        </p:nvPicPr>
        <p:blipFill>
          <a:blip r:embed="rId8"/>
          <a:srcRect/>
          <a:stretch>
            <a:fillRect/>
          </a:stretch>
        </p:blipFill>
        <p:spPr bwMode="auto">
          <a:xfrm>
            <a:off x="152400" y="2819400"/>
            <a:ext cx="2619375" cy="3830638"/>
          </a:xfrm>
          <a:prstGeom prst="rect">
            <a:avLst/>
          </a:prstGeom>
          <a:ln>
            <a:noFill/>
          </a:ln>
          <a:effectLst>
            <a:outerShdw blurRad="190500" algn="tl" rotWithShape="0">
              <a:srgbClr val="000000">
                <a:alpha val="70000"/>
              </a:srgbClr>
            </a:outerShdw>
          </a:effectLst>
        </p:spPr>
      </p:pic>
      <p:sp>
        <p:nvSpPr>
          <p:cNvPr id="29701" name="TextBox 5"/>
          <p:cNvSpPr txBox="1">
            <a:spLocks noChangeArrowheads="1"/>
          </p:cNvSpPr>
          <p:nvPr/>
        </p:nvSpPr>
        <p:spPr bwMode="auto">
          <a:xfrm>
            <a:off x="2819400" y="5791200"/>
            <a:ext cx="1600200" cy="923925"/>
          </a:xfrm>
          <a:prstGeom prst="rect">
            <a:avLst/>
          </a:prstGeom>
          <a:noFill/>
          <a:ln w="9525">
            <a:noFill/>
            <a:miter lim="800000"/>
            <a:headEnd/>
            <a:tailEnd/>
          </a:ln>
        </p:spPr>
        <p:txBody>
          <a:bodyPr>
            <a:spAutoFit/>
          </a:bodyPr>
          <a:lstStyle/>
          <a:p>
            <a:r>
              <a:rPr lang="en-US">
                <a:latin typeface="Matura MT Script Capitals"/>
              </a:rPr>
              <a:t>Oriental Pearl TV Tower</a:t>
            </a:r>
          </a:p>
        </p:txBody>
      </p:sp>
      <p:sp>
        <p:nvSpPr>
          <p:cNvPr id="29702" name="TextBox 6"/>
          <p:cNvSpPr txBox="1">
            <a:spLocks noChangeArrowheads="1"/>
          </p:cNvSpPr>
          <p:nvPr/>
        </p:nvSpPr>
        <p:spPr bwMode="auto">
          <a:xfrm>
            <a:off x="7696200" y="2209800"/>
            <a:ext cx="2057400" cy="646113"/>
          </a:xfrm>
          <a:prstGeom prst="rect">
            <a:avLst/>
          </a:prstGeom>
          <a:noFill/>
          <a:ln w="9525">
            <a:noFill/>
            <a:miter lim="800000"/>
            <a:headEnd/>
            <a:tailEnd/>
          </a:ln>
        </p:spPr>
        <p:txBody>
          <a:bodyPr>
            <a:spAutoFit/>
          </a:bodyPr>
          <a:lstStyle/>
          <a:p>
            <a:r>
              <a:rPr lang="en-US">
                <a:latin typeface="Matura MT Script Capitals"/>
              </a:rPr>
              <a:t>The People’s Building</a:t>
            </a:r>
          </a:p>
        </p:txBody>
      </p:sp>
      <p:pic>
        <p:nvPicPr>
          <p:cNvPr id="25610" name="Picture 10" descr="http://www.apainternational.org/apa/images/shanghai_oriental_arts_center.jpg"/>
          <p:cNvPicPr>
            <a:picLocks noChangeAspect="1" noChangeArrowheads="1"/>
          </p:cNvPicPr>
          <p:nvPr/>
        </p:nvPicPr>
        <p:blipFill>
          <a:blip r:embed="rId9"/>
          <a:srcRect/>
          <a:stretch>
            <a:fillRect/>
          </a:stretch>
        </p:blipFill>
        <p:spPr bwMode="auto">
          <a:xfrm>
            <a:off x="0" y="0"/>
            <a:ext cx="3703638" cy="2286000"/>
          </a:xfrm>
          <a:prstGeom prst="rect">
            <a:avLst/>
          </a:prstGeom>
          <a:ln>
            <a:noFill/>
          </a:ln>
          <a:effectLst>
            <a:outerShdw blurRad="190500" algn="tl" rotWithShape="0">
              <a:srgbClr val="000000">
                <a:alpha val="70000"/>
              </a:srgbClr>
            </a:outerShdw>
          </a:effectLst>
        </p:spPr>
      </p:pic>
      <p:sp>
        <p:nvSpPr>
          <p:cNvPr id="29704" name="TextBox 8"/>
          <p:cNvSpPr txBox="1">
            <a:spLocks noChangeArrowheads="1"/>
          </p:cNvSpPr>
          <p:nvPr/>
        </p:nvSpPr>
        <p:spPr bwMode="auto">
          <a:xfrm>
            <a:off x="381000" y="2362200"/>
            <a:ext cx="2514600" cy="381000"/>
          </a:xfrm>
          <a:prstGeom prst="rect">
            <a:avLst/>
          </a:prstGeom>
          <a:noFill/>
          <a:ln w="9525">
            <a:noFill/>
            <a:miter lim="800000"/>
            <a:headEnd/>
            <a:tailEnd/>
          </a:ln>
        </p:spPr>
        <p:txBody>
          <a:bodyPr>
            <a:spAutoFit/>
          </a:bodyPr>
          <a:lstStyle/>
          <a:p>
            <a:r>
              <a:rPr lang="en-US">
                <a:latin typeface="Matura MT Script Capitals"/>
              </a:rPr>
              <a:t>Oriental Art Center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dianying.com/images/news/2007/shiff2007poster.jpg"/>
          <p:cNvPicPr>
            <a:picLocks noChangeAspect="1" noChangeArrowheads="1"/>
          </p:cNvPicPr>
          <p:nvPr/>
        </p:nvPicPr>
        <p:blipFill>
          <a:blip r:embed="rId3"/>
          <a:srcRect/>
          <a:stretch>
            <a:fillRect/>
          </a:stretch>
        </p:blipFill>
        <p:spPr bwMode="auto">
          <a:xfrm>
            <a:off x="152400" y="304800"/>
            <a:ext cx="3151188" cy="4495800"/>
          </a:xfrm>
          <a:prstGeom prst="rect">
            <a:avLst/>
          </a:prstGeom>
          <a:ln>
            <a:noFill/>
          </a:ln>
          <a:effectLst>
            <a:outerShdw blurRad="190500" algn="tl" rotWithShape="0">
              <a:srgbClr val="000000">
                <a:alpha val="70000"/>
              </a:srgbClr>
            </a:outerShdw>
          </a:effectLst>
        </p:spPr>
      </p:pic>
      <p:pic>
        <p:nvPicPr>
          <p:cNvPr id="29704" name="Picture 8" descr="Float parade opens Shanghai Tourism Festival"/>
          <p:cNvPicPr>
            <a:picLocks noChangeAspect="1" noChangeArrowheads="1"/>
          </p:cNvPicPr>
          <p:nvPr/>
        </p:nvPicPr>
        <p:blipFill>
          <a:blip r:embed="rId4"/>
          <a:srcRect/>
          <a:stretch>
            <a:fillRect/>
          </a:stretch>
        </p:blipFill>
        <p:spPr bwMode="auto">
          <a:xfrm>
            <a:off x="3571875" y="304800"/>
            <a:ext cx="5267325" cy="3581400"/>
          </a:xfrm>
          <a:prstGeom prst="rect">
            <a:avLst/>
          </a:prstGeom>
          <a:ln>
            <a:noFill/>
          </a:ln>
          <a:effectLst>
            <a:outerShdw blurRad="190500" algn="tl" rotWithShape="0">
              <a:srgbClr val="000000">
                <a:alpha val="70000"/>
              </a:srgbClr>
            </a:outerShdw>
          </a:effectLst>
        </p:spPr>
      </p:pic>
      <p:pic>
        <p:nvPicPr>
          <p:cNvPr id="29706" name="Picture 10" descr="http://www.chinatravel.com/album/userupload/coconut/20080911202342342-m.jpg"/>
          <p:cNvPicPr>
            <a:picLocks noChangeAspect="1" noChangeArrowheads="1"/>
          </p:cNvPicPr>
          <p:nvPr/>
        </p:nvPicPr>
        <p:blipFill>
          <a:blip r:embed="rId5"/>
          <a:srcRect/>
          <a:stretch>
            <a:fillRect/>
          </a:stretch>
        </p:blipFill>
        <p:spPr bwMode="auto">
          <a:xfrm>
            <a:off x="304800" y="4876800"/>
            <a:ext cx="2857500" cy="1733550"/>
          </a:xfrm>
          <a:prstGeom prst="rect">
            <a:avLst/>
          </a:prstGeom>
          <a:ln>
            <a:noFill/>
          </a:ln>
          <a:effectLst>
            <a:outerShdw blurRad="190500" algn="tl" rotWithShape="0">
              <a:srgbClr val="000000">
                <a:alpha val="70000"/>
              </a:srgbClr>
            </a:outerShdw>
          </a:effectLst>
        </p:spPr>
      </p:pic>
      <p:pic>
        <p:nvPicPr>
          <p:cNvPr id="29708" name="Picture 12" descr="http://scenery.cultural-china.com/chinaWH/upload/upfiles/2008-12/18/culturalchina8727c77faae3330344f2.jpg"/>
          <p:cNvPicPr>
            <a:picLocks noChangeAspect="1" noChangeArrowheads="1"/>
          </p:cNvPicPr>
          <p:nvPr/>
        </p:nvPicPr>
        <p:blipFill>
          <a:blip r:embed="rId6"/>
          <a:srcRect/>
          <a:stretch>
            <a:fillRect/>
          </a:stretch>
        </p:blipFill>
        <p:spPr bwMode="auto">
          <a:xfrm>
            <a:off x="4114800" y="4038600"/>
            <a:ext cx="3568700" cy="2671763"/>
          </a:xfrm>
          <a:prstGeom prst="rect">
            <a:avLst/>
          </a:prstGeom>
          <a:ln>
            <a:noFill/>
          </a:ln>
          <a:effectLst>
            <a:outerShdw blurRad="190500" algn="tl" rotWithShape="0">
              <a:srgbClr val="000000">
                <a:alpha val="70000"/>
              </a:srgbClr>
            </a:outerShdw>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
      <a:dk1>
        <a:srgbClr val="FFC000"/>
      </a:dk1>
      <a:lt1>
        <a:srgbClr val="FFC000"/>
      </a:lt1>
      <a:dk2>
        <a:srgbClr val="C00000"/>
      </a:dk2>
      <a:lt2>
        <a:srgbClr val="C00000"/>
      </a:lt2>
      <a:accent1>
        <a:srgbClr val="FFFF00"/>
      </a:accent1>
      <a:accent2>
        <a:srgbClr val="FFFF00"/>
      </a:accent2>
      <a:accent3>
        <a:srgbClr val="92D050"/>
      </a:accent3>
      <a:accent4>
        <a:srgbClr val="6E1E4E"/>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353</TotalTime>
  <Words>621</Words>
  <Application>Microsoft Office PowerPoint</Application>
  <PresentationFormat>On-screen Show (4:3)</PresentationFormat>
  <Paragraphs>47</Paragraphs>
  <Slides>15</Slides>
  <Notes>11</Notes>
  <HiddenSlides>0</HiddenSlides>
  <MMClips>0</MMClips>
  <ScaleCrop>false</ScaleCrop>
  <HeadingPairs>
    <vt:vector size="6" baseType="variant">
      <vt:variant>
        <vt:lpstr>Fonts Used</vt:lpstr>
      </vt:variant>
      <vt:variant>
        <vt:i4>13</vt:i4>
      </vt:variant>
      <vt:variant>
        <vt:lpstr>Design Template</vt:lpstr>
      </vt:variant>
      <vt:variant>
        <vt:i4>2</vt:i4>
      </vt:variant>
      <vt:variant>
        <vt:lpstr>Slide Titles</vt:lpstr>
      </vt:variant>
      <vt:variant>
        <vt:i4>15</vt:i4>
      </vt:variant>
    </vt:vector>
  </HeadingPairs>
  <TitlesOfParts>
    <vt:vector size="30" baseType="lpstr">
      <vt:lpstr>Berlin Sans FB Demi</vt:lpstr>
      <vt:lpstr>Arial</vt:lpstr>
      <vt:lpstr>Lucida Sans</vt:lpstr>
      <vt:lpstr>Book Antiqua</vt:lpstr>
      <vt:lpstr>Wingdings 2</vt:lpstr>
      <vt:lpstr>Wingdings</vt:lpstr>
      <vt:lpstr>Wingdings 3</vt:lpstr>
      <vt:lpstr>Calibri</vt:lpstr>
      <vt:lpstr>Matura MT Script Capitals</vt:lpstr>
      <vt:lpstr>Maiandra GD</vt:lpstr>
      <vt:lpstr>Pristina</vt:lpstr>
      <vt:lpstr>MingLiU_HKSCS</vt:lpstr>
      <vt:lpstr>宋体</vt:lpstr>
      <vt:lpstr>Apex</vt:lpstr>
      <vt:lpstr>Apex</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Liu Lao Shi</vt:lpstr>
      <vt:lpstr>My Family </vt:lpstr>
      <vt:lpstr>My Hobbies</vt:lpstr>
    </vt:vector>
  </TitlesOfParts>
  <Company>CUSD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Ariane</dc:creator>
  <cp:lastModifiedBy>hliu</cp:lastModifiedBy>
  <cp:revision>44</cp:revision>
  <dcterms:created xsi:type="dcterms:W3CDTF">2009-08-21T14:55:34Z</dcterms:created>
  <dcterms:modified xsi:type="dcterms:W3CDTF">2010-04-26T19:39:59Z</dcterms:modified>
</cp:coreProperties>
</file>