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sldIdLst>
    <p:sldId id="259" r:id="rId4"/>
    <p:sldId id="276" r:id="rId5"/>
    <p:sldId id="277" r:id="rId6"/>
    <p:sldId id="278" r:id="rId7"/>
    <p:sldId id="280" r:id="rId8"/>
    <p:sldId id="279" r:id="rId9"/>
    <p:sldId id="257" r:id="rId10"/>
    <p:sldId id="258" r:id="rId11"/>
    <p:sldId id="260" r:id="rId12"/>
    <p:sldId id="284" r:id="rId13"/>
    <p:sldId id="261" r:id="rId14"/>
    <p:sldId id="262" r:id="rId15"/>
    <p:sldId id="263" r:id="rId16"/>
    <p:sldId id="264" r:id="rId17"/>
    <p:sldId id="265" r:id="rId18"/>
    <p:sldId id="266" r:id="rId19"/>
    <p:sldId id="267" r:id="rId20"/>
    <p:sldId id="268" r:id="rId21"/>
    <p:sldId id="285" r:id="rId22"/>
    <p:sldId id="282" r:id="rId23"/>
    <p:sldId id="270" r:id="rId24"/>
    <p:sldId id="273" r:id="rId25"/>
    <p:sldId id="275" r:id="rId26"/>
    <p:sldId id="283"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91" d="100"/>
          <a:sy n="91" d="100"/>
        </p:scale>
        <p:origin x="91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D7506A-F013-4C22-B086-26961593416D}"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0364CA-574C-4B75-A7D8-D6A2B7B1CE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566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D7506A-F013-4C22-B086-26961593416D}"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0364CA-574C-4B75-A7D8-D6A2B7B1CE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6071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D7506A-F013-4C22-B086-26961593416D}"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0364CA-574C-4B75-A7D8-D6A2B7B1CE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6864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6E0BF0-3277-3645-959F-3FA959835218}"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D9812-5BFE-4047-BBC9-6124B5D85BFF}" type="slidenum">
              <a:rPr lang="en-US" smtClean="0"/>
              <a:t>‹#›</a:t>
            </a:fld>
            <a:endParaRPr lang="en-US"/>
          </a:p>
        </p:txBody>
      </p:sp>
    </p:spTree>
    <p:extLst>
      <p:ext uri="{BB962C8B-B14F-4D97-AF65-F5344CB8AC3E}">
        <p14:creationId xmlns:p14="http://schemas.microsoft.com/office/powerpoint/2010/main" val="3375608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6E0BF0-3277-3645-959F-3FA959835218}"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D9812-5BFE-4047-BBC9-6124B5D85BFF}" type="slidenum">
              <a:rPr lang="en-US" smtClean="0"/>
              <a:t>‹#›</a:t>
            </a:fld>
            <a:endParaRPr lang="en-US"/>
          </a:p>
        </p:txBody>
      </p:sp>
    </p:spTree>
    <p:extLst>
      <p:ext uri="{BB962C8B-B14F-4D97-AF65-F5344CB8AC3E}">
        <p14:creationId xmlns:p14="http://schemas.microsoft.com/office/powerpoint/2010/main" val="1529732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6E0BF0-3277-3645-959F-3FA959835218}"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D9812-5BFE-4047-BBC9-6124B5D85BFF}" type="slidenum">
              <a:rPr lang="en-US" smtClean="0"/>
              <a:t>‹#›</a:t>
            </a:fld>
            <a:endParaRPr lang="en-US"/>
          </a:p>
        </p:txBody>
      </p:sp>
    </p:spTree>
    <p:extLst>
      <p:ext uri="{BB962C8B-B14F-4D97-AF65-F5344CB8AC3E}">
        <p14:creationId xmlns:p14="http://schemas.microsoft.com/office/powerpoint/2010/main" val="3573727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6E0BF0-3277-3645-959F-3FA959835218}" type="datetimeFigureOut">
              <a:rPr lang="en-US" smtClean="0"/>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D9812-5BFE-4047-BBC9-6124B5D85BFF}" type="slidenum">
              <a:rPr lang="en-US" smtClean="0"/>
              <a:t>‹#›</a:t>
            </a:fld>
            <a:endParaRPr lang="en-US"/>
          </a:p>
        </p:txBody>
      </p:sp>
    </p:spTree>
    <p:extLst>
      <p:ext uri="{BB962C8B-B14F-4D97-AF65-F5344CB8AC3E}">
        <p14:creationId xmlns:p14="http://schemas.microsoft.com/office/powerpoint/2010/main" val="1358814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6E0BF0-3277-3645-959F-3FA959835218}" type="datetimeFigureOut">
              <a:rPr lang="en-US" smtClean="0"/>
              <a:t>2/12/2020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8D9812-5BFE-4047-BBC9-6124B5D85BFF}" type="slidenum">
              <a:rPr lang="en-US" smtClean="0"/>
              <a:t>‹#›</a:t>
            </a:fld>
            <a:endParaRPr lang="en-US"/>
          </a:p>
        </p:txBody>
      </p:sp>
    </p:spTree>
    <p:extLst>
      <p:ext uri="{BB962C8B-B14F-4D97-AF65-F5344CB8AC3E}">
        <p14:creationId xmlns:p14="http://schemas.microsoft.com/office/powerpoint/2010/main" val="221801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6E0BF0-3277-3645-959F-3FA959835218}" type="datetimeFigureOut">
              <a:rPr lang="en-US" smtClean="0"/>
              <a:t>2/12/2020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8D9812-5BFE-4047-BBC9-6124B5D85BFF}" type="slidenum">
              <a:rPr lang="en-US" smtClean="0"/>
              <a:t>‹#›</a:t>
            </a:fld>
            <a:endParaRPr lang="en-US"/>
          </a:p>
        </p:txBody>
      </p:sp>
    </p:spTree>
    <p:extLst>
      <p:ext uri="{BB962C8B-B14F-4D97-AF65-F5344CB8AC3E}">
        <p14:creationId xmlns:p14="http://schemas.microsoft.com/office/powerpoint/2010/main" val="117783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E0BF0-3277-3645-959F-3FA959835218}" type="datetimeFigureOut">
              <a:rPr lang="en-US" smtClean="0"/>
              <a:t>2/12/2020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8D9812-5BFE-4047-BBC9-6124B5D85BFF}" type="slidenum">
              <a:rPr lang="en-US" smtClean="0"/>
              <a:t>‹#›</a:t>
            </a:fld>
            <a:endParaRPr lang="en-US"/>
          </a:p>
        </p:txBody>
      </p:sp>
    </p:spTree>
    <p:extLst>
      <p:ext uri="{BB962C8B-B14F-4D97-AF65-F5344CB8AC3E}">
        <p14:creationId xmlns:p14="http://schemas.microsoft.com/office/powerpoint/2010/main" val="3695696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6E0BF0-3277-3645-959F-3FA959835218}" type="datetimeFigureOut">
              <a:rPr lang="en-US" smtClean="0"/>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D9812-5BFE-4047-BBC9-6124B5D85BFF}" type="slidenum">
              <a:rPr lang="en-US" smtClean="0"/>
              <a:t>‹#›</a:t>
            </a:fld>
            <a:endParaRPr lang="en-US"/>
          </a:p>
        </p:txBody>
      </p:sp>
    </p:spTree>
    <p:extLst>
      <p:ext uri="{BB962C8B-B14F-4D97-AF65-F5344CB8AC3E}">
        <p14:creationId xmlns:p14="http://schemas.microsoft.com/office/powerpoint/2010/main" val="1132920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D7506A-F013-4C22-B086-26961593416D}"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0364CA-574C-4B75-A7D8-D6A2B7B1CE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369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6E0BF0-3277-3645-959F-3FA959835218}" type="datetimeFigureOut">
              <a:rPr lang="en-US" smtClean="0"/>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D9812-5BFE-4047-BBC9-6124B5D85BFF}" type="slidenum">
              <a:rPr lang="en-US" smtClean="0"/>
              <a:t>‹#›</a:t>
            </a:fld>
            <a:endParaRPr lang="en-US"/>
          </a:p>
        </p:txBody>
      </p:sp>
    </p:spTree>
    <p:extLst>
      <p:ext uri="{BB962C8B-B14F-4D97-AF65-F5344CB8AC3E}">
        <p14:creationId xmlns:p14="http://schemas.microsoft.com/office/powerpoint/2010/main" val="1379381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6E0BF0-3277-3645-959F-3FA959835218}"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D9812-5BFE-4047-BBC9-6124B5D85BFF}" type="slidenum">
              <a:rPr lang="en-US" smtClean="0"/>
              <a:t>‹#›</a:t>
            </a:fld>
            <a:endParaRPr lang="en-US"/>
          </a:p>
        </p:txBody>
      </p:sp>
    </p:spTree>
    <p:extLst>
      <p:ext uri="{BB962C8B-B14F-4D97-AF65-F5344CB8AC3E}">
        <p14:creationId xmlns:p14="http://schemas.microsoft.com/office/powerpoint/2010/main" val="251200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6E0BF0-3277-3645-959F-3FA959835218}"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D9812-5BFE-4047-BBC9-6124B5D85BFF}" type="slidenum">
              <a:rPr lang="en-US" smtClean="0"/>
              <a:t>‹#›</a:t>
            </a:fld>
            <a:endParaRPr lang="en-US"/>
          </a:p>
        </p:txBody>
      </p:sp>
    </p:spTree>
    <p:extLst>
      <p:ext uri="{BB962C8B-B14F-4D97-AF65-F5344CB8AC3E}">
        <p14:creationId xmlns:p14="http://schemas.microsoft.com/office/powerpoint/2010/main" val="6040953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F3D40C-C70E-A349-986F-F433DEC3091D}"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E38AD0-BAD7-7744-9F48-BAD4261C14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667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F3D40C-C70E-A349-986F-F433DEC3091D}"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E38AD0-BAD7-7744-9F48-BAD4261C14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398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F3D40C-C70E-A349-986F-F433DEC3091D}"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E38AD0-BAD7-7744-9F48-BAD4261C14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4017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F3D40C-C70E-A349-986F-F433DEC3091D}" type="datetimeFigureOut">
              <a:rPr lang="en-US" smtClean="0">
                <a:solidFill>
                  <a:prstClr val="black">
                    <a:tint val="75000"/>
                  </a:prstClr>
                </a:solidFill>
              </a:rPr>
              <a:pPr/>
              <a:t>2/12/2020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E38AD0-BAD7-7744-9F48-BAD4261C14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779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F3D40C-C70E-A349-986F-F433DEC3091D}" type="datetimeFigureOut">
              <a:rPr lang="en-US" smtClean="0">
                <a:solidFill>
                  <a:prstClr val="black">
                    <a:tint val="75000"/>
                  </a:prstClr>
                </a:solidFill>
              </a:rPr>
              <a:pPr/>
              <a:t>2/12/2020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2E38AD0-BAD7-7744-9F48-BAD4261C14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074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F3D40C-C70E-A349-986F-F433DEC3091D}" type="datetimeFigureOut">
              <a:rPr lang="en-US" smtClean="0">
                <a:solidFill>
                  <a:prstClr val="black">
                    <a:tint val="75000"/>
                  </a:prstClr>
                </a:solidFill>
              </a:rPr>
              <a:pPr/>
              <a:t>2/12/2020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E38AD0-BAD7-7744-9F48-BAD4261C14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4233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F3D40C-C70E-A349-986F-F433DEC3091D}" type="datetimeFigureOut">
              <a:rPr lang="en-US" smtClean="0">
                <a:solidFill>
                  <a:prstClr val="black">
                    <a:tint val="75000"/>
                  </a:prstClr>
                </a:solidFill>
              </a:rPr>
              <a:pPr/>
              <a:t>2/12/2020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E38AD0-BAD7-7744-9F48-BAD4261C14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034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D7506A-F013-4C22-B086-26961593416D}"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0364CA-574C-4B75-A7D8-D6A2B7B1CE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7467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F3D40C-C70E-A349-986F-F433DEC3091D}" type="datetimeFigureOut">
              <a:rPr lang="en-US" smtClean="0">
                <a:solidFill>
                  <a:prstClr val="black">
                    <a:tint val="75000"/>
                  </a:prstClr>
                </a:solidFill>
              </a:rPr>
              <a:pPr/>
              <a:t>2/12/2020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E38AD0-BAD7-7744-9F48-BAD4261C14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792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F3D40C-C70E-A349-986F-F433DEC3091D}" type="datetimeFigureOut">
              <a:rPr lang="en-US" smtClean="0">
                <a:solidFill>
                  <a:prstClr val="black">
                    <a:tint val="75000"/>
                  </a:prstClr>
                </a:solidFill>
              </a:rPr>
              <a:pPr/>
              <a:t>2/12/2020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E38AD0-BAD7-7744-9F48-BAD4261C14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361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F3D40C-C70E-A349-986F-F433DEC3091D}"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E38AD0-BAD7-7744-9F48-BAD4261C14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1292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F3D40C-C70E-A349-986F-F433DEC3091D}"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E38AD0-BAD7-7744-9F48-BAD4261C14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447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D7506A-F013-4C22-B086-26961593416D}" type="datetimeFigureOut">
              <a:rPr lang="en-US" smtClean="0">
                <a:solidFill>
                  <a:prstClr val="black">
                    <a:tint val="75000"/>
                  </a:prstClr>
                </a:solidFill>
              </a:rPr>
              <a:pPr/>
              <a:t>2/12/2020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0364CA-574C-4B75-A7D8-D6A2B7B1CE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567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D7506A-F013-4C22-B086-26961593416D}" type="datetimeFigureOut">
              <a:rPr lang="en-US" smtClean="0">
                <a:solidFill>
                  <a:prstClr val="black">
                    <a:tint val="75000"/>
                  </a:prstClr>
                </a:solidFill>
              </a:rPr>
              <a:pPr/>
              <a:t>2/12/2020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90364CA-574C-4B75-A7D8-D6A2B7B1CE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683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D7506A-F013-4C22-B086-26961593416D}" type="datetimeFigureOut">
              <a:rPr lang="en-US" smtClean="0">
                <a:solidFill>
                  <a:prstClr val="black">
                    <a:tint val="75000"/>
                  </a:prstClr>
                </a:solidFill>
              </a:rPr>
              <a:pPr/>
              <a:t>2/12/2020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90364CA-574C-4B75-A7D8-D6A2B7B1CE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942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D7506A-F013-4C22-B086-26961593416D}" type="datetimeFigureOut">
              <a:rPr lang="en-US" smtClean="0">
                <a:solidFill>
                  <a:prstClr val="black">
                    <a:tint val="75000"/>
                  </a:prstClr>
                </a:solidFill>
              </a:rPr>
              <a:pPr/>
              <a:t>2/12/2020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90364CA-574C-4B75-A7D8-D6A2B7B1CE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417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D7506A-F013-4C22-B086-26961593416D}" type="datetimeFigureOut">
              <a:rPr lang="en-US" smtClean="0">
                <a:solidFill>
                  <a:prstClr val="black">
                    <a:tint val="75000"/>
                  </a:prstClr>
                </a:solidFill>
              </a:rPr>
              <a:pPr/>
              <a:t>2/12/2020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0364CA-574C-4B75-A7D8-D6A2B7B1CE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972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D7506A-F013-4C22-B086-26961593416D}" type="datetimeFigureOut">
              <a:rPr lang="en-US" smtClean="0">
                <a:solidFill>
                  <a:prstClr val="black">
                    <a:tint val="75000"/>
                  </a:prstClr>
                </a:solidFill>
              </a:rPr>
              <a:pPr/>
              <a:t>2/12/2020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0364CA-574C-4B75-A7D8-D6A2B7B1CE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614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D7506A-F013-4C22-B086-26961593416D}"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0364CA-574C-4B75-A7D8-D6A2B7B1CE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3001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E0BF0-3277-3645-959F-3FA959835218}" type="datetimeFigureOut">
              <a:rPr lang="en-US" smtClean="0"/>
              <a:t>2/12/2020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D9812-5BFE-4047-BBC9-6124B5D85BFF}" type="slidenum">
              <a:rPr lang="en-US" smtClean="0"/>
              <a:t>‹#›</a:t>
            </a:fld>
            <a:endParaRPr lang="en-US"/>
          </a:p>
        </p:txBody>
      </p:sp>
    </p:spTree>
    <p:extLst>
      <p:ext uri="{BB962C8B-B14F-4D97-AF65-F5344CB8AC3E}">
        <p14:creationId xmlns:p14="http://schemas.microsoft.com/office/powerpoint/2010/main" val="25116653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3F3D40C-C70E-A349-986F-F433DEC3091D}" type="datetimeFigureOut">
              <a:rPr lang="en-US" smtClean="0">
                <a:solidFill>
                  <a:prstClr val="black">
                    <a:tint val="75000"/>
                  </a:prstClr>
                </a:solidFill>
              </a:rPr>
              <a:pPr defTabSz="457200"/>
              <a:t>2/12/2020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2E38AD0-BAD7-7744-9F48-BAD4261C142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4446665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3451" y="862489"/>
            <a:ext cx="4959498" cy="4959498"/>
          </a:xfrm>
          <a:prstGeom prst="rect">
            <a:avLst/>
          </a:prstGeom>
        </p:spPr>
      </p:pic>
      <p:sp>
        <p:nvSpPr>
          <p:cNvPr id="3" name="TextBox 2"/>
          <p:cNvSpPr txBox="1"/>
          <p:nvPr/>
        </p:nvSpPr>
        <p:spPr>
          <a:xfrm>
            <a:off x="200538" y="1515025"/>
            <a:ext cx="254015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smtClean="0">
                <a:ln>
                  <a:noFill/>
                </a:ln>
                <a:solidFill>
                  <a:srgbClr val="FFFF00"/>
                </a:solidFill>
                <a:effectLst/>
                <a:uLnTx/>
                <a:uFillTx/>
                <a:latin typeface="Calibri"/>
                <a:ea typeface="+mn-ea"/>
                <a:cs typeface="+mn-cs"/>
              </a:rPr>
              <a:t>Relajarse</a:t>
            </a:r>
            <a:r>
              <a:rPr kumimoji="0" lang="en-US" sz="2400" b="1" i="1" u="none" strike="noStrike" kern="1200" cap="none" spc="0" normalizeH="0" baseline="0" noProof="0" dirty="0" smtClean="0">
                <a:ln>
                  <a:noFill/>
                </a:ln>
                <a:solidFill>
                  <a:srgbClr val="FFFF00"/>
                </a:solidFill>
                <a:effectLst/>
                <a:uLnTx/>
                <a:uFillTx/>
                <a:latin typeface="Calibri"/>
                <a:ea typeface="+mn-ea"/>
                <a:cs typeface="+mn-cs"/>
              </a:rPr>
              <a:t>=To relax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smtClean="0">
                <a:ln>
                  <a:noFill/>
                </a:ln>
                <a:solidFill>
                  <a:srgbClr val="FFFF00"/>
                </a:solidFill>
                <a:effectLst/>
                <a:uLnTx/>
                <a:uFillTx/>
                <a:latin typeface="Calibri"/>
                <a:ea typeface="+mn-ea"/>
                <a:cs typeface="+mn-cs"/>
              </a:rPr>
              <a:t>Ya</a:t>
            </a:r>
            <a:r>
              <a:rPr kumimoji="0" lang="en-US" sz="2400" b="1" i="1" u="none" strike="noStrike" kern="1200" cap="none" spc="0" normalizeH="0" baseline="0" noProof="0" dirty="0" smtClean="0">
                <a:ln>
                  <a:noFill/>
                </a:ln>
                <a:solidFill>
                  <a:srgbClr val="FFFF00"/>
                </a:solidFill>
                <a:effectLst/>
                <a:uLnTx/>
                <a:uFillTx/>
                <a:latin typeface="Calibri"/>
                <a:ea typeface="+mn-ea"/>
                <a:cs typeface="+mn-cs"/>
              </a:rPr>
              <a:t>=already </a:t>
            </a:r>
            <a:endParaRPr kumimoji="0" lang="en-US" sz="2400" b="1" i="1"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21839083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3076107"/>
            <a:ext cx="4724400" cy="3781893"/>
          </a:xfrm>
          <a:prstGeom prst="rect">
            <a:avLst/>
          </a:prstGeom>
        </p:spPr>
      </p:pic>
      <p:sp>
        <p:nvSpPr>
          <p:cNvPr id="3" name="Oval Callout 2"/>
          <p:cNvSpPr/>
          <p:nvPr/>
        </p:nvSpPr>
        <p:spPr>
          <a:xfrm>
            <a:off x="-29497" y="204554"/>
            <a:ext cx="3886200" cy="2590800"/>
          </a:xfrm>
          <a:prstGeom prst="wedgeEllipseCallout">
            <a:avLst>
              <a:gd name="adj1" fmla="val 65189"/>
              <a:gd name="adj2" fmla="val 7592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Calibri"/>
                <a:ea typeface="+mn-ea"/>
                <a:cs typeface="+mn-cs"/>
              </a:rPr>
              <a:t>What do you notice about the uses of verbs in the preterit?  </a:t>
            </a:r>
            <a:endParaRPr kumimoji="0" lang="en-US" sz="2800" b="1" i="0" u="none" strike="noStrike" kern="1200" cap="none" spc="0" normalizeH="0" baseline="0" noProof="0" dirty="0">
              <a:ln>
                <a:noFill/>
              </a:ln>
              <a:solidFill>
                <a:srgbClr val="FFFF00"/>
              </a:solidFill>
              <a:effectLst/>
              <a:uLnTx/>
              <a:uFillTx/>
              <a:latin typeface="Calibri"/>
              <a:ea typeface="+mn-ea"/>
              <a:cs typeface="+mn-cs"/>
            </a:endParaRPr>
          </a:p>
        </p:txBody>
      </p:sp>
      <p:sp>
        <p:nvSpPr>
          <p:cNvPr id="5" name="Oval Callout 4"/>
          <p:cNvSpPr/>
          <p:nvPr/>
        </p:nvSpPr>
        <p:spPr>
          <a:xfrm>
            <a:off x="4648200" y="-76200"/>
            <a:ext cx="3886200" cy="2590800"/>
          </a:xfrm>
          <a:prstGeom prst="wedgeEllipseCallout">
            <a:avLst>
              <a:gd name="adj1" fmla="val -24375"/>
              <a:gd name="adj2" fmla="val 130948"/>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Calibri"/>
                <a:ea typeface="+mn-ea"/>
                <a:cs typeface="+mn-cs"/>
              </a:rPr>
              <a:t>What kinds of actions were happening when the preterit was used?</a:t>
            </a:r>
            <a:endParaRPr kumimoji="0" lang="en-US" sz="28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23129785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8" y="2744001"/>
            <a:ext cx="5485332" cy="4113999"/>
          </a:xfrm>
          <a:prstGeom prst="rect">
            <a:avLst/>
          </a:prstGeom>
        </p:spPr>
      </p:pic>
      <p:sp>
        <p:nvSpPr>
          <p:cNvPr id="4" name="TextBox 3"/>
          <p:cNvSpPr txBox="1"/>
          <p:nvPr/>
        </p:nvSpPr>
        <p:spPr>
          <a:xfrm>
            <a:off x="0" y="35189"/>
            <a:ext cx="9372600"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El 4 de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marzo</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smtClean="0">
                <a:ln>
                  <a:noFill/>
                </a:ln>
                <a:solidFill>
                  <a:srgbClr val="FF0000"/>
                </a:solidFill>
                <a:effectLst/>
                <a:uLnTx/>
                <a:uFillTx/>
                <a:latin typeface="Calibri"/>
                <a:ea typeface="+mn-ea"/>
                <a:cs typeface="+mn-cs"/>
              </a:rPr>
              <a:t>era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el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noveno</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cumpleaños</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de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Esponja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Roberto.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Squidward</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y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Patricicio</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srgbClr val="FF0000"/>
                </a:solidFill>
                <a:effectLst/>
                <a:uLnTx/>
                <a:uFillTx/>
                <a:latin typeface="Calibri"/>
                <a:ea typeface="+mn-ea"/>
                <a:cs typeface="+mn-cs"/>
              </a:rPr>
              <a:t>exclamaron</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Feliz</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Cumpleaños</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Roberto!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Vamos</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tener</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una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fiesta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fantástica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3"/>
          <a:stretch>
            <a:fillRect/>
          </a:stretch>
        </p:blipFill>
        <p:spPr>
          <a:xfrm>
            <a:off x="5486400" y="3352800"/>
            <a:ext cx="1981200" cy="2122714"/>
          </a:xfrm>
          <a:prstGeom prst="rect">
            <a:avLst/>
          </a:prstGeom>
        </p:spPr>
      </p:pic>
    </p:spTree>
    <p:extLst>
      <p:ext uri="{BB962C8B-B14F-4D97-AF65-F5344CB8AC3E}">
        <p14:creationId xmlns:p14="http://schemas.microsoft.com/office/powerpoint/2010/main" val="116220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3810000" cy="3810000"/>
          </a:xfrm>
          <a:prstGeom prst="rect">
            <a:avLst/>
          </a:prstGeom>
        </p:spPr>
      </p:pic>
      <p:sp>
        <p:nvSpPr>
          <p:cNvPr id="2" name="TextBox 1"/>
          <p:cNvSpPr txBox="1"/>
          <p:nvPr/>
        </p:nvSpPr>
        <p:spPr>
          <a:xfrm>
            <a:off x="3810000" y="381000"/>
            <a:ext cx="5105400" cy="56323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Para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empezar</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Taylor Swift </a:t>
            </a:r>
            <a:r>
              <a:rPr kumimoji="0" lang="en-US" sz="4000" b="0" i="0" u="none" strike="noStrike" kern="1200" cap="none" spc="0" normalizeH="0" baseline="0" noProof="0" dirty="0" err="1" smtClean="0">
                <a:ln>
                  <a:noFill/>
                </a:ln>
                <a:solidFill>
                  <a:srgbClr val="FF0000"/>
                </a:solidFill>
                <a:effectLst/>
                <a:uLnTx/>
                <a:uFillTx/>
                <a:latin typeface="Calibri"/>
                <a:ea typeface="+mn-ea"/>
                <a:cs typeface="+mn-cs"/>
              </a:rPr>
              <a:t>llegó</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y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ella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srgbClr val="FF0000"/>
                </a:solidFill>
                <a:effectLst/>
                <a:uLnTx/>
                <a:uFillTx/>
                <a:latin typeface="Calibri"/>
                <a:ea typeface="+mn-ea"/>
                <a:cs typeface="+mn-cs"/>
              </a:rPr>
              <a:t>trajo</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un pastel de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cumpleaños</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El pastel </a:t>
            </a:r>
            <a:r>
              <a:rPr kumimoji="0" lang="en-US" sz="4000" b="0" i="0" u="none" strike="noStrike" kern="1200" cap="none" spc="0" normalizeH="0" baseline="0" noProof="0" dirty="0" smtClean="0">
                <a:ln>
                  <a:noFill/>
                </a:ln>
                <a:solidFill>
                  <a:srgbClr val="FF0000"/>
                </a:solidFill>
                <a:effectLst/>
                <a:uLnTx/>
                <a:uFillTx/>
                <a:latin typeface="Calibri"/>
                <a:ea typeface="+mn-ea"/>
                <a:cs typeface="+mn-cs"/>
              </a:rPr>
              <a:t>era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muy</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bonito y </a:t>
            </a:r>
            <a:r>
              <a:rPr kumimoji="0" lang="en-US" sz="4000" b="0" i="0" u="none" strike="noStrike" kern="1200" cap="none" spc="0" normalizeH="0" baseline="0" noProof="0" dirty="0" err="1" smtClean="0">
                <a:ln>
                  <a:noFill/>
                </a:ln>
                <a:solidFill>
                  <a:srgbClr val="FF0000"/>
                </a:solidFill>
                <a:effectLst/>
                <a:uLnTx/>
                <a:uFillTx/>
                <a:latin typeface="Calibri"/>
                <a:ea typeface="+mn-ea"/>
                <a:cs typeface="+mn-cs"/>
              </a:rPr>
              <a:t>tenía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el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sabor</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(flavor) de chocolate. Roberto </a:t>
            </a:r>
            <a:r>
              <a:rPr kumimoji="0" lang="en-US" sz="4000" b="0" i="0" u="none" strike="noStrike" kern="1200" cap="none" spc="0" normalizeH="0" baseline="0" noProof="0" dirty="0" err="1" smtClean="0">
                <a:ln>
                  <a:noFill/>
                </a:ln>
                <a:solidFill>
                  <a:srgbClr val="FF0000"/>
                </a:solidFill>
                <a:effectLst/>
                <a:uLnTx/>
                <a:uFillTx/>
                <a:latin typeface="Calibri"/>
                <a:ea typeface="+mn-ea"/>
                <a:cs typeface="+mn-cs"/>
              </a:rPr>
              <a:t>estaba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muy</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feliz</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con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su</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pastel de Srta. Swift.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3"/>
          <a:stretch>
            <a:fillRect/>
          </a:stretch>
        </p:blipFill>
        <p:spPr>
          <a:xfrm>
            <a:off x="0" y="3657600"/>
            <a:ext cx="3733800" cy="3200400"/>
          </a:xfrm>
          <a:prstGeom prst="rect">
            <a:avLst/>
          </a:prstGeom>
        </p:spPr>
      </p:pic>
    </p:spTree>
    <p:extLst>
      <p:ext uri="{BB962C8B-B14F-4D97-AF65-F5344CB8AC3E}">
        <p14:creationId xmlns:p14="http://schemas.microsoft.com/office/powerpoint/2010/main" val="404482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761" y="20187"/>
            <a:ext cx="5715000" cy="3871913"/>
          </a:xfrm>
          <a:prstGeom prst="rect">
            <a:avLst/>
          </a:prstGeom>
        </p:spPr>
      </p:pic>
      <p:sp>
        <p:nvSpPr>
          <p:cNvPr id="3" name="TextBox 2"/>
          <p:cNvSpPr txBox="1"/>
          <p:nvPr/>
        </p:nvSpPr>
        <p:spPr>
          <a:xfrm>
            <a:off x="381000" y="3657600"/>
            <a:ext cx="8610600" cy="31700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Pero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en</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seguida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(immediately)</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srgbClr val="FF0000"/>
                </a:solidFill>
                <a:effectLst/>
                <a:uLnTx/>
                <a:uFillTx/>
                <a:latin typeface="Calibri"/>
                <a:ea typeface="+mn-ea"/>
                <a:cs typeface="+mn-cs"/>
              </a:rPr>
              <a:t>llegaron</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Winnie the Pooh y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sus</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amigos, y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ellos</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srgbClr val="FF0000"/>
                </a:solidFill>
                <a:effectLst/>
                <a:uLnTx/>
                <a:uFillTx/>
                <a:latin typeface="Calibri"/>
                <a:ea typeface="+mn-ea"/>
                <a:cs typeface="+mn-cs"/>
              </a:rPr>
              <a:t>trajeron</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un pastel de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cumpleaños</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también</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Esponja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Roberto </a:t>
            </a:r>
            <a:r>
              <a:rPr kumimoji="0" lang="en-US" sz="4000" b="0" i="0" u="none" strike="noStrike" kern="1200" cap="none" spc="0" normalizeH="0" baseline="0" noProof="0" dirty="0" err="1" smtClean="0">
                <a:ln>
                  <a:noFill/>
                </a:ln>
                <a:solidFill>
                  <a:srgbClr val="FF0000"/>
                </a:solidFill>
                <a:effectLst/>
                <a:uLnTx/>
                <a:uFillTx/>
                <a:latin typeface="Calibri"/>
                <a:ea typeface="+mn-ea"/>
                <a:cs typeface="+mn-cs"/>
              </a:rPr>
              <a:t>estaba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loco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por</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tener</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dos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pasteles</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de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cumpleaños</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3"/>
          <a:stretch>
            <a:fillRect/>
          </a:stretch>
        </p:blipFill>
        <p:spPr>
          <a:xfrm>
            <a:off x="6019800" y="0"/>
            <a:ext cx="3124200" cy="3733800"/>
          </a:xfrm>
          <a:prstGeom prst="rect">
            <a:avLst/>
          </a:prstGeom>
        </p:spPr>
      </p:pic>
    </p:spTree>
    <p:extLst>
      <p:ext uri="{BB962C8B-B14F-4D97-AF65-F5344CB8AC3E}">
        <p14:creationId xmlns:p14="http://schemas.microsoft.com/office/powerpoint/2010/main" val="231910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7378" t="13483" r="25356" b="10890"/>
          <a:stretch/>
        </p:blipFill>
        <p:spPr>
          <a:xfrm>
            <a:off x="5007858" y="0"/>
            <a:ext cx="4100552" cy="3457687"/>
          </a:xfrm>
          <a:prstGeom prst="rect">
            <a:avLst/>
          </a:prstGeom>
        </p:spPr>
      </p:pic>
      <p:pic>
        <p:nvPicPr>
          <p:cNvPr id="4" name="Picture 3"/>
          <p:cNvPicPr>
            <a:picLocks noChangeAspect="1"/>
          </p:cNvPicPr>
          <p:nvPr/>
        </p:nvPicPr>
        <p:blipFill>
          <a:blip r:embed="rId3"/>
          <a:stretch>
            <a:fillRect/>
          </a:stretch>
        </p:blipFill>
        <p:spPr>
          <a:xfrm>
            <a:off x="15157" y="34296"/>
            <a:ext cx="4940300" cy="3467100"/>
          </a:xfrm>
          <a:prstGeom prst="rect">
            <a:avLst/>
          </a:prstGeom>
        </p:spPr>
      </p:pic>
      <p:sp>
        <p:nvSpPr>
          <p:cNvPr id="6" name="TextBox 5"/>
          <p:cNvSpPr txBox="1"/>
          <p:nvPr/>
        </p:nvSpPr>
        <p:spPr>
          <a:xfrm>
            <a:off x="228600" y="3886200"/>
            <a:ext cx="8686800"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Esponja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Roberto y Patricio </a:t>
            </a:r>
            <a:r>
              <a:rPr kumimoji="0" lang="en-US" sz="4000" b="0" i="0" u="none" strike="noStrike" kern="1200" cap="none" spc="0" normalizeH="0" baseline="0" noProof="0" dirty="0" err="1" smtClean="0">
                <a:ln>
                  <a:noFill/>
                </a:ln>
                <a:solidFill>
                  <a:srgbClr val="FF0000"/>
                </a:solidFill>
                <a:effectLst/>
                <a:uLnTx/>
                <a:uFillTx/>
                <a:latin typeface="Calibri"/>
                <a:ea typeface="+mn-ea"/>
                <a:cs typeface="+mn-cs"/>
              </a:rPr>
              <a:t>comieron</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todo</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los dos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pasteles</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ellos</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srgbClr val="FF0000"/>
                </a:solidFill>
                <a:effectLst/>
                <a:uLnTx/>
                <a:uFillTx/>
                <a:latin typeface="Calibri"/>
                <a:ea typeface="+mn-ea"/>
                <a:cs typeface="+mn-cs"/>
              </a:rPr>
              <a:t>comieron</a:t>
            </a:r>
            <a:r>
              <a:rPr kumimoji="0" lang="en-US" sz="4000" b="0" i="0" u="none" strike="noStrike" kern="1200" cap="none" spc="0" normalizeH="0" baseline="0" noProof="0" dirty="0" smtClean="0">
                <a:ln>
                  <a:noFill/>
                </a:ln>
                <a:solidFill>
                  <a:srgbClr val="FF0000"/>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muy</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rápido</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porque</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srgbClr val="FF0000"/>
                </a:solidFill>
                <a:effectLst/>
                <a:uLnTx/>
                <a:uFillTx/>
                <a:latin typeface="Calibri"/>
                <a:ea typeface="+mn-ea"/>
                <a:cs typeface="+mn-cs"/>
              </a:rPr>
              <a:t>tenían</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mucha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hambre</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719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3799"/>
            <a:ext cx="4197332" cy="3147999"/>
          </a:xfrm>
          <a:prstGeom prst="rect">
            <a:avLst/>
          </a:prstGeom>
        </p:spPr>
      </p:pic>
      <p:sp>
        <p:nvSpPr>
          <p:cNvPr id="6" name="TextBox 5"/>
          <p:cNvSpPr txBox="1"/>
          <p:nvPr/>
        </p:nvSpPr>
        <p:spPr>
          <a:xfrm>
            <a:off x="4191000" y="457200"/>
            <a:ext cx="4953000"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Pero</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Esponja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Roberto </a:t>
            </a:r>
            <a:r>
              <a:rPr kumimoji="0" lang="en-US" sz="4000" b="0" i="0" u="none" strike="noStrike" kern="1200" cap="none" spc="0" normalizeH="0" baseline="0" noProof="0" dirty="0" err="1" smtClean="0">
                <a:ln>
                  <a:noFill/>
                </a:ln>
                <a:solidFill>
                  <a:srgbClr val="FF0000"/>
                </a:solidFill>
                <a:effectLst/>
                <a:uLnTx/>
                <a:uFillTx/>
                <a:latin typeface="Calibri"/>
                <a:ea typeface="+mn-ea"/>
                <a:cs typeface="+mn-cs"/>
              </a:rPr>
              <a:t>comió</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demasiado</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(too much) y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después</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smtClean="0">
                <a:ln>
                  <a:noFill/>
                </a:ln>
                <a:solidFill>
                  <a:srgbClr val="FF0000"/>
                </a:solidFill>
                <a:effectLst/>
                <a:uLnTx/>
                <a:uFillTx/>
                <a:latin typeface="Calibri"/>
                <a:ea typeface="+mn-ea"/>
                <a:cs typeface="+mn-cs"/>
              </a:rPr>
              <a:t>se </a:t>
            </a:r>
            <a:r>
              <a:rPr kumimoji="0" lang="en-US" sz="4000" b="0" i="0" u="none" strike="noStrike" kern="1200" cap="none" spc="0" normalizeH="0" baseline="0" noProof="0" dirty="0" err="1" smtClean="0">
                <a:ln>
                  <a:noFill/>
                </a:ln>
                <a:solidFill>
                  <a:srgbClr val="FF0000"/>
                </a:solidFill>
                <a:effectLst/>
                <a:uLnTx/>
                <a:uFillTx/>
                <a:latin typeface="Calibri"/>
                <a:ea typeface="+mn-ea"/>
                <a:cs typeface="+mn-cs"/>
              </a:rPr>
              <a:t>sentía</a:t>
            </a:r>
            <a:r>
              <a:rPr kumimoji="0" lang="en-US" sz="4000" b="0" i="0" u="none" strike="noStrike" kern="1200" cap="none" spc="0" normalizeH="0" baseline="0" noProof="0" dirty="0" smtClean="0">
                <a:ln>
                  <a:noFill/>
                </a:ln>
                <a:solidFill>
                  <a:srgbClr val="FF0000"/>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muy</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mal.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3"/>
          <a:stretch>
            <a:fillRect/>
          </a:stretch>
        </p:blipFill>
        <p:spPr>
          <a:xfrm>
            <a:off x="5257800" y="3943350"/>
            <a:ext cx="3886200" cy="2914650"/>
          </a:xfrm>
          <a:prstGeom prst="rect">
            <a:avLst/>
          </a:prstGeom>
        </p:spPr>
      </p:pic>
      <p:sp>
        <p:nvSpPr>
          <p:cNvPr id="7" name="TextBox 6"/>
          <p:cNvSpPr txBox="1"/>
          <p:nvPr/>
        </p:nvSpPr>
        <p:spPr>
          <a:xfrm>
            <a:off x="152400" y="4191000"/>
            <a:ext cx="5029200"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Patricio </a:t>
            </a:r>
            <a:r>
              <a:rPr kumimoji="0" lang="en-US" sz="4000" b="0" i="0" u="none" strike="noStrike" kern="1200" cap="none" spc="0" normalizeH="0" baseline="0" noProof="0" dirty="0" smtClean="0">
                <a:ln>
                  <a:noFill/>
                </a:ln>
                <a:solidFill>
                  <a:srgbClr val="FF0000"/>
                </a:solidFill>
                <a:effectLst/>
                <a:uLnTx/>
                <a:uFillTx/>
                <a:latin typeface="Calibri"/>
                <a:ea typeface="+mn-ea"/>
                <a:cs typeface="+mn-cs"/>
              </a:rPr>
              <a:t>era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peor</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él</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srgbClr val="FF0000"/>
                </a:solidFill>
                <a:effectLst/>
                <a:uLnTx/>
                <a:uFillTx/>
                <a:latin typeface="Calibri"/>
                <a:ea typeface="+mn-ea"/>
                <a:cs typeface="+mn-cs"/>
              </a:rPr>
              <a:t>vomitó</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todo</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el pastel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que</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comió</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El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vomito</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smtClean="0">
                <a:ln>
                  <a:noFill/>
                </a:ln>
                <a:solidFill>
                  <a:srgbClr val="FF0000"/>
                </a:solidFill>
                <a:effectLst/>
                <a:uLnTx/>
                <a:uFillTx/>
                <a:latin typeface="Calibri"/>
                <a:ea typeface="+mn-ea"/>
                <a:cs typeface="+mn-cs"/>
              </a:rPr>
              <a:t>era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rosado</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561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5749" y="0"/>
            <a:ext cx="4662986" cy="3124200"/>
          </a:xfrm>
          <a:prstGeom prst="rect">
            <a:avLst/>
          </a:prstGeom>
        </p:spPr>
      </p:pic>
      <p:sp>
        <p:nvSpPr>
          <p:cNvPr id="7" name="TextBox 6"/>
          <p:cNvSpPr txBox="1"/>
          <p:nvPr/>
        </p:nvSpPr>
        <p:spPr>
          <a:xfrm>
            <a:off x="4648200" y="533400"/>
            <a:ext cx="4648200"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Después</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de comer y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vomitar</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Roberto y Patricio </a:t>
            </a:r>
            <a:r>
              <a:rPr kumimoji="0" lang="en-US" sz="4000" b="0" i="0" u="none" strike="noStrike" kern="1200" cap="none" spc="0" normalizeH="0" baseline="0" noProof="0" dirty="0" err="1" smtClean="0">
                <a:ln>
                  <a:noFill/>
                </a:ln>
                <a:solidFill>
                  <a:srgbClr val="FF0000"/>
                </a:solidFill>
                <a:effectLst/>
                <a:uLnTx/>
                <a:uFillTx/>
                <a:latin typeface="Calibri"/>
                <a:ea typeface="+mn-ea"/>
                <a:cs typeface="+mn-cs"/>
              </a:rPr>
              <a:t>tenían</a:t>
            </a:r>
            <a:r>
              <a:rPr kumimoji="0" lang="en-US" sz="4000" b="0" i="0" u="none" strike="noStrike" kern="1200" cap="none" spc="0" normalizeH="0" baseline="0" noProof="0" dirty="0" smtClean="0">
                <a:ln>
                  <a:noFill/>
                </a:ln>
                <a:solidFill>
                  <a:srgbClr val="FF0000"/>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mucha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sed</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4648200" y="3486150"/>
            <a:ext cx="4495800" cy="3371850"/>
          </a:xfrm>
          <a:prstGeom prst="rect">
            <a:avLst/>
          </a:prstGeom>
        </p:spPr>
      </p:pic>
      <p:sp>
        <p:nvSpPr>
          <p:cNvPr id="8" name="TextBox 7"/>
          <p:cNvSpPr txBox="1"/>
          <p:nvPr/>
        </p:nvSpPr>
        <p:spPr>
          <a:xfrm>
            <a:off x="28481" y="3962400"/>
            <a:ext cx="4343400"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Entonces</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Patricio </a:t>
            </a:r>
            <a:r>
              <a:rPr kumimoji="0" lang="en-US" sz="4000" b="0" i="0" u="none" strike="noStrike" kern="1200" cap="none" spc="0" normalizeH="0" baseline="0" noProof="0" dirty="0" err="1" smtClean="0">
                <a:ln>
                  <a:noFill/>
                </a:ln>
                <a:solidFill>
                  <a:srgbClr val="FF0000"/>
                </a:solidFill>
                <a:effectLst/>
                <a:uLnTx/>
                <a:uFillTx/>
                <a:latin typeface="Calibri"/>
                <a:ea typeface="+mn-ea"/>
                <a:cs typeface="+mn-cs"/>
              </a:rPr>
              <a:t>fue</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 la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nevera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 </a:t>
            </a:r>
            <a:r>
              <a:rPr kumimoji="0" lang="en-US" sz="4000" b="0" i="0" u="none" strike="noStrike" kern="1200" cap="none" spc="0" normalizeH="0" baseline="0" noProof="0" dirty="0" err="1" smtClean="0">
                <a:ln>
                  <a:noFill/>
                </a:ln>
                <a:solidFill>
                  <a:srgbClr val="FF0000"/>
                </a:solidFill>
                <a:effectLst/>
                <a:uLnTx/>
                <a:uFillTx/>
                <a:latin typeface="Calibri"/>
                <a:ea typeface="+mn-ea"/>
                <a:cs typeface="+mn-cs"/>
              </a:rPr>
              <a:t>sacó</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unas</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botellas</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de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agua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680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1" y="22863"/>
            <a:ext cx="4007877" cy="4007877"/>
          </a:xfrm>
          <a:prstGeom prst="rect">
            <a:avLst/>
          </a:prstGeom>
        </p:spPr>
      </p:pic>
      <p:pic>
        <p:nvPicPr>
          <p:cNvPr id="4" name="Picture 3"/>
          <p:cNvPicPr>
            <a:picLocks noChangeAspect="1"/>
          </p:cNvPicPr>
          <p:nvPr/>
        </p:nvPicPr>
        <p:blipFill>
          <a:blip r:embed="rId3"/>
          <a:stretch>
            <a:fillRect/>
          </a:stretch>
        </p:blipFill>
        <p:spPr>
          <a:xfrm>
            <a:off x="-158755" y="3898202"/>
            <a:ext cx="4471334" cy="2959798"/>
          </a:xfrm>
          <a:prstGeom prst="rect">
            <a:avLst/>
          </a:prstGeom>
        </p:spPr>
      </p:pic>
      <p:pic>
        <p:nvPicPr>
          <p:cNvPr id="5" name="Picture 4"/>
          <p:cNvPicPr>
            <a:picLocks noChangeAspect="1"/>
          </p:cNvPicPr>
          <p:nvPr/>
        </p:nvPicPr>
        <p:blipFill>
          <a:blip r:embed="rId4"/>
          <a:stretch>
            <a:fillRect/>
          </a:stretch>
        </p:blipFill>
        <p:spPr>
          <a:xfrm>
            <a:off x="5979206" y="4808254"/>
            <a:ext cx="2529793" cy="1897345"/>
          </a:xfrm>
          <a:prstGeom prst="rect">
            <a:avLst/>
          </a:prstGeom>
        </p:spPr>
      </p:pic>
      <p:sp>
        <p:nvSpPr>
          <p:cNvPr id="6" name="TextBox 5"/>
          <p:cNvSpPr txBox="1"/>
          <p:nvPr/>
        </p:nvSpPr>
        <p:spPr>
          <a:xfrm>
            <a:off x="4365760" y="25543"/>
            <a:ext cx="4702040" cy="44012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FF0000"/>
                </a:solidFill>
                <a:effectLst/>
                <a:uLnTx/>
                <a:uFillTx/>
                <a:latin typeface="Calibri"/>
                <a:ea typeface="+mn-ea"/>
                <a:cs typeface="+mn-cs"/>
              </a:rPr>
              <a:t>Era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medianoche</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cuando</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Stephen Curry y Justin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Beiber</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srgbClr val="FF0000"/>
                </a:solidFill>
                <a:effectLst/>
                <a:uLnTx/>
                <a:uFillTx/>
                <a:latin typeface="Calibri"/>
                <a:ea typeface="+mn-ea"/>
                <a:cs typeface="+mn-cs"/>
              </a:rPr>
              <a:t>vinieron</a:t>
            </a:r>
            <a:r>
              <a:rPr kumimoji="0" lang="en-US" sz="4000" b="0" i="0" u="none" strike="noStrike" kern="1200" cap="none" spc="0" normalizeH="0" baseline="0" noProof="0" dirty="0" smtClean="0">
                <a:ln>
                  <a:noFill/>
                </a:ln>
                <a:solidFill>
                  <a:srgbClr val="FF0000"/>
                </a:solidFill>
                <a:effectLst/>
                <a:uLnTx/>
                <a:uFillTx/>
                <a:latin typeface="Calibri"/>
                <a:ea typeface="+mn-ea"/>
                <a:cs typeface="+mn-cs"/>
              </a:rPr>
              <a:t> </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a la fiesta.  Sr.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Beiber</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srgbClr val="FF0000"/>
                </a:solidFill>
                <a:effectLst/>
                <a:uLnTx/>
                <a:uFillTx/>
                <a:latin typeface="Calibri"/>
                <a:ea typeface="+mn-ea"/>
                <a:cs typeface="+mn-cs"/>
              </a:rPr>
              <a:t>dio</a:t>
            </a:r>
            <a:r>
              <a:rPr kumimoji="0" lang="en-US" sz="4000" b="0" i="0" u="none" strike="noStrike" kern="1200" cap="none" spc="0" normalizeH="0" baseline="0" noProof="0" dirty="0" smtClean="0">
                <a:ln>
                  <a:noFill/>
                </a:ln>
                <a:solidFill>
                  <a:srgbClr val="FF0000"/>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regalos</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de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flores</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y chocolate a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Esponja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Roberto.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467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r="41848"/>
          <a:stretch>
            <a:fillRect/>
          </a:stretch>
        </p:blipFill>
        <p:spPr>
          <a:xfrm>
            <a:off x="0" y="0"/>
            <a:ext cx="2609089" cy="3200400"/>
          </a:xfrm>
          <a:prstGeom prst="rect">
            <a:avLst/>
          </a:prstGeom>
        </p:spPr>
      </p:pic>
      <p:pic>
        <p:nvPicPr>
          <p:cNvPr id="3" name="Picture 2"/>
          <p:cNvPicPr>
            <a:picLocks noChangeAspect="1"/>
          </p:cNvPicPr>
          <p:nvPr/>
        </p:nvPicPr>
        <p:blipFill>
          <a:blip r:embed="rId3"/>
          <a:stretch>
            <a:fillRect/>
          </a:stretch>
        </p:blipFill>
        <p:spPr>
          <a:xfrm>
            <a:off x="6400776" y="3429000"/>
            <a:ext cx="2278365" cy="3423773"/>
          </a:xfrm>
          <a:prstGeom prst="rect">
            <a:avLst/>
          </a:prstGeom>
        </p:spPr>
      </p:pic>
      <p:sp>
        <p:nvSpPr>
          <p:cNvPr id="2" name="TextBox 1"/>
          <p:cNvSpPr txBox="1"/>
          <p:nvPr/>
        </p:nvSpPr>
        <p:spPr>
          <a:xfrm>
            <a:off x="3200400" y="0"/>
            <a:ext cx="5562600"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Al final de la fiesta,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todos</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los amigos </a:t>
            </a:r>
            <a:r>
              <a:rPr kumimoji="0" lang="en-US" sz="4000" b="0" i="0" u="none" strike="noStrike" kern="1200" cap="none" spc="0" normalizeH="0" baseline="0" noProof="0" dirty="0" err="1" smtClean="0">
                <a:ln>
                  <a:noFill/>
                </a:ln>
                <a:solidFill>
                  <a:srgbClr val="FF0000"/>
                </a:solidFill>
                <a:effectLst/>
                <a:uLnTx/>
                <a:uFillTx/>
                <a:latin typeface="Calibri"/>
                <a:ea typeface="+mn-ea"/>
                <a:cs typeface="+mn-cs"/>
              </a:rPr>
              <a:t>usaron</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los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globos</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para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volar (to fly) a la playa,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donde</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srgbClr val="FF0000"/>
                </a:solidFill>
                <a:effectLst/>
                <a:uLnTx/>
                <a:uFillTx/>
                <a:latin typeface="Calibri"/>
                <a:ea typeface="+mn-ea"/>
                <a:cs typeface="+mn-cs"/>
              </a:rPr>
              <a:t>tuvieron</a:t>
            </a:r>
            <a:r>
              <a:rPr kumimoji="0" lang="en-US" sz="4000" b="0" i="0" u="none" strike="noStrike" kern="1200" cap="none" spc="0" normalizeH="0" baseline="0" noProof="0" dirty="0" smtClean="0">
                <a:ln>
                  <a:noFill/>
                </a:ln>
                <a:solidFill>
                  <a:srgbClr val="FF0000"/>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otra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fiesta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para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su</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amigo </a:t>
            </a:r>
            <a:r>
              <a:rPr kumimoji="0" lang="en-US" sz="4000" b="0" i="0" u="none" strike="noStrike" kern="1200" cap="none" spc="0" normalizeH="0" baseline="0" noProof="0" dirty="0" err="1" smtClean="0">
                <a:ln>
                  <a:noFill/>
                </a:ln>
                <a:solidFill>
                  <a:prstClr val="black"/>
                </a:solidFill>
                <a:effectLst/>
                <a:uLnTx/>
                <a:uFillTx/>
                <a:latin typeface="Calibri"/>
                <a:ea typeface="+mn-ea"/>
                <a:cs typeface="+mn-cs"/>
              </a:rPr>
              <a:t>Esponja</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Roberto.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4"/>
          <a:stretch>
            <a:fillRect/>
          </a:stretch>
        </p:blipFill>
        <p:spPr>
          <a:xfrm>
            <a:off x="32133" y="3886200"/>
            <a:ext cx="3867688" cy="3096093"/>
          </a:xfrm>
          <a:prstGeom prst="rect">
            <a:avLst/>
          </a:prstGeom>
        </p:spPr>
      </p:pic>
    </p:spTree>
    <p:extLst>
      <p:ext uri="{BB962C8B-B14F-4D97-AF65-F5344CB8AC3E}">
        <p14:creationId xmlns:p14="http://schemas.microsoft.com/office/powerpoint/2010/main" val="281353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3076107"/>
            <a:ext cx="4724400" cy="3781893"/>
          </a:xfrm>
          <a:prstGeom prst="rect">
            <a:avLst/>
          </a:prstGeom>
        </p:spPr>
      </p:pic>
      <p:sp>
        <p:nvSpPr>
          <p:cNvPr id="3" name="Oval Callout 2"/>
          <p:cNvSpPr/>
          <p:nvPr/>
        </p:nvSpPr>
        <p:spPr>
          <a:xfrm>
            <a:off x="-29497" y="204554"/>
            <a:ext cx="3886200" cy="2590800"/>
          </a:xfrm>
          <a:prstGeom prst="wedgeEllipseCallout">
            <a:avLst>
              <a:gd name="adj1" fmla="val 65189"/>
              <a:gd name="adj2" fmla="val 7592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Calibri"/>
                <a:ea typeface="+mn-ea"/>
                <a:cs typeface="+mn-cs"/>
              </a:rPr>
              <a:t>What did you notice about the uses of verbs in the preterit?  </a:t>
            </a:r>
            <a:endParaRPr kumimoji="0" lang="en-US" sz="2800" b="1" i="0" u="none" strike="noStrike" kern="1200" cap="none" spc="0" normalizeH="0" baseline="0" noProof="0" dirty="0">
              <a:ln>
                <a:noFill/>
              </a:ln>
              <a:solidFill>
                <a:srgbClr val="FFFF00"/>
              </a:solidFill>
              <a:effectLst/>
              <a:uLnTx/>
              <a:uFillTx/>
              <a:latin typeface="Calibri"/>
              <a:ea typeface="+mn-ea"/>
              <a:cs typeface="+mn-cs"/>
            </a:endParaRPr>
          </a:p>
        </p:txBody>
      </p:sp>
      <p:sp>
        <p:nvSpPr>
          <p:cNvPr id="5" name="Oval Callout 4"/>
          <p:cNvSpPr/>
          <p:nvPr/>
        </p:nvSpPr>
        <p:spPr>
          <a:xfrm>
            <a:off x="4648200" y="-76200"/>
            <a:ext cx="3886200" cy="2590800"/>
          </a:xfrm>
          <a:prstGeom prst="wedgeEllipseCallout">
            <a:avLst>
              <a:gd name="adj1" fmla="val -24375"/>
              <a:gd name="adj2" fmla="val 130948"/>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Calibri"/>
                <a:ea typeface="+mn-ea"/>
                <a:cs typeface="+mn-cs"/>
              </a:rPr>
              <a:t>What kinds of actions were happening when the preterit was used?</a:t>
            </a:r>
            <a:endParaRPr kumimoji="0" lang="en-US" sz="28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3314887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456391"/>
            <a:ext cx="3426372" cy="3062649"/>
          </a:xfrm>
          <a:prstGeom prst="rect">
            <a:avLst/>
          </a:prstGeom>
        </p:spPr>
      </p:pic>
      <p:sp>
        <p:nvSpPr>
          <p:cNvPr id="6" name="Oval Callout 5"/>
          <p:cNvSpPr/>
          <p:nvPr/>
        </p:nvSpPr>
        <p:spPr>
          <a:xfrm>
            <a:off x="2617076" y="725215"/>
            <a:ext cx="6306206" cy="3058510"/>
          </a:xfrm>
          <a:prstGeom prst="wedgeEllipseCallout">
            <a:avLst>
              <a:gd name="adj1" fmla="val -39481"/>
              <a:gd name="adj2" fmla="val 8275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a:t>
            </a:r>
            <a:endParaRPr kumimoji="0" lang="en-US" sz="24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endParaRPr>
          </a:p>
          <a:p>
            <a:pPr marL="0" marR="0" lvl="0" indent="0" algn="l" defTabSz="342900" rtl="0" eaLnBrk="1" fontAlgn="auto" latinLnBrk="0" hangingPunct="1">
              <a:lnSpc>
                <a:spcPct val="100000"/>
              </a:lnSpc>
              <a:spcBef>
                <a:spcPts val="0"/>
              </a:spcBef>
              <a:spcAft>
                <a:spcPts val="0"/>
              </a:spcAft>
              <a:buClrTx/>
              <a:buSzTx/>
              <a:buFontTx/>
              <a:buNone/>
              <a:tabLst/>
              <a:defRPr/>
            </a:pPr>
            <a:r>
              <a:rPr lang="en-US" sz="2400" b="1" i="1" dirty="0" err="1" smtClean="0">
                <a:solidFill>
                  <a:prstClr val="black"/>
                </a:solidFill>
                <a:latin typeface="Calibri"/>
                <a:sym typeface="Wingdings" panose="05000000000000000000" pitchFamily="2" charset="2"/>
              </a:rPr>
              <a:t>Tarea</a:t>
            </a:r>
            <a:r>
              <a:rPr lang="en-US" sz="2400" b="1" i="1" dirty="0" smtClean="0">
                <a:solidFill>
                  <a:prstClr val="black"/>
                </a:solidFill>
                <a:latin typeface="Calibri"/>
                <a:sym typeface="Wingdings" panose="05000000000000000000" pitchFamily="2" charset="2"/>
              </a:rPr>
              <a:t>: “</a:t>
            </a:r>
            <a:r>
              <a:rPr lang="en-US" sz="2400" b="1" i="1" dirty="0" err="1" smtClean="0">
                <a:solidFill>
                  <a:prstClr val="black"/>
                </a:solidFill>
                <a:latin typeface="Calibri"/>
                <a:sym typeface="Wingdings" panose="05000000000000000000" pitchFamily="2" charset="2"/>
              </a:rPr>
              <a:t>Cuando</a:t>
            </a:r>
            <a:r>
              <a:rPr lang="en-US" sz="2400" b="1" i="1" dirty="0" smtClean="0">
                <a:solidFill>
                  <a:prstClr val="black"/>
                </a:solidFill>
                <a:latin typeface="Calibri"/>
                <a:sym typeface="Wingdings" panose="05000000000000000000" pitchFamily="2" charset="2"/>
              </a:rPr>
              <a:t> </a:t>
            </a:r>
            <a:r>
              <a:rPr lang="en-US" sz="2400" b="1" i="1" dirty="0" err="1" smtClean="0">
                <a:solidFill>
                  <a:prstClr val="black"/>
                </a:solidFill>
                <a:latin typeface="Calibri"/>
                <a:sym typeface="Wingdings" panose="05000000000000000000" pitchFamily="2" charset="2"/>
              </a:rPr>
              <a:t>yo</a:t>
            </a:r>
            <a:r>
              <a:rPr lang="en-US" sz="2400" b="1" i="1" dirty="0" smtClean="0">
                <a:solidFill>
                  <a:prstClr val="black"/>
                </a:solidFill>
                <a:latin typeface="Calibri"/>
                <a:sym typeface="Wingdings" panose="05000000000000000000" pitchFamily="2" charset="2"/>
              </a:rPr>
              <a:t> Era Niño/a” final draft in your Spanish folder. </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Make</a:t>
            </a:r>
            <a:r>
              <a:rPr kumimoji="0" lang="en-US" sz="2400" b="1" i="1" u="none" strike="noStrike" kern="1200" cap="none" spc="0" normalizeH="0" noProof="0" dirty="0" smtClean="0">
                <a:ln>
                  <a:noFill/>
                </a:ln>
                <a:solidFill>
                  <a:prstClr val="black"/>
                </a:solidFill>
                <a:effectLst/>
                <a:uLnTx/>
                <a:uFillTx/>
                <a:latin typeface="Calibri"/>
                <a:ea typeface="+mn-ea"/>
                <a:cs typeface="+mn-cs"/>
                <a:sym typeface="Wingdings" panose="05000000000000000000" pitchFamily="2" charset="2"/>
              </a:rPr>
              <a:t> sure you have added at least 3 sentences in the </a:t>
            </a:r>
            <a:r>
              <a:rPr kumimoji="0" lang="en-US" sz="2400" b="1" i="1" u="none" strike="noStrike" kern="1200" cap="none" spc="0" normalizeH="0" noProof="0" dirty="0" err="1" smtClean="0">
                <a:ln>
                  <a:noFill/>
                </a:ln>
                <a:solidFill>
                  <a:prstClr val="black"/>
                </a:solidFill>
                <a:effectLst/>
                <a:uLnTx/>
                <a:uFillTx/>
                <a:latin typeface="Calibri"/>
                <a:ea typeface="+mn-ea"/>
                <a:cs typeface="+mn-cs"/>
                <a:sym typeface="Wingdings" panose="05000000000000000000" pitchFamily="2" charset="2"/>
              </a:rPr>
              <a:t>pretérito</a:t>
            </a:r>
            <a:r>
              <a:rPr lang="en-US" sz="2400" b="1" i="1" dirty="0" smtClean="0">
                <a:solidFill>
                  <a:prstClr val="black"/>
                </a:solidFill>
                <a:latin typeface="Calibri"/>
                <a:sym typeface="Wingdings" panose="05000000000000000000" pitchFamily="2" charset="2"/>
              </a:rPr>
              <a:t>! </a:t>
            </a:r>
            <a:endParaRPr kumimoji="0" lang="en-US" sz="2400" b="1" i="1"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endParaRPr>
          </a:p>
        </p:txBody>
      </p:sp>
    </p:spTree>
    <p:extLst>
      <p:ext uri="{BB962C8B-B14F-4D97-AF65-F5344CB8AC3E}">
        <p14:creationId xmlns:p14="http://schemas.microsoft.com/office/powerpoint/2010/main" val="175235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89100" y="0"/>
            <a:ext cx="5745892" cy="6858000"/>
          </a:xfrm>
          <a:prstGeom prst="rect">
            <a:avLst/>
          </a:prstGeom>
        </p:spPr>
      </p:pic>
    </p:spTree>
    <p:extLst>
      <p:ext uri="{BB962C8B-B14F-4D97-AF65-F5344CB8AC3E}">
        <p14:creationId xmlns:p14="http://schemas.microsoft.com/office/powerpoint/2010/main" val="22333777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838200"/>
            <a:ext cx="8763000" cy="44012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 single, completed action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2800" b="0" i="1" u="none" strike="noStrike" kern="1200" cap="none" spc="0" normalizeH="0" baseline="0" noProof="0" dirty="0">
                <a:ln>
                  <a:noFill/>
                </a:ln>
                <a:solidFill>
                  <a:prstClr val="black"/>
                </a:solidFill>
                <a:effectLst/>
                <a:uLnTx/>
                <a:uFillTx/>
                <a:latin typeface="Calibri"/>
                <a:ea typeface="+mn-ea"/>
                <a:cs typeface="+mn-cs"/>
              </a:rPr>
              <a:t>Hice mi tarea y fui a la tienda.</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2800" b="0" i="1" u="none" strike="noStrike" kern="1200" cap="none" spc="0" normalizeH="0" baseline="0" noProof="0" dirty="0">
                <a:ln>
                  <a:noFill/>
                </a:ln>
                <a:solidFill>
                  <a:prstClr val="black"/>
                </a:solidFill>
                <a:effectLst/>
                <a:uLnTx/>
                <a:uFillTx/>
                <a:latin typeface="Calibri"/>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 beginning or ending of an event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2800" b="0" i="1" u="none" strike="noStrike" kern="1200" cap="none" spc="0" normalizeH="0" baseline="0" noProof="0" dirty="0">
                <a:ln>
                  <a:noFill/>
                </a:ln>
                <a:solidFill>
                  <a:prstClr val="black"/>
                </a:solidFill>
                <a:effectLst/>
                <a:uLnTx/>
                <a:uFillTx/>
                <a:latin typeface="Calibri"/>
                <a:ea typeface="+mn-ea"/>
                <a:cs typeface="+mn-cs"/>
              </a:rPr>
              <a:t>La celebración empezó a las dos y terminó a las siete.</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2800" b="0" i="0" u="none" strike="noStrike" kern="1200" cap="none" spc="0" normalizeH="0" baseline="0" noProof="0" dirty="0">
                <a:ln>
                  <a:noFill/>
                </a:ln>
                <a:solidFill>
                  <a:prstClr val="black"/>
                </a:solidFill>
                <a:effectLst/>
                <a:uLnTx/>
                <a:uFillTx/>
                <a:latin typeface="Calibri"/>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Events with specific starting and ending times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2800" b="0" i="1" u="none" strike="noStrike" kern="1200" cap="none" spc="0" normalizeH="0" baseline="0" noProof="0" dirty="0">
                <a:ln>
                  <a:noFill/>
                </a:ln>
                <a:solidFill>
                  <a:prstClr val="black"/>
                </a:solidFill>
                <a:effectLst/>
                <a:uLnTx/>
                <a:uFillTx/>
                <a:latin typeface="Calibri"/>
                <a:ea typeface="+mn-ea"/>
                <a:cs typeface="+mn-cs"/>
              </a:rPr>
              <a:t>El temblor ocurrió a las 7:19 de la mañana.</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2800" b="0" i="1" u="none" strike="noStrike" kern="1200" cap="none" spc="0" normalizeH="0" baseline="0" noProof="0" dirty="0">
                <a:ln>
                  <a:noFill/>
                </a:ln>
                <a:solidFill>
                  <a:prstClr val="black"/>
                </a:solidFill>
                <a:effectLst/>
                <a:uLnTx/>
                <a:uFillTx/>
                <a:latin typeface="Calibri"/>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584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04800"/>
            <a:ext cx="8458200" cy="803296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err="1" smtClean="0">
                <a:ln>
                  <a:noFill/>
                </a:ln>
                <a:solidFill>
                  <a:prstClr val="black"/>
                </a:solidFill>
                <a:effectLst/>
                <a:uLnTx/>
                <a:uFillTx/>
                <a:latin typeface="Calibri"/>
                <a:ea typeface="+mn-ea"/>
                <a:cs typeface="+mn-cs"/>
              </a:rPr>
              <a:t>Squidward</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y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Patricicio</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exclamaron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Feliz</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Cumpleaños</a:t>
            </a:r>
            <a:r>
              <a:rPr kumimoji="0" lang="en-US" sz="2400" b="0" i="0" u="none" strike="noStrike" kern="1200" cap="none" spc="0" normalizeH="0" baseline="0" noProof="0" dirty="0">
                <a:ln>
                  <a:noFill/>
                </a:ln>
                <a:solidFill>
                  <a:prstClr val="black"/>
                </a:solidFill>
                <a:effectLst/>
                <a:uLnTx/>
                <a:uFillTx/>
                <a:latin typeface="Calibri"/>
                <a:ea typeface="+mn-ea"/>
                <a:cs typeface="+mn-cs"/>
              </a:rPr>
              <a:t> Roberto</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Taylor Swift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llegó</a:t>
            </a:r>
            <a:r>
              <a:rPr kumimoji="0" lang="en-US" sz="2400" b="0" i="0" u="none" strike="noStrike" kern="1200" cap="none" spc="0" normalizeH="0" baseline="0" noProof="0" dirty="0">
                <a:ln>
                  <a:noFill/>
                </a:ln>
                <a:solidFill>
                  <a:prstClr val="black"/>
                </a:solidFill>
                <a:effectLst/>
                <a:uLnTx/>
                <a:uFillTx/>
                <a:latin typeface="Calibri"/>
                <a:ea typeface="+mn-ea"/>
                <a:cs typeface="+mn-cs"/>
              </a:rPr>
              <a:t> y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ella</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trajo</a:t>
            </a:r>
            <a:r>
              <a:rPr kumimoji="0" lang="en-US" sz="2400" b="0" i="0" u="none" strike="noStrike" kern="1200" cap="none" spc="0" normalizeH="0" baseline="0" noProof="0" dirty="0">
                <a:ln>
                  <a:noFill/>
                </a:ln>
                <a:solidFill>
                  <a:prstClr val="black"/>
                </a:solidFill>
                <a:effectLst/>
                <a:uLnTx/>
                <a:uFillTx/>
                <a:latin typeface="Calibri"/>
                <a:ea typeface="+mn-ea"/>
                <a:cs typeface="+mn-cs"/>
              </a:rPr>
              <a:t> un pastel de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cumpleaños</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endParaRPr kumimoji="0" lang="en-US" sz="24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El pastel era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muy</a:t>
            </a:r>
            <a:r>
              <a:rPr kumimoji="0" lang="en-US" sz="2400" b="0" i="0" u="none" strike="noStrike" kern="1200" cap="none" spc="0" normalizeH="0" baseline="0" noProof="0" dirty="0">
                <a:ln>
                  <a:noFill/>
                </a:ln>
                <a:solidFill>
                  <a:prstClr val="black"/>
                </a:solidFill>
                <a:effectLst/>
                <a:uLnTx/>
                <a:uFillTx/>
                <a:latin typeface="Calibri"/>
                <a:ea typeface="+mn-ea"/>
                <a:cs typeface="+mn-cs"/>
              </a:rPr>
              <a:t> bonito y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tenía</a:t>
            </a:r>
            <a:r>
              <a:rPr kumimoji="0" lang="en-US" sz="2400" b="0" i="0" u="none" strike="noStrike" kern="1200" cap="none" spc="0" normalizeH="0" baseline="0" noProof="0" dirty="0">
                <a:ln>
                  <a:noFill/>
                </a:ln>
                <a:solidFill>
                  <a:prstClr val="black"/>
                </a:solidFill>
                <a:effectLst/>
                <a:uLnTx/>
                <a:uFillTx/>
                <a:latin typeface="Calibri"/>
                <a:ea typeface="+mn-ea"/>
                <a:cs typeface="+mn-cs"/>
              </a:rPr>
              <a:t> el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sabor</a:t>
            </a:r>
            <a:r>
              <a:rPr kumimoji="0" lang="en-US" sz="2400" b="0" i="0" u="none" strike="noStrike" kern="1200" cap="none" spc="0" normalizeH="0" baseline="0" noProof="0" dirty="0">
                <a:ln>
                  <a:noFill/>
                </a:ln>
                <a:solidFill>
                  <a:prstClr val="black"/>
                </a:solidFill>
                <a:effectLst/>
                <a:uLnTx/>
                <a:uFillTx/>
                <a:latin typeface="Calibri"/>
                <a:ea typeface="+mn-ea"/>
                <a:cs typeface="+mn-cs"/>
              </a:rPr>
              <a:t> (flavor) de chocolate. </a:t>
            </a:r>
            <a:endParaRPr kumimoji="0" lang="en-US" sz="24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Esponja</a:t>
            </a:r>
            <a:r>
              <a:rPr kumimoji="0" lang="en-US" sz="2400" b="0" i="0" u="none" strike="noStrike" kern="1200" cap="none" spc="0" normalizeH="0" baseline="0" noProof="0" dirty="0">
                <a:ln>
                  <a:noFill/>
                </a:ln>
                <a:solidFill>
                  <a:prstClr val="black"/>
                </a:solidFill>
                <a:effectLst/>
                <a:uLnTx/>
                <a:uFillTx/>
                <a:latin typeface="Calibri"/>
                <a:ea typeface="+mn-ea"/>
                <a:cs typeface="+mn-cs"/>
              </a:rPr>
              <a:t> Roberto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estaba</a:t>
            </a:r>
            <a:r>
              <a:rPr kumimoji="0" lang="en-US" sz="2400" b="0" i="0" u="none" strike="noStrike" kern="1200" cap="none" spc="0" normalizeH="0" baseline="0" noProof="0" dirty="0">
                <a:ln>
                  <a:noFill/>
                </a:ln>
                <a:solidFill>
                  <a:prstClr val="black"/>
                </a:solidFill>
                <a:effectLst/>
                <a:uLnTx/>
                <a:uFillTx/>
                <a:latin typeface="Calibri"/>
                <a:ea typeface="+mn-ea"/>
                <a:cs typeface="+mn-cs"/>
              </a:rPr>
              <a:t> loco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por</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tener</a:t>
            </a:r>
            <a:r>
              <a:rPr kumimoji="0" lang="en-US" sz="2400" b="0" i="0" u="none" strike="noStrike" kern="1200" cap="none" spc="0" normalizeH="0" baseline="0" noProof="0" dirty="0">
                <a:ln>
                  <a:noFill/>
                </a:ln>
                <a:solidFill>
                  <a:prstClr val="black"/>
                </a:solidFill>
                <a:effectLst/>
                <a:uLnTx/>
                <a:uFillTx/>
                <a:latin typeface="Calibri"/>
                <a:ea typeface="+mn-ea"/>
                <a:cs typeface="+mn-cs"/>
              </a:rPr>
              <a:t> dos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pasteles</a:t>
            </a:r>
            <a:r>
              <a:rPr kumimoji="0" lang="en-US" sz="2400" b="0" i="0" u="none" strike="noStrike" kern="1200" cap="none" spc="0" normalizeH="0" baseline="0" noProof="0" dirty="0">
                <a:ln>
                  <a:noFill/>
                </a:ln>
                <a:solidFill>
                  <a:prstClr val="black"/>
                </a:solidFill>
                <a:effectLst/>
                <a:uLnTx/>
                <a:uFillTx/>
                <a:latin typeface="Calibri"/>
                <a:ea typeface="+mn-ea"/>
                <a:cs typeface="+mn-cs"/>
              </a:rPr>
              <a:t> de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cumpleaños</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endParaRPr kumimoji="0" lang="en-US" sz="24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err="1" smtClean="0">
                <a:ln>
                  <a:noFill/>
                </a:ln>
                <a:solidFill>
                  <a:prstClr val="black"/>
                </a:solidFill>
                <a:effectLst/>
                <a:uLnTx/>
                <a:uFillTx/>
                <a:latin typeface="Calibri"/>
                <a:ea typeface="+mn-ea"/>
                <a:cs typeface="+mn-cs"/>
              </a:rPr>
              <a:t>Ellos</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comieron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muy</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rápido</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porque</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tenían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mucha</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hambre</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Patricio </a:t>
            </a:r>
            <a:r>
              <a:rPr kumimoji="0" lang="en-US" sz="2400" b="0" i="0" u="none" strike="noStrike" kern="1200" cap="none" spc="0" normalizeH="0" baseline="0" noProof="0" dirty="0" err="1" smtClean="0">
                <a:ln>
                  <a:noFill/>
                </a:ln>
                <a:solidFill>
                  <a:prstClr val="black"/>
                </a:solidFill>
                <a:effectLst/>
                <a:uLnTx/>
                <a:uFillTx/>
                <a:latin typeface="Calibri"/>
                <a:ea typeface="+mn-ea"/>
                <a:cs typeface="+mn-cs"/>
              </a:rPr>
              <a:t>vomitó</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todo</a:t>
            </a:r>
            <a:r>
              <a:rPr kumimoji="0" lang="en-US" sz="2400" b="0" i="0" u="none" strike="noStrike" kern="1200" cap="none" spc="0" normalizeH="0" baseline="0" noProof="0" dirty="0">
                <a:ln>
                  <a:noFill/>
                </a:ln>
                <a:solidFill>
                  <a:prstClr val="black"/>
                </a:solidFill>
                <a:effectLst/>
                <a:uLnTx/>
                <a:uFillTx/>
                <a:latin typeface="Calibri"/>
                <a:ea typeface="+mn-ea"/>
                <a:cs typeface="+mn-cs"/>
              </a:rPr>
              <a:t> el pastel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que</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comió</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endParaRPr kumimoji="0" lang="en-US" sz="24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El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vomito</a:t>
            </a:r>
            <a:r>
              <a:rPr kumimoji="0" lang="en-US" sz="2400" b="0" i="0" u="none" strike="noStrike" kern="1200" cap="none" spc="0" normalizeH="0" baseline="0" noProof="0" dirty="0">
                <a:ln>
                  <a:noFill/>
                </a:ln>
                <a:solidFill>
                  <a:prstClr val="black"/>
                </a:solidFill>
                <a:effectLst/>
                <a:uLnTx/>
                <a:uFillTx/>
                <a:latin typeface="Calibri"/>
                <a:ea typeface="+mn-ea"/>
                <a:cs typeface="+mn-cs"/>
              </a:rPr>
              <a:t> era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rosado</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Era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medianoche</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cuando</a:t>
            </a:r>
            <a:r>
              <a:rPr kumimoji="0" lang="en-US" sz="2400" b="0" i="0" u="none" strike="noStrike" kern="1200" cap="none" spc="0" normalizeH="0" baseline="0" noProof="0" dirty="0">
                <a:ln>
                  <a:noFill/>
                </a:ln>
                <a:solidFill>
                  <a:prstClr val="black"/>
                </a:solidFill>
                <a:effectLst/>
                <a:uLnTx/>
                <a:uFillTx/>
                <a:latin typeface="Calibri"/>
                <a:ea typeface="+mn-ea"/>
                <a:cs typeface="+mn-cs"/>
              </a:rPr>
              <a:t> Stephen Curry y Justin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Beiber</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vinieron</a:t>
            </a:r>
            <a:r>
              <a:rPr kumimoji="0" lang="en-US" sz="2400" b="0" i="0" u="none" strike="noStrike" kern="1200" cap="none" spc="0" normalizeH="0" baseline="0" noProof="0" dirty="0">
                <a:ln>
                  <a:noFill/>
                </a:ln>
                <a:solidFill>
                  <a:prstClr val="black"/>
                </a:solidFill>
                <a:effectLst/>
                <a:uLnTx/>
                <a:uFillTx/>
                <a:latin typeface="Calibri"/>
                <a:ea typeface="+mn-ea"/>
                <a:cs typeface="+mn-cs"/>
              </a:rPr>
              <a:t> a la fiesta. </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24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1136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14334" y="0"/>
            <a:ext cx="8829665" cy="61863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prstClr val="white"/>
                </a:solidFill>
                <a:effectLst/>
                <a:uLnTx/>
                <a:uFillTx/>
                <a:latin typeface="Comic Sans MS"/>
                <a:ea typeface="+mn-ea"/>
                <a:cs typeface="Comic Sans MS"/>
              </a:rPr>
              <a:t>“</a:t>
            </a:r>
            <a:r>
              <a:rPr kumimoji="0" lang="en-US" sz="2800" b="1" i="1" u="sng" strike="noStrike" kern="1200" cap="none" spc="0" normalizeH="0" baseline="0" noProof="0" dirty="0" err="1">
                <a:ln>
                  <a:noFill/>
                </a:ln>
                <a:solidFill>
                  <a:prstClr val="white"/>
                </a:solidFill>
                <a:effectLst/>
                <a:uLnTx/>
                <a:uFillTx/>
                <a:latin typeface="Comic Sans MS"/>
                <a:ea typeface="+mn-ea"/>
                <a:cs typeface="Comic Sans MS"/>
              </a:rPr>
              <a:t>Cuando</a:t>
            </a:r>
            <a:r>
              <a:rPr kumimoji="0" lang="en-US" sz="2800" b="1" i="1" u="sng" strike="noStrike" kern="1200" cap="none" spc="0" normalizeH="0" baseline="0" noProof="0" dirty="0">
                <a:ln>
                  <a:noFill/>
                </a:ln>
                <a:solidFill>
                  <a:prstClr val="white"/>
                </a:solidFill>
                <a:effectLst/>
                <a:uLnTx/>
                <a:uFillTx/>
                <a:latin typeface="Comic Sans MS"/>
                <a:ea typeface="+mn-ea"/>
                <a:cs typeface="Comic Sans MS"/>
              </a:rPr>
              <a:t> Era </a:t>
            </a:r>
            <a:r>
              <a:rPr kumimoji="0" lang="en-US" sz="2800" b="1" i="1" u="sng" strike="noStrike" kern="1200" cap="none" spc="0" normalizeH="0" baseline="0" noProof="0" dirty="0" err="1">
                <a:ln>
                  <a:noFill/>
                </a:ln>
                <a:solidFill>
                  <a:prstClr val="white"/>
                </a:solidFill>
                <a:effectLst/>
                <a:uLnTx/>
                <a:uFillTx/>
                <a:latin typeface="Comic Sans MS"/>
                <a:ea typeface="+mn-ea"/>
                <a:cs typeface="Comic Sans MS"/>
              </a:rPr>
              <a:t>Más</a:t>
            </a:r>
            <a:r>
              <a:rPr kumimoji="0" lang="en-US" sz="2800" b="1" i="1" u="sng" strike="noStrike" kern="1200" cap="none" spc="0" normalizeH="0" baseline="0" noProof="0" dirty="0">
                <a:ln>
                  <a:noFill/>
                </a:ln>
                <a:solidFill>
                  <a:prstClr val="white"/>
                </a:solidFill>
                <a:effectLst/>
                <a:uLnTx/>
                <a:uFillTx/>
                <a:latin typeface="Comic Sans MS"/>
                <a:ea typeface="+mn-ea"/>
                <a:cs typeface="Comic Sans MS"/>
              </a:rPr>
              <a:t> </a:t>
            </a:r>
            <a:r>
              <a:rPr kumimoji="0" lang="en-US" sz="2800" b="1" i="1" u="sng" strike="noStrike" kern="1200" cap="none" spc="0" normalizeH="0" baseline="0" noProof="0" dirty="0" err="1">
                <a:ln>
                  <a:noFill/>
                </a:ln>
                <a:solidFill>
                  <a:prstClr val="white"/>
                </a:solidFill>
                <a:effectLst/>
                <a:uLnTx/>
                <a:uFillTx/>
                <a:latin typeface="Comic Sans MS"/>
                <a:ea typeface="+mn-ea"/>
                <a:cs typeface="Comic Sans MS"/>
              </a:rPr>
              <a:t>Joven</a:t>
            </a:r>
            <a:r>
              <a:rPr kumimoji="0" lang="en-US" sz="2800" b="1" i="1" u="sng" strike="noStrike" kern="1200" cap="none" spc="0" normalizeH="0" baseline="0" noProof="0" dirty="0">
                <a:ln>
                  <a:noFill/>
                </a:ln>
                <a:solidFill>
                  <a:prstClr val="white"/>
                </a:solidFill>
                <a:effectLst/>
                <a:uLnTx/>
                <a:uFillTx/>
                <a:latin typeface="Comic Sans MS"/>
                <a:ea typeface="+mn-ea"/>
                <a:cs typeface="Comic Sans M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omic Sans MS"/>
              <a:ea typeface="+mn-ea"/>
              <a:cs typeface="Comic Sans M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omic Sans MS"/>
                <a:ea typeface="+mn-ea"/>
                <a:cs typeface="Comic Sans MS"/>
              </a:rPr>
              <a:t>Próximos</a:t>
            </a:r>
            <a:r>
              <a:rPr kumimoji="0" lang="en-US" sz="2400" b="1" i="0" u="none" strike="noStrike" kern="1200" cap="none" spc="0" normalizeH="0" baseline="0" noProof="0" dirty="0">
                <a:ln>
                  <a:noFill/>
                </a:ln>
                <a:solidFill>
                  <a:prstClr val="white"/>
                </a:solidFill>
                <a:effectLst/>
                <a:uLnTx/>
                <a:uFillTx/>
                <a:latin typeface="Comic Sans MS"/>
                <a:ea typeface="+mn-ea"/>
                <a:cs typeface="Comic Sans MS"/>
              </a:rPr>
              <a:t> </a:t>
            </a:r>
            <a:r>
              <a:rPr kumimoji="0" lang="en-US" sz="2400" b="1" i="0" u="none" strike="noStrike" kern="1200" cap="none" spc="0" normalizeH="0" baseline="0" noProof="0" dirty="0" err="1">
                <a:ln>
                  <a:noFill/>
                </a:ln>
                <a:solidFill>
                  <a:prstClr val="white"/>
                </a:solidFill>
                <a:effectLst/>
                <a:uLnTx/>
                <a:uFillTx/>
                <a:latin typeface="Comic Sans MS"/>
                <a:ea typeface="+mn-ea"/>
                <a:cs typeface="Comic Sans MS"/>
              </a:rPr>
              <a:t>Pasos</a:t>
            </a:r>
            <a:r>
              <a:rPr kumimoji="0" lang="en-US" sz="2400" b="1" i="0" u="none" strike="noStrike" kern="1200" cap="none" spc="0" normalizeH="0" baseline="0" noProof="0" dirty="0">
                <a:ln>
                  <a:noFill/>
                </a:ln>
                <a:solidFill>
                  <a:prstClr val="white"/>
                </a:solidFill>
                <a:effectLst/>
                <a:uLnTx/>
                <a:uFillTx/>
                <a:latin typeface="Comic Sans MS"/>
                <a:ea typeface="+mn-ea"/>
                <a:cs typeface="Comic Sans MS"/>
              </a:rPr>
              <a:t> (Next Steps):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omic Sans MS"/>
              <a:ea typeface="+mn-ea"/>
              <a:cs typeface="Comic Sans MS"/>
            </a:endParaRPr>
          </a:p>
          <a:p>
            <a:pPr marL="457200" marR="0" lvl="0" indent="-457200" algn="l" defTabSz="457200" rtl="0" eaLnBrk="1" fontAlgn="auto" latinLnBrk="0" hangingPunct="1">
              <a:lnSpc>
                <a:spcPct val="100000"/>
              </a:lnSpc>
              <a:spcBef>
                <a:spcPts val="0"/>
              </a:spcBef>
              <a:spcAft>
                <a:spcPts val="0"/>
              </a:spcAft>
              <a:buClrTx/>
              <a:buSzTx/>
              <a:buFontTx/>
              <a:buAutoNum type="arabicParenR"/>
              <a:tabLst/>
              <a:defRPr/>
            </a:pPr>
            <a:r>
              <a:rPr kumimoji="0" lang="en-US" sz="1600" b="1" i="0" u="none" strike="noStrike" kern="1200" cap="none" spc="0" normalizeH="0" baseline="0" noProof="0" dirty="0">
                <a:ln>
                  <a:noFill/>
                </a:ln>
                <a:solidFill>
                  <a:prstClr val="white"/>
                </a:solidFill>
                <a:effectLst/>
                <a:uLnTx/>
                <a:uFillTx/>
                <a:latin typeface="Comic Sans MS"/>
                <a:ea typeface="+mn-ea"/>
                <a:cs typeface="Comic Sans MS"/>
              </a:rPr>
              <a:t>Check for grammatical (verb conjugation, adjective/noun </a:t>
            </a:r>
            <a:r>
              <a:rPr kumimoji="0" lang="en-US" sz="1600" b="1" i="0" u="none" strike="noStrike" kern="1200" cap="none" spc="0" normalizeH="0" baseline="0" noProof="0" dirty="0" err="1">
                <a:ln>
                  <a:noFill/>
                </a:ln>
                <a:solidFill>
                  <a:prstClr val="white"/>
                </a:solidFill>
                <a:effectLst/>
                <a:uLnTx/>
                <a:uFillTx/>
                <a:latin typeface="Comic Sans MS"/>
                <a:ea typeface="+mn-ea"/>
                <a:cs typeface="Comic Sans MS"/>
              </a:rPr>
              <a:t>agreement,etc</a:t>
            </a:r>
            <a:r>
              <a:rPr kumimoji="0" lang="en-US" sz="1600" b="1" i="0" u="none" strike="noStrike" kern="1200" cap="none" spc="0" normalizeH="0" baseline="0" noProof="0" dirty="0">
                <a:ln>
                  <a:noFill/>
                </a:ln>
                <a:solidFill>
                  <a:prstClr val="white"/>
                </a:solidFill>
                <a:effectLst/>
                <a:uLnTx/>
                <a:uFillTx/>
                <a:latin typeface="Comic Sans MS"/>
                <a:ea typeface="+mn-ea"/>
                <a:cs typeface="Comic Sans MS"/>
              </a:rPr>
              <a:t>.) and spelling errors.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omic Sans MS"/>
              <a:ea typeface="+mn-ea"/>
              <a:cs typeface="Comic Sans MS"/>
            </a:endParaRPr>
          </a:p>
          <a:p>
            <a:pPr marL="457200" marR="0" lvl="0" indent="-457200" algn="l" defTabSz="457200" rtl="0" eaLnBrk="1" fontAlgn="auto" latinLnBrk="0" hangingPunct="1">
              <a:lnSpc>
                <a:spcPct val="100000"/>
              </a:lnSpc>
              <a:spcBef>
                <a:spcPts val="0"/>
              </a:spcBef>
              <a:spcAft>
                <a:spcPts val="0"/>
              </a:spcAft>
              <a:buClrTx/>
              <a:buSzTx/>
              <a:buFontTx/>
              <a:buAutoNum type="arabicParenR"/>
              <a:tabLst/>
              <a:defRPr/>
            </a:pPr>
            <a:r>
              <a:rPr kumimoji="0" lang="en-US" sz="1600" b="1" i="0" u="none" strike="noStrike" kern="1200" cap="none" spc="0" normalizeH="0" baseline="0" noProof="0" dirty="0">
                <a:ln>
                  <a:noFill/>
                </a:ln>
                <a:solidFill>
                  <a:prstClr val="white"/>
                </a:solidFill>
                <a:effectLst/>
                <a:uLnTx/>
                <a:uFillTx/>
                <a:latin typeface="Comic Sans MS"/>
                <a:ea typeface="+mn-ea"/>
                <a:cs typeface="Comic Sans MS"/>
              </a:rPr>
              <a:t>Change into paragraph form and</a:t>
            </a:r>
            <a:r>
              <a:rPr kumimoji="0" lang="is-IS" sz="1600" b="1" i="0" u="none" strike="noStrike" kern="1200" cap="none" spc="0" normalizeH="0" baseline="0" noProof="0" dirty="0">
                <a:ln>
                  <a:noFill/>
                </a:ln>
                <a:solidFill>
                  <a:prstClr val="white"/>
                </a:solidFill>
                <a:effectLst/>
                <a:uLnTx/>
                <a:uFillTx/>
                <a:latin typeface="Comic Sans MS"/>
                <a:ea typeface="+mn-ea"/>
                <a:cs typeface="Comic Sans M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omic Sans MS"/>
              <a:ea typeface="+mn-ea"/>
              <a:cs typeface="Comic Sans MS"/>
            </a:endParaRPr>
          </a:p>
          <a:p>
            <a:pPr marL="457200" marR="0" lvl="0" indent="-457200" algn="l" defTabSz="457200" rtl="0" eaLnBrk="1" fontAlgn="auto" latinLnBrk="0" hangingPunct="1">
              <a:lnSpc>
                <a:spcPct val="100000"/>
              </a:lnSpc>
              <a:spcBef>
                <a:spcPts val="0"/>
              </a:spcBef>
              <a:spcAft>
                <a:spcPts val="0"/>
              </a:spcAft>
              <a:buClrTx/>
              <a:buSzTx/>
              <a:buFontTx/>
              <a:buAutoNum type="arabicParenR"/>
              <a:tabLst/>
              <a:defRPr/>
            </a:pPr>
            <a:r>
              <a:rPr kumimoji="0" lang="is-IS" sz="1600" b="1" i="0" u="none" strike="noStrike" kern="1200" cap="none" spc="0" normalizeH="0" baseline="0" noProof="0" dirty="0">
                <a:ln>
                  <a:noFill/>
                </a:ln>
                <a:solidFill>
                  <a:prstClr val="white"/>
                </a:solidFill>
                <a:effectLst/>
                <a:uLnTx/>
                <a:uFillTx/>
                <a:latin typeface="Comic Sans MS"/>
                <a:ea typeface="+mn-ea"/>
                <a:cs typeface="Comic Sans MS"/>
              </a:rPr>
              <a:t>…r</a:t>
            </a:r>
            <a:r>
              <a:rPr kumimoji="0" lang="en-US" sz="1600" b="1" i="0" u="none" strike="noStrike" kern="1200" cap="none" spc="0" normalizeH="0" baseline="0" noProof="0" dirty="0">
                <a:ln>
                  <a:noFill/>
                </a:ln>
                <a:solidFill>
                  <a:prstClr val="white"/>
                </a:solidFill>
                <a:effectLst/>
                <a:uLnTx/>
                <a:uFillTx/>
                <a:latin typeface="Comic Sans MS"/>
                <a:ea typeface="+mn-ea"/>
                <a:cs typeface="Comic Sans MS"/>
              </a:rPr>
              <a:t>e-organize sentences and choose 10 (in the imperfect) to use to go with your photo. (You may change some of these to match your photo if you need to). Make sure you have sentences about what you were like and what you used to do.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srgbClr val="FF0000"/>
              </a:solidFill>
              <a:effectLst/>
              <a:uLnTx/>
              <a:uFillTx/>
              <a:latin typeface="Comic Sans MS"/>
              <a:ea typeface="+mn-ea"/>
              <a:cs typeface="Comic Sans M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mic Sans MS"/>
                <a:ea typeface="+mn-ea"/>
                <a:cs typeface="Comic Sans MS"/>
              </a:rPr>
              <a:t>4)  </a:t>
            </a:r>
            <a:r>
              <a:rPr kumimoji="0" lang="en-US" sz="2400" b="1" i="0" u="none" strike="noStrike" kern="1200" cap="none" spc="0" normalizeH="0" baseline="0" noProof="0" dirty="0">
                <a:ln>
                  <a:noFill/>
                </a:ln>
                <a:solidFill>
                  <a:prstClr val="white"/>
                </a:solidFill>
                <a:effectLst/>
                <a:uLnTx/>
                <a:uFillTx/>
                <a:latin typeface="Comic Sans MS"/>
                <a:ea typeface="+mn-ea"/>
                <a:cs typeface="Comic Sans MS"/>
              </a:rPr>
              <a:t>Include at least 3 sentences en el </a:t>
            </a:r>
            <a:r>
              <a:rPr kumimoji="0" lang="en-US" sz="2400" b="1" i="0" u="none" strike="noStrike" kern="1200" cap="none" spc="0" normalizeH="0" baseline="0" noProof="0" dirty="0" err="1">
                <a:ln>
                  <a:noFill/>
                </a:ln>
                <a:solidFill>
                  <a:prstClr val="white"/>
                </a:solidFill>
                <a:effectLst/>
                <a:uLnTx/>
                <a:uFillTx/>
                <a:latin typeface="Comic Sans MS"/>
                <a:ea typeface="+mn-ea"/>
                <a:cs typeface="Comic Sans MS"/>
              </a:rPr>
              <a:t>pretérito</a:t>
            </a:r>
            <a:r>
              <a:rPr kumimoji="0" lang="en-US" sz="2400" b="1" i="0" u="none" strike="noStrike" kern="1200" cap="none" spc="0" normalizeH="0" baseline="0" noProof="0" dirty="0">
                <a:ln>
                  <a:noFill/>
                </a:ln>
                <a:solidFill>
                  <a:prstClr val="white"/>
                </a:solidFill>
                <a:effectLst/>
                <a:uLnTx/>
                <a:uFillTx/>
                <a:latin typeface="Comic Sans MS"/>
                <a:ea typeface="+mn-ea"/>
                <a:cs typeface="Comic Sans MS"/>
              </a:rPr>
              <a:t> about something that happened one time in the past.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Comic Sans MS"/>
                <a:ea typeface="+mn-ea"/>
                <a:cs typeface="Comic Sans M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mic Sans MS"/>
                <a:ea typeface="+mn-ea"/>
                <a:cs typeface="Comic Sans MS"/>
              </a:rPr>
              <a:t>5) Go back and add connecting words/transition words to link the sentences in your paragraph and give it nice flow </a:t>
            </a:r>
            <a:r>
              <a:rPr kumimoji="0" lang="en-US" sz="1600" b="1" i="0" u="none" strike="noStrike" kern="1200" cap="none" spc="0" normalizeH="0" baseline="0" noProof="0" dirty="0">
                <a:ln>
                  <a:noFill/>
                </a:ln>
                <a:solidFill>
                  <a:prstClr val="white"/>
                </a:solidFill>
                <a:effectLst/>
                <a:uLnTx/>
                <a:uFillTx/>
                <a:latin typeface="Comic Sans MS"/>
                <a:ea typeface="+mn-ea"/>
                <a:cs typeface="Comic Sans MS"/>
                <a:sym typeface="Wingdings"/>
              </a:rPr>
              <a:t> (Y/</a:t>
            </a:r>
            <a:r>
              <a:rPr kumimoji="0" lang="en-US" sz="1600" b="1" i="0" u="none" strike="noStrike" kern="1200" cap="none" spc="0" normalizeH="0" baseline="0" noProof="0" dirty="0" err="1">
                <a:ln>
                  <a:noFill/>
                </a:ln>
                <a:solidFill>
                  <a:prstClr val="white"/>
                </a:solidFill>
                <a:effectLst/>
                <a:uLnTx/>
                <a:uFillTx/>
                <a:latin typeface="Comic Sans MS"/>
                <a:ea typeface="+mn-ea"/>
                <a:cs typeface="Comic Sans MS"/>
                <a:sym typeface="Wingdings"/>
              </a:rPr>
              <a:t>También</a:t>
            </a:r>
            <a:r>
              <a:rPr kumimoji="0" lang="en-US" sz="1600" b="1" i="0" u="none" strike="noStrike" kern="1200" cap="none" spc="0" normalizeH="0" baseline="0" noProof="0" dirty="0">
                <a:ln>
                  <a:noFill/>
                </a:ln>
                <a:solidFill>
                  <a:prstClr val="white"/>
                </a:solidFill>
                <a:effectLst/>
                <a:uLnTx/>
                <a:uFillTx/>
                <a:latin typeface="Comic Sans MS"/>
                <a:ea typeface="+mn-ea"/>
                <a:cs typeface="Comic Sans MS"/>
                <a:sym typeface="Wingdings"/>
              </a:rPr>
              <a:t>/</a:t>
            </a:r>
            <a:r>
              <a:rPr kumimoji="0" lang="en-US" sz="1600" b="1" i="0" u="none" strike="noStrike" kern="1200" cap="none" spc="0" normalizeH="0" baseline="0" noProof="0" dirty="0" err="1">
                <a:ln>
                  <a:noFill/>
                </a:ln>
                <a:solidFill>
                  <a:prstClr val="white"/>
                </a:solidFill>
                <a:effectLst/>
                <a:uLnTx/>
                <a:uFillTx/>
                <a:latin typeface="Comic Sans MS"/>
                <a:ea typeface="+mn-ea"/>
                <a:cs typeface="Comic Sans MS"/>
                <a:sym typeface="Wingdings"/>
              </a:rPr>
              <a:t>Por</a:t>
            </a:r>
            <a:r>
              <a:rPr kumimoji="0" lang="en-US" sz="1600" b="1" i="0" u="none" strike="noStrike" kern="1200" cap="none" spc="0" normalizeH="0" baseline="0" noProof="0" dirty="0">
                <a:ln>
                  <a:noFill/>
                </a:ln>
                <a:solidFill>
                  <a:prstClr val="white"/>
                </a:solidFill>
                <a:effectLst/>
                <a:uLnTx/>
                <a:uFillTx/>
                <a:latin typeface="Comic Sans MS"/>
                <a:ea typeface="+mn-ea"/>
                <a:cs typeface="Comic Sans MS"/>
                <a:sym typeface="Wingdings"/>
              </a:rPr>
              <a:t> fin/</a:t>
            </a:r>
            <a:r>
              <a:rPr kumimoji="0" lang="en-US" sz="1600" b="1" i="0" u="none" strike="noStrike" kern="1200" cap="none" spc="0" normalizeH="0" baseline="0" noProof="0" dirty="0" err="1">
                <a:ln>
                  <a:noFill/>
                </a:ln>
                <a:solidFill>
                  <a:prstClr val="white"/>
                </a:solidFill>
                <a:effectLst/>
                <a:uLnTx/>
                <a:uFillTx/>
                <a:latin typeface="Comic Sans MS"/>
                <a:ea typeface="+mn-ea"/>
                <a:cs typeface="Comic Sans MS"/>
                <a:sym typeface="Wingdings"/>
              </a:rPr>
              <a:t>Entonces</a:t>
            </a:r>
            <a:r>
              <a:rPr kumimoji="0" lang="en-US" sz="1600" b="1" i="0" u="none" strike="noStrike" kern="1200" cap="none" spc="0" normalizeH="0" baseline="0" noProof="0" dirty="0">
                <a:ln>
                  <a:noFill/>
                </a:ln>
                <a:solidFill>
                  <a:prstClr val="white"/>
                </a:solidFill>
                <a:effectLst/>
                <a:uLnTx/>
                <a:uFillTx/>
                <a:latin typeface="Comic Sans MS"/>
                <a:ea typeface="+mn-ea"/>
                <a:cs typeface="Comic Sans MS"/>
                <a:sym typeface="Wingdings"/>
              </a:rPr>
              <a:t>/</a:t>
            </a:r>
            <a:r>
              <a:rPr kumimoji="0" lang="en-US" sz="1600" b="1" i="0" u="none" strike="noStrike" kern="1200" cap="none" spc="0" normalizeH="0" baseline="0" noProof="0" dirty="0" err="1">
                <a:ln>
                  <a:noFill/>
                </a:ln>
                <a:solidFill>
                  <a:prstClr val="white"/>
                </a:solidFill>
                <a:effectLst/>
                <a:uLnTx/>
                <a:uFillTx/>
                <a:latin typeface="Comic Sans MS"/>
                <a:ea typeface="+mn-ea"/>
                <a:cs typeface="Comic Sans MS"/>
                <a:sym typeface="Wingdings"/>
              </a:rPr>
              <a:t>Siempre</a:t>
            </a:r>
            <a:r>
              <a:rPr kumimoji="0" lang="is-IS" sz="1600" b="1" i="0" u="none" strike="noStrike" kern="1200" cap="none" spc="0" normalizeH="0" baseline="0" noProof="0" dirty="0">
                <a:ln>
                  <a:noFill/>
                </a:ln>
                <a:solidFill>
                  <a:prstClr val="white"/>
                </a:solidFill>
                <a:effectLst/>
                <a:uLnTx/>
                <a:uFillTx/>
                <a:latin typeface="Comic Sans MS"/>
                <a:ea typeface="+mn-ea"/>
                <a:cs typeface="Comic Sans MS"/>
                <a:sym typeface="Wingding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s-IS" sz="1600" b="1" i="0" u="none" strike="noStrike" kern="1200" cap="none" spc="0" normalizeH="0" baseline="0" noProof="0" dirty="0">
              <a:ln>
                <a:noFill/>
              </a:ln>
              <a:solidFill>
                <a:prstClr val="white"/>
              </a:solidFill>
              <a:effectLst/>
              <a:uLnTx/>
              <a:uFillTx/>
              <a:latin typeface="Comic Sans MS"/>
              <a:ea typeface="+mn-ea"/>
              <a:cs typeface="Comic Sans MS"/>
              <a:sym typeface="Wingding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mic Sans MS"/>
              <a:ea typeface="+mn-ea"/>
              <a:cs typeface="Comic Sans MS"/>
            </a:endParaRPr>
          </a:p>
        </p:txBody>
      </p:sp>
    </p:spTree>
    <p:extLst>
      <p:ext uri="{BB962C8B-B14F-4D97-AF65-F5344CB8AC3E}">
        <p14:creationId xmlns:p14="http://schemas.microsoft.com/office/powerpoint/2010/main" val="18475029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81000"/>
            <a:ext cx="8001000" cy="270843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err="1">
                <a:ln>
                  <a:noFill/>
                </a:ln>
                <a:solidFill>
                  <a:prstClr val="black"/>
                </a:solidFill>
                <a:effectLst/>
                <a:uLnTx/>
                <a:uFillTx/>
                <a:latin typeface="Calibri"/>
                <a:ea typeface="+mn-ea"/>
                <a:cs typeface="+mn-cs"/>
              </a:rPr>
              <a:t>Expresiones</a:t>
            </a:r>
            <a:r>
              <a:rPr kumimoji="0" lang="en-US" sz="2800" b="1" i="1" u="sng" strike="noStrike" kern="1200" cap="none" spc="0" normalizeH="0" baseline="0" noProof="0" dirty="0">
                <a:ln>
                  <a:noFill/>
                </a:ln>
                <a:solidFill>
                  <a:prstClr val="black"/>
                </a:solidFill>
                <a:effectLst/>
                <a:uLnTx/>
                <a:uFillTx/>
                <a:latin typeface="Calibri"/>
                <a:ea typeface="+mn-ea"/>
                <a:cs typeface="+mn-cs"/>
              </a:rPr>
              <a:t> del </a:t>
            </a:r>
            <a:r>
              <a:rPr kumimoji="0" lang="en-US" sz="2800" b="1" i="1" u="sng" strike="noStrike" kern="1200" cap="none" spc="0" normalizeH="0" baseline="0" noProof="0" dirty="0" err="1">
                <a:ln>
                  <a:noFill/>
                </a:ln>
                <a:solidFill>
                  <a:prstClr val="black"/>
                </a:solidFill>
                <a:effectLst/>
                <a:uLnTx/>
                <a:uFillTx/>
                <a:latin typeface="Calibri"/>
                <a:ea typeface="+mn-ea"/>
                <a:cs typeface="+mn-cs"/>
              </a:rPr>
              <a:t>Tiempo</a:t>
            </a:r>
            <a:r>
              <a:rPr kumimoji="0" lang="en-US" sz="2800" b="1" i="1" u="sng" strike="noStrike" kern="1200" cap="none" spc="0" normalizeH="0" baseline="0" noProof="0" dirty="0">
                <a:ln>
                  <a:noFill/>
                </a:ln>
                <a:solidFill>
                  <a:prstClr val="black"/>
                </a:solidFill>
                <a:effectLst/>
                <a:uLnTx/>
                <a:uFillTx/>
                <a:latin typeface="Calibri"/>
                <a:ea typeface="+mn-ea"/>
                <a:cs typeface="+mn-cs"/>
              </a:rPr>
              <a:t> (Time Expressions)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prstClr val="black"/>
                </a:solidFill>
                <a:effectLst/>
                <a:uLnTx/>
                <a:uFillTx/>
                <a:latin typeface="Calibri"/>
                <a:ea typeface="+mn-ea"/>
                <a:cs typeface="+mn-cs"/>
              </a:rPr>
              <a:t> para el </a:t>
            </a:r>
            <a:r>
              <a:rPr kumimoji="0" lang="en-US" sz="2800" b="1" i="1" u="sng" strike="noStrike" kern="1200" cap="none" spc="0" normalizeH="0" baseline="0" noProof="0" dirty="0" err="1">
                <a:ln>
                  <a:noFill/>
                </a:ln>
                <a:solidFill>
                  <a:prstClr val="black"/>
                </a:solidFill>
                <a:effectLst/>
                <a:uLnTx/>
                <a:uFillTx/>
                <a:latin typeface="Calibri"/>
                <a:ea typeface="+mn-ea"/>
                <a:cs typeface="+mn-cs"/>
              </a:rPr>
              <a:t>Pretérito</a:t>
            </a:r>
            <a:r>
              <a:rPr kumimoji="0" lang="en-US" sz="2800" b="1" i="1" u="sng" strike="noStrike" kern="1200" cap="none" spc="0" normalizeH="0" baseline="0" noProof="0" dirty="0">
                <a:ln>
                  <a:noFill/>
                </a:ln>
                <a:solidFill>
                  <a:prstClr val="black"/>
                </a:solidFill>
                <a:effectLst/>
                <a:uLnTx/>
                <a:uFillTx/>
                <a:latin typeface="Calibri"/>
                <a:ea typeface="+mn-ea"/>
                <a:cs typeface="+mn-cs"/>
              </a:rPr>
              <a:t> y el </a:t>
            </a:r>
            <a:r>
              <a:rPr kumimoji="0" lang="en-US" sz="2800" b="1" i="1" u="sng" strike="noStrike" kern="1200" cap="none" spc="0" normalizeH="0" baseline="0" noProof="0" dirty="0" err="1">
                <a:ln>
                  <a:noFill/>
                </a:ln>
                <a:solidFill>
                  <a:prstClr val="black"/>
                </a:solidFill>
                <a:effectLst/>
                <a:uLnTx/>
                <a:uFillTx/>
                <a:latin typeface="Calibri"/>
                <a:ea typeface="+mn-ea"/>
                <a:cs typeface="+mn-cs"/>
              </a:rPr>
              <a:t>Imperfecto</a:t>
            </a:r>
            <a:r>
              <a:rPr kumimoji="0" lang="en-US" sz="2800" b="1" i="1" u="sng" strike="noStrike" kern="1200" cap="none" spc="0" normalizeH="0" baseline="0" noProof="0" dirty="0">
                <a:ln>
                  <a:noFill/>
                </a:ln>
                <a:solidFill>
                  <a:prstClr val="black"/>
                </a:solidFill>
                <a:effectLst/>
                <a:uLnTx/>
                <a:uFillTx/>
                <a:latin typeface="Calibri"/>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t>
            </a:r>
            <a:r>
              <a:rPr kumimoji="0" lang="en-US" sz="2400" b="1" i="0" u="none" strike="noStrike" kern="1200" cap="none" spc="0" normalizeH="0" baseline="0" noProof="0" dirty="0" err="1">
                <a:ln>
                  <a:noFill/>
                </a:ln>
                <a:solidFill>
                  <a:prstClr val="black"/>
                </a:solidFill>
                <a:effectLst/>
                <a:uLnTx/>
                <a:uFillTx/>
                <a:latin typeface="Calibri"/>
                <a:ea typeface="+mn-ea"/>
                <a:cs typeface="+mn-cs"/>
              </a:rPr>
              <a:t>Qué</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significa</a:t>
            </a:r>
            <a:r>
              <a:rPr kumimoji="0" lang="en-US" sz="2400" b="1" i="0" u="none" strike="noStrike" kern="1200" cap="none" spc="0" normalizeH="0" baseline="0" noProof="0" dirty="0">
                <a:ln>
                  <a:noFill/>
                </a:ln>
                <a:solidFill>
                  <a:prstClr val="black"/>
                </a:solidFill>
                <a:effectLst/>
                <a:uLnTx/>
                <a:uFillTx/>
                <a:latin typeface="Calibri"/>
                <a:ea typeface="+mn-ea"/>
                <a:cs typeface="+mn-cs"/>
              </a:rPr>
              <a:t> la expression?</a:t>
            </a: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¿La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expresión</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indica</a:t>
            </a:r>
            <a:r>
              <a:rPr kumimoji="0" lang="en-US" sz="2400" b="1" i="0" u="none" strike="noStrike" kern="1200" cap="none" spc="0" normalizeH="0" baseline="0" noProof="0" dirty="0">
                <a:ln>
                  <a:noFill/>
                </a:ln>
                <a:solidFill>
                  <a:prstClr val="black"/>
                </a:solidFill>
                <a:effectLst/>
                <a:uLnTx/>
                <a:uFillTx/>
                <a:latin typeface="Calibri"/>
                <a:ea typeface="+mn-ea"/>
                <a:cs typeface="+mn-cs"/>
              </a:rPr>
              <a:t> el PRETERÉRITO o el IMPERFECTO?</a:t>
            </a: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Write a t-chart, one side for IMPERFECTO and other side for PRETÉRITO, and organize the words…</a:t>
            </a:r>
          </a:p>
        </p:txBody>
      </p:sp>
      <p:sp>
        <p:nvSpPr>
          <p:cNvPr id="3" name="TextBox 2"/>
          <p:cNvSpPr txBox="1"/>
          <p:nvPr/>
        </p:nvSpPr>
        <p:spPr>
          <a:xfrm>
            <a:off x="762000" y="3505200"/>
            <a:ext cx="7391400"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Calibri"/>
                <a:ea typeface="+mn-ea"/>
                <a:cs typeface="+mn-cs"/>
              </a:rPr>
              <a:t>Siempre</a:t>
            </a:r>
            <a:r>
              <a:rPr kumimoji="0" lang="en-US" sz="2400" b="1" i="1" u="none" strike="noStrike" kern="1200" cap="none" spc="0" normalizeH="0" baseline="0" noProof="0" dirty="0">
                <a:ln>
                  <a:noFill/>
                </a:ln>
                <a:solidFill>
                  <a:srgbClr val="FF0000"/>
                </a:solidFill>
                <a:effectLst/>
                <a:uLnTx/>
                <a:uFillTx/>
                <a:latin typeface="Calibri"/>
                <a:ea typeface="+mn-ea"/>
                <a:cs typeface="+mn-cs"/>
              </a:rPr>
              <a:t>                                              Dos </a:t>
            </a:r>
            <a:r>
              <a:rPr kumimoji="0" lang="en-US" sz="2400" b="1" i="1" u="none" strike="noStrike" kern="1200" cap="none" spc="0" normalizeH="0" baseline="0" noProof="0" dirty="0" err="1">
                <a:ln>
                  <a:noFill/>
                </a:ln>
                <a:solidFill>
                  <a:srgbClr val="FF0000"/>
                </a:solidFill>
                <a:effectLst/>
                <a:uLnTx/>
                <a:uFillTx/>
                <a:latin typeface="Calibri"/>
                <a:ea typeface="+mn-ea"/>
                <a:cs typeface="+mn-cs"/>
              </a:rPr>
              <a:t>veces</a:t>
            </a:r>
            <a:endParaRPr kumimoji="0" lang="en-US" sz="2400" b="1" i="1"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Calibri"/>
                <a:ea typeface="+mn-ea"/>
                <a:cs typeface="+mn-cs"/>
              </a:rPr>
              <a:t>Anoche</a:t>
            </a:r>
            <a:r>
              <a:rPr kumimoji="0" lang="en-US" sz="2400" b="1" i="1" u="none" strike="noStrike" kern="1200" cap="none" spc="0" normalizeH="0" baseline="0" noProof="0" dirty="0">
                <a:ln>
                  <a:noFill/>
                </a:ln>
                <a:solidFill>
                  <a:srgbClr val="FF0000"/>
                </a:solidFill>
                <a:effectLst/>
                <a:uLnTx/>
                <a:uFillTx/>
                <a:latin typeface="Calibri"/>
                <a:ea typeface="+mn-ea"/>
                <a:cs typeface="+mn-cs"/>
              </a:rPr>
              <a:t>                                               </a:t>
            </a:r>
            <a:r>
              <a:rPr kumimoji="0" lang="en-US" sz="2400" b="1" i="1" u="none" strike="noStrike" kern="1200" cap="none" spc="0" normalizeH="0" baseline="0" noProof="0" dirty="0" err="1">
                <a:ln>
                  <a:noFill/>
                </a:ln>
                <a:solidFill>
                  <a:srgbClr val="FF0000"/>
                </a:solidFill>
                <a:effectLst/>
                <a:uLnTx/>
                <a:uFillTx/>
                <a:latin typeface="Calibri"/>
                <a:ea typeface="+mn-ea"/>
                <a:cs typeface="+mn-cs"/>
              </a:rPr>
              <a:t>Frecuentemente</a:t>
            </a:r>
            <a:endParaRPr kumimoji="0" lang="en-US" sz="2400" b="1" i="1"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Calibri"/>
                <a:ea typeface="+mn-ea"/>
                <a:cs typeface="+mn-cs"/>
              </a:rPr>
              <a:t>Todos</a:t>
            </a:r>
            <a:r>
              <a:rPr kumimoji="0" lang="en-US" sz="2400" b="1" i="1" u="none" strike="noStrike" kern="1200" cap="none" spc="0" normalizeH="0" baseline="0" noProof="0" dirty="0">
                <a:ln>
                  <a:noFill/>
                </a:ln>
                <a:solidFill>
                  <a:srgbClr val="FF0000"/>
                </a:solidFill>
                <a:effectLst/>
                <a:uLnTx/>
                <a:uFillTx/>
                <a:latin typeface="Calibri"/>
                <a:ea typeface="+mn-ea"/>
                <a:cs typeface="+mn-cs"/>
              </a:rPr>
              <a:t> </a:t>
            </a:r>
            <a:r>
              <a:rPr kumimoji="0" lang="en-US" sz="2400" b="1" i="1" u="none" strike="noStrike" kern="1200" cap="none" spc="0" normalizeH="0" baseline="0" noProof="0" dirty="0" err="1">
                <a:ln>
                  <a:noFill/>
                </a:ln>
                <a:solidFill>
                  <a:srgbClr val="FF0000"/>
                </a:solidFill>
                <a:effectLst/>
                <a:uLnTx/>
                <a:uFillTx/>
                <a:latin typeface="Calibri"/>
                <a:ea typeface="+mn-ea"/>
                <a:cs typeface="+mn-cs"/>
              </a:rPr>
              <a:t>los</a:t>
            </a:r>
            <a:r>
              <a:rPr kumimoji="0" lang="en-US" sz="2400" b="1" i="1" u="none" strike="noStrike" kern="1200" cap="none" spc="0" normalizeH="0" baseline="0" noProof="0" dirty="0">
                <a:ln>
                  <a:noFill/>
                </a:ln>
                <a:solidFill>
                  <a:srgbClr val="FF0000"/>
                </a:solidFill>
                <a:effectLst/>
                <a:uLnTx/>
                <a:uFillTx/>
                <a:latin typeface="Calibri"/>
                <a:ea typeface="+mn-ea"/>
                <a:cs typeface="+mn-cs"/>
              </a:rPr>
              <a:t> </a:t>
            </a:r>
            <a:r>
              <a:rPr kumimoji="0" lang="en-US" sz="2400" b="1" i="1" u="none" strike="noStrike" kern="1200" cap="none" spc="0" normalizeH="0" baseline="0" noProof="0" dirty="0" err="1">
                <a:ln>
                  <a:noFill/>
                </a:ln>
                <a:solidFill>
                  <a:srgbClr val="FF0000"/>
                </a:solidFill>
                <a:effectLst/>
                <a:uLnTx/>
                <a:uFillTx/>
                <a:latin typeface="Calibri"/>
                <a:ea typeface="+mn-ea"/>
                <a:cs typeface="+mn-cs"/>
              </a:rPr>
              <a:t>días</a:t>
            </a:r>
            <a:r>
              <a:rPr kumimoji="0" lang="en-US" sz="2400" b="1" i="1" u="none" strike="noStrike" kern="1200" cap="none" spc="0" normalizeH="0" baseline="0" noProof="0" dirty="0">
                <a:ln>
                  <a:noFill/>
                </a:ln>
                <a:solidFill>
                  <a:srgbClr val="FF0000"/>
                </a:solidFill>
                <a:effectLst/>
                <a:uLnTx/>
                <a:uFillTx/>
                <a:latin typeface="Calibri"/>
                <a:ea typeface="+mn-ea"/>
                <a:cs typeface="+mn-cs"/>
              </a:rPr>
              <a:t>                                    La </a:t>
            </a:r>
            <a:r>
              <a:rPr kumimoji="0" lang="en-US" sz="2400" b="1" i="1" u="none" strike="noStrike" kern="1200" cap="none" spc="0" normalizeH="0" baseline="0" noProof="0" dirty="0" err="1">
                <a:ln>
                  <a:noFill/>
                </a:ln>
                <a:solidFill>
                  <a:srgbClr val="FF0000"/>
                </a:solidFill>
                <a:effectLst/>
                <a:uLnTx/>
                <a:uFillTx/>
                <a:latin typeface="Calibri"/>
                <a:ea typeface="+mn-ea"/>
                <a:cs typeface="+mn-cs"/>
              </a:rPr>
              <a:t>semana</a:t>
            </a:r>
            <a:r>
              <a:rPr kumimoji="0" lang="en-US" sz="2400" b="1" i="1" u="none" strike="noStrike" kern="1200" cap="none" spc="0" normalizeH="0" baseline="0" noProof="0" dirty="0">
                <a:ln>
                  <a:noFill/>
                </a:ln>
                <a:solidFill>
                  <a:srgbClr val="FF0000"/>
                </a:solidFill>
                <a:effectLst/>
                <a:uLnTx/>
                <a:uFillTx/>
                <a:latin typeface="Calibri"/>
                <a:ea typeface="+mn-ea"/>
                <a:cs typeface="+mn-cs"/>
              </a:rPr>
              <a:t> </a:t>
            </a:r>
            <a:r>
              <a:rPr kumimoji="0" lang="en-US" sz="2400" b="1" i="1" u="none" strike="noStrike" kern="1200" cap="none" spc="0" normalizeH="0" baseline="0" noProof="0" dirty="0" err="1">
                <a:ln>
                  <a:noFill/>
                </a:ln>
                <a:solidFill>
                  <a:srgbClr val="FF0000"/>
                </a:solidFill>
                <a:effectLst/>
                <a:uLnTx/>
                <a:uFillTx/>
                <a:latin typeface="Calibri"/>
                <a:ea typeface="+mn-ea"/>
                <a:cs typeface="+mn-cs"/>
              </a:rPr>
              <a:t>pasada</a:t>
            </a:r>
            <a:endParaRPr kumimoji="0" lang="en-US" sz="2400" b="1" i="1"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Calibri"/>
                <a:ea typeface="+mn-ea"/>
                <a:cs typeface="+mn-cs"/>
              </a:rPr>
              <a:t>Ayer                                                     De </a:t>
            </a:r>
            <a:r>
              <a:rPr kumimoji="0" lang="en-US" sz="2400" b="1" i="1" u="none" strike="noStrike" kern="1200" cap="none" spc="0" normalizeH="0" baseline="0" noProof="0" dirty="0" err="1">
                <a:ln>
                  <a:noFill/>
                </a:ln>
                <a:solidFill>
                  <a:srgbClr val="FF0000"/>
                </a:solidFill>
                <a:effectLst/>
                <a:uLnTx/>
                <a:uFillTx/>
                <a:latin typeface="Calibri"/>
                <a:ea typeface="+mn-ea"/>
                <a:cs typeface="+mn-cs"/>
              </a:rPr>
              <a:t>repente</a:t>
            </a:r>
            <a:endParaRPr kumimoji="0" lang="en-US" sz="2400" b="1" i="1"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Calibri"/>
                <a:ea typeface="+mn-ea"/>
                <a:cs typeface="+mn-cs"/>
              </a:rPr>
              <a:t>Anteayer</a:t>
            </a:r>
            <a:r>
              <a:rPr kumimoji="0" lang="en-US" sz="2400" b="1" i="1" u="none" strike="noStrike" kern="1200" cap="none" spc="0" normalizeH="0" baseline="0" noProof="0" dirty="0">
                <a:ln>
                  <a:noFill/>
                </a:ln>
                <a:solidFill>
                  <a:srgbClr val="FF0000"/>
                </a:solidFill>
                <a:effectLst/>
                <a:uLnTx/>
                <a:uFillTx/>
                <a:latin typeface="Calibri"/>
                <a:ea typeface="+mn-ea"/>
                <a:cs typeface="+mn-cs"/>
              </a:rPr>
              <a:t>                                             </a:t>
            </a:r>
            <a:r>
              <a:rPr kumimoji="0" lang="en-US" sz="2400" b="1" i="1" u="none" strike="noStrike" kern="1200" cap="none" spc="0" normalizeH="0" baseline="0" noProof="0" dirty="0" err="1">
                <a:ln>
                  <a:noFill/>
                </a:ln>
                <a:solidFill>
                  <a:srgbClr val="FF0000"/>
                </a:solidFill>
                <a:effectLst/>
                <a:uLnTx/>
                <a:uFillTx/>
                <a:latin typeface="Calibri"/>
                <a:ea typeface="+mn-ea"/>
                <a:cs typeface="+mn-cs"/>
              </a:rPr>
              <a:t>Muchas</a:t>
            </a:r>
            <a:r>
              <a:rPr kumimoji="0" lang="en-US" sz="2400" b="1" i="1" u="none" strike="noStrike" kern="1200" cap="none" spc="0" normalizeH="0" baseline="0" noProof="0" dirty="0">
                <a:ln>
                  <a:noFill/>
                </a:ln>
                <a:solidFill>
                  <a:srgbClr val="FF0000"/>
                </a:solidFill>
                <a:effectLst/>
                <a:uLnTx/>
                <a:uFillTx/>
                <a:latin typeface="Calibri"/>
                <a:ea typeface="+mn-ea"/>
                <a:cs typeface="+mn-cs"/>
              </a:rPr>
              <a:t> </a:t>
            </a:r>
            <a:r>
              <a:rPr kumimoji="0" lang="en-US" sz="2400" b="1" i="1" u="none" strike="noStrike" kern="1200" cap="none" spc="0" normalizeH="0" baseline="0" noProof="0" dirty="0" err="1">
                <a:ln>
                  <a:noFill/>
                </a:ln>
                <a:solidFill>
                  <a:srgbClr val="FF0000"/>
                </a:solidFill>
                <a:effectLst/>
                <a:uLnTx/>
                <a:uFillTx/>
                <a:latin typeface="Calibri"/>
                <a:ea typeface="+mn-ea"/>
                <a:cs typeface="+mn-cs"/>
              </a:rPr>
              <a:t>veces</a:t>
            </a:r>
            <a:endParaRPr kumimoji="0" lang="en-US" sz="2400" b="1" i="1"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Calibri"/>
                <a:ea typeface="+mn-ea"/>
                <a:cs typeface="+mn-cs"/>
              </a:rPr>
              <a:t>Cada</a:t>
            </a:r>
            <a:r>
              <a:rPr kumimoji="0" lang="en-US" sz="2400" b="1" i="1" u="none" strike="noStrike" kern="1200" cap="none" spc="0" normalizeH="0" baseline="0" noProof="0" dirty="0">
                <a:ln>
                  <a:noFill/>
                </a:ln>
                <a:solidFill>
                  <a:srgbClr val="FF0000"/>
                </a:solidFill>
                <a:effectLst/>
                <a:uLnTx/>
                <a:uFillTx/>
                <a:latin typeface="Calibri"/>
                <a:ea typeface="+mn-ea"/>
                <a:cs typeface="+mn-cs"/>
              </a:rPr>
              <a:t> </a:t>
            </a:r>
            <a:r>
              <a:rPr kumimoji="0" lang="en-US" sz="2400" b="1" i="1" u="none" strike="noStrike" kern="1200" cap="none" spc="0" normalizeH="0" baseline="0" noProof="0" dirty="0" err="1">
                <a:ln>
                  <a:noFill/>
                </a:ln>
                <a:solidFill>
                  <a:srgbClr val="FF0000"/>
                </a:solidFill>
                <a:effectLst/>
                <a:uLnTx/>
                <a:uFillTx/>
                <a:latin typeface="Calibri"/>
                <a:ea typeface="+mn-ea"/>
                <a:cs typeface="+mn-cs"/>
              </a:rPr>
              <a:t>viernes</a:t>
            </a:r>
            <a:r>
              <a:rPr kumimoji="0" lang="en-US" sz="2400" b="1" i="1" u="none" strike="noStrike" kern="1200" cap="none" spc="0" normalizeH="0" baseline="0" noProof="0" dirty="0">
                <a:ln>
                  <a:noFill/>
                </a:ln>
                <a:solidFill>
                  <a:srgbClr val="FF0000"/>
                </a:solidFill>
                <a:effectLst/>
                <a:uLnTx/>
                <a:uFillTx/>
                <a:latin typeface="Calibri"/>
                <a:ea typeface="+mn-ea"/>
                <a:cs typeface="+mn-cs"/>
              </a:rPr>
              <a:t>                                      A menudo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Calibri"/>
                <a:ea typeface="+mn-ea"/>
                <a:cs typeface="+mn-cs"/>
              </a:rPr>
              <a:t>De </a:t>
            </a:r>
            <a:r>
              <a:rPr kumimoji="0" lang="en-US" sz="2400" b="1" i="1" u="none" strike="noStrike" kern="1200" cap="none" spc="0" normalizeH="0" baseline="0" noProof="0" dirty="0" err="1">
                <a:ln>
                  <a:noFill/>
                </a:ln>
                <a:solidFill>
                  <a:srgbClr val="FF0000"/>
                </a:solidFill>
                <a:effectLst/>
                <a:uLnTx/>
                <a:uFillTx/>
                <a:latin typeface="Calibri"/>
                <a:ea typeface="+mn-ea"/>
                <a:cs typeface="+mn-cs"/>
              </a:rPr>
              <a:t>vez</a:t>
            </a:r>
            <a:r>
              <a:rPr kumimoji="0" lang="en-US" sz="2400" b="1" i="1" u="none" strike="noStrike" kern="1200" cap="none" spc="0" normalizeH="0" baseline="0" noProof="0" dirty="0">
                <a:ln>
                  <a:noFill/>
                </a:ln>
                <a:solidFill>
                  <a:srgbClr val="FF0000"/>
                </a:solidFill>
                <a:effectLst/>
                <a:uLnTx/>
                <a:uFillTx/>
                <a:latin typeface="Calibri"/>
                <a:ea typeface="+mn-ea"/>
                <a:cs typeface="+mn-cs"/>
              </a:rPr>
              <a:t> </a:t>
            </a:r>
            <a:r>
              <a:rPr kumimoji="0" lang="en-US" sz="2400" b="1" i="1" u="none" strike="noStrike" kern="1200" cap="none" spc="0" normalizeH="0" baseline="0" noProof="0" dirty="0" err="1">
                <a:ln>
                  <a:noFill/>
                </a:ln>
                <a:solidFill>
                  <a:srgbClr val="FF0000"/>
                </a:solidFill>
                <a:effectLst/>
                <a:uLnTx/>
                <a:uFillTx/>
                <a:latin typeface="Calibri"/>
                <a:ea typeface="+mn-ea"/>
                <a:cs typeface="+mn-cs"/>
              </a:rPr>
              <a:t>en</a:t>
            </a:r>
            <a:r>
              <a:rPr kumimoji="0" lang="en-US" sz="2400" b="1" i="1" u="none" strike="noStrike" kern="1200" cap="none" spc="0" normalizeH="0" baseline="0" noProof="0" dirty="0">
                <a:ln>
                  <a:noFill/>
                </a:ln>
                <a:solidFill>
                  <a:srgbClr val="FF0000"/>
                </a:solidFill>
                <a:effectLst/>
                <a:uLnTx/>
                <a:uFillTx/>
                <a:latin typeface="Calibri"/>
                <a:ea typeface="+mn-ea"/>
                <a:cs typeface="+mn-cs"/>
              </a:rPr>
              <a:t> </a:t>
            </a:r>
            <a:r>
              <a:rPr kumimoji="0" lang="en-US" sz="2400" b="1" i="1" u="none" strike="noStrike" kern="1200" cap="none" spc="0" normalizeH="0" baseline="0" noProof="0" dirty="0" err="1">
                <a:ln>
                  <a:noFill/>
                </a:ln>
                <a:solidFill>
                  <a:srgbClr val="FF0000"/>
                </a:solidFill>
                <a:effectLst/>
                <a:uLnTx/>
                <a:uFillTx/>
                <a:latin typeface="Calibri"/>
                <a:ea typeface="+mn-ea"/>
                <a:cs typeface="+mn-cs"/>
              </a:rPr>
              <a:t>cuando</a:t>
            </a:r>
            <a:r>
              <a:rPr kumimoji="0" lang="en-US" sz="2400" b="1" i="1" u="none" strike="noStrike" kern="1200" cap="none" spc="0" normalizeH="0" baseline="0" noProof="0" dirty="0">
                <a:ln>
                  <a:noFill/>
                </a:ln>
                <a:solidFill>
                  <a:srgbClr val="FF0000"/>
                </a:solidFill>
                <a:effectLst/>
                <a:uLnTx/>
                <a:uFillTx/>
                <a:latin typeface="Calibri"/>
                <a:ea typeface="+mn-ea"/>
                <a:cs typeface="+mn-cs"/>
              </a:rPr>
              <a:t>                              Una </a:t>
            </a:r>
            <a:r>
              <a:rPr kumimoji="0" lang="en-US" sz="2400" b="1" i="1" u="none" strike="noStrike" kern="1200" cap="none" spc="0" normalizeH="0" baseline="0" noProof="0" dirty="0" err="1">
                <a:ln>
                  <a:noFill/>
                </a:ln>
                <a:solidFill>
                  <a:srgbClr val="FF0000"/>
                </a:solidFill>
                <a:effectLst/>
                <a:uLnTx/>
                <a:uFillTx/>
                <a:latin typeface="Calibri"/>
                <a:ea typeface="+mn-ea"/>
                <a:cs typeface="+mn-cs"/>
              </a:rPr>
              <a:t>vez</a:t>
            </a:r>
            <a:endParaRPr kumimoji="0" lang="en-US" sz="2400" b="1" i="1"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8747775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1429" y="-865297"/>
            <a:ext cx="9651999" cy="7723297"/>
          </a:xfrm>
          <a:prstGeom prst="rect">
            <a:avLst/>
          </a:prstGeom>
        </p:spPr>
      </p:pic>
      <p:sp>
        <p:nvSpPr>
          <p:cNvPr id="5" name="TextBox 4"/>
          <p:cNvSpPr txBox="1"/>
          <p:nvPr/>
        </p:nvSpPr>
        <p:spPr>
          <a:xfrm>
            <a:off x="2636762" y="1294191"/>
            <a:ext cx="4475238"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opperplate Gothic Light"/>
                <a:ea typeface="+mn-ea"/>
                <a:cs typeface="Copperplate Gothic Light"/>
              </a:rPr>
              <a:t>RESPIRA</a:t>
            </a:r>
          </a:p>
        </p:txBody>
      </p:sp>
    </p:spTree>
    <p:extLst>
      <p:ext uri="{BB962C8B-B14F-4D97-AF65-F5344CB8AC3E}">
        <p14:creationId xmlns:p14="http://schemas.microsoft.com/office/powerpoint/2010/main" val="1383895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5091" y="159414"/>
            <a:ext cx="722312" cy="842698"/>
          </a:xfrm>
          <a:prstGeom prst="rect">
            <a:avLst/>
          </a:prstGeom>
        </p:spPr>
      </p:pic>
      <p:pic>
        <p:nvPicPr>
          <p:cNvPr id="6" name="Picture 5"/>
          <p:cNvPicPr>
            <a:picLocks noChangeAspect="1"/>
          </p:cNvPicPr>
          <p:nvPr/>
        </p:nvPicPr>
        <p:blipFill>
          <a:blip r:embed="rId3"/>
          <a:srcRect b="23486"/>
          <a:stretch>
            <a:fillRect/>
          </a:stretch>
        </p:blipFill>
        <p:spPr>
          <a:xfrm>
            <a:off x="6617559" y="0"/>
            <a:ext cx="881062" cy="786489"/>
          </a:xfrm>
          <a:prstGeom prst="rect">
            <a:avLst/>
          </a:prstGeom>
        </p:spPr>
      </p:pic>
      <p:graphicFrame>
        <p:nvGraphicFramePr>
          <p:cNvPr id="7" name="Table 6"/>
          <p:cNvGraphicFramePr>
            <a:graphicFrameLocks noGrp="1"/>
          </p:cNvGraphicFramePr>
          <p:nvPr>
            <p:extLst/>
          </p:nvPr>
        </p:nvGraphicFramePr>
        <p:xfrm>
          <a:off x="380838" y="1339037"/>
          <a:ext cx="4879236" cy="2405300"/>
        </p:xfrm>
        <a:graphic>
          <a:graphicData uri="http://schemas.openxmlformats.org/drawingml/2006/table">
            <a:tbl>
              <a:tblPr firstRow="1" bandRow="1">
                <a:tableStyleId>{FABFCF23-3B69-468F-B69F-88F6DE6A72F2}</a:tableStyleId>
              </a:tblPr>
              <a:tblGrid>
                <a:gridCol w="813206">
                  <a:extLst>
                    <a:ext uri="{9D8B030D-6E8A-4147-A177-3AD203B41FA5}">
                      <a16:colId xmlns:a16="http://schemas.microsoft.com/office/drawing/2014/main" val="20000"/>
                    </a:ext>
                  </a:extLst>
                </a:gridCol>
                <a:gridCol w="745439">
                  <a:extLst>
                    <a:ext uri="{9D8B030D-6E8A-4147-A177-3AD203B41FA5}">
                      <a16:colId xmlns:a16="http://schemas.microsoft.com/office/drawing/2014/main" val="20001"/>
                    </a:ext>
                  </a:extLst>
                </a:gridCol>
                <a:gridCol w="880973">
                  <a:extLst>
                    <a:ext uri="{9D8B030D-6E8A-4147-A177-3AD203B41FA5}">
                      <a16:colId xmlns:a16="http://schemas.microsoft.com/office/drawing/2014/main" val="20002"/>
                    </a:ext>
                  </a:extLst>
                </a:gridCol>
                <a:gridCol w="813206">
                  <a:extLst>
                    <a:ext uri="{9D8B030D-6E8A-4147-A177-3AD203B41FA5}">
                      <a16:colId xmlns:a16="http://schemas.microsoft.com/office/drawing/2014/main" val="20003"/>
                    </a:ext>
                  </a:extLst>
                </a:gridCol>
                <a:gridCol w="813206">
                  <a:extLst>
                    <a:ext uri="{9D8B030D-6E8A-4147-A177-3AD203B41FA5}">
                      <a16:colId xmlns:a16="http://schemas.microsoft.com/office/drawing/2014/main" val="20004"/>
                    </a:ext>
                  </a:extLst>
                </a:gridCol>
                <a:gridCol w="813206">
                  <a:extLst>
                    <a:ext uri="{9D8B030D-6E8A-4147-A177-3AD203B41FA5}">
                      <a16:colId xmlns:a16="http://schemas.microsoft.com/office/drawing/2014/main" val="20005"/>
                    </a:ext>
                  </a:extLst>
                </a:gridCol>
              </a:tblGrid>
              <a:tr h="544754">
                <a:tc>
                  <a:txBody>
                    <a:bodyPr/>
                    <a:lstStyle/>
                    <a:p>
                      <a:r>
                        <a:rPr lang="en-US" sz="1400" dirty="0" err="1" smtClean="0"/>
                        <a:t>lunes</a:t>
                      </a:r>
                      <a:endParaRPr lang="en-US" sz="1400" dirty="0"/>
                    </a:p>
                  </a:txBody>
                  <a:tcPr marL="68580" marR="68580" marT="34290" marB="34290"/>
                </a:tc>
                <a:tc>
                  <a:txBody>
                    <a:bodyPr/>
                    <a:lstStyle/>
                    <a:p>
                      <a:r>
                        <a:rPr lang="en-US" sz="1400" dirty="0" err="1" smtClean="0"/>
                        <a:t>martes</a:t>
                      </a:r>
                      <a:endParaRPr lang="en-US" sz="1400" dirty="0"/>
                    </a:p>
                  </a:txBody>
                  <a:tcPr marL="68580" marR="68580" marT="34290" marB="34290"/>
                </a:tc>
                <a:tc>
                  <a:txBody>
                    <a:bodyPr/>
                    <a:lstStyle/>
                    <a:p>
                      <a:r>
                        <a:rPr lang="en-US" sz="1400" dirty="0" err="1" smtClean="0"/>
                        <a:t>miércoles</a:t>
                      </a:r>
                      <a:endParaRPr lang="en-US" sz="1400" dirty="0"/>
                    </a:p>
                  </a:txBody>
                  <a:tcPr marL="68580" marR="68580" marT="34290" marB="34290"/>
                </a:tc>
                <a:tc>
                  <a:txBody>
                    <a:bodyPr/>
                    <a:lstStyle/>
                    <a:p>
                      <a:r>
                        <a:rPr lang="en-US" sz="1400" dirty="0" err="1" smtClean="0"/>
                        <a:t>jueves</a:t>
                      </a:r>
                      <a:endParaRPr lang="en-US" sz="1400" dirty="0"/>
                    </a:p>
                  </a:txBody>
                  <a:tcPr marL="68580" marR="68580" marT="34290" marB="34290"/>
                </a:tc>
                <a:tc>
                  <a:txBody>
                    <a:bodyPr/>
                    <a:lstStyle/>
                    <a:p>
                      <a:r>
                        <a:rPr lang="en-US" sz="1400" dirty="0" smtClean="0"/>
                        <a:t>viernes</a:t>
                      </a:r>
                      <a:endParaRPr lang="en-US" sz="1400" dirty="0"/>
                    </a:p>
                  </a:txBody>
                  <a:tcPr marL="68580" marR="68580" marT="34290" marB="34290"/>
                </a:tc>
                <a:tc>
                  <a:txBody>
                    <a:bodyPr/>
                    <a:lstStyle/>
                    <a:p>
                      <a:r>
                        <a:rPr lang="en-US" sz="1400" dirty="0" smtClean="0"/>
                        <a:t>TOTAL:</a:t>
                      </a:r>
                      <a:endParaRPr lang="en-US" sz="1400" dirty="0"/>
                    </a:p>
                  </a:txBody>
                  <a:tcPr marL="68580" marR="68580" marT="34290" marB="34290"/>
                </a:tc>
                <a:extLst>
                  <a:ext uri="{0D108BD9-81ED-4DB2-BD59-A6C34878D82A}">
                    <a16:rowId xmlns:a16="http://schemas.microsoft.com/office/drawing/2014/main" val="10000"/>
                  </a:ext>
                </a:extLst>
              </a:tr>
              <a:tr h="310091">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0001"/>
                  </a:ext>
                </a:extLst>
              </a:tr>
              <a:tr h="310091">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002"/>
                  </a:ext>
                </a:extLst>
              </a:tr>
              <a:tr h="310091">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0003"/>
                  </a:ext>
                </a:extLst>
              </a:tr>
              <a:tr h="310091">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0004"/>
                  </a:ext>
                </a:extLst>
              </a:tr>
              <a:tr h="310091">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0005"/>
                  </a:ext>
                </a:extLst>
              </a:tr>
              <a:tr h="310091">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723940742"/>
                  </a:ext>
                </a:extLst>
              </a:tr>
            </a:tbl>
          </a:graphicData>
        </a:graphic>
      </p:graphicFrame>
      <p:sp>
        <p:nvSpPr>
          <p:cNvPr id="8" name="TextBox 7"/>
          <p:cNvSpPr txBox="1"/>
          <p:nvPr/>
        </p:nvSpPr>
        <p:spPr>
          <a:xfrm>
            <a:off x="2569059" y="0"/>
            <a:ext cx="4294187" cy="600164"/>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3300" b="1" i="1" u="none" strike="noStrike" kern="1200" cap="none" spc="0" normalizeH="0" baseline="0" noProof="0" dirty="0">
                <a:ln>
                  <a:noFill/>
                </a:ln>
                <a:solidFill>
                  <a:srgbClr val="FF0000"/>
                </a:solidFill>
                <a:effectLst/>
                <a:uLnTx/>
                <a:uFillTx/>
                <a:latin typeface="Calibri"/>
                <a:ea typeface="+mn-ea"/>
                <a:cs typeface="+mn-cs"/>
              </a:rPr>
              <a:t>¡ESPAÑOLANDIA!</a:t>
            </a:r>
          </a:p>
        </p:txBody>
      </p:sp>
      <p:sp>
        <p:nvSpPr>
          <p:cNvPr id="9" name="TextBox 8"/>
          <p:cNvSpPr txBox="1"/>
          <p:nvPr/>
        </p:nvSpPr>
        <p:spPr>
          <a:xfrm>
            <a:off x="2369838" y="917912"/>
            <a:ext cx="2754312" cy="3693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PERIODO UNO</a:t>
            </a:r>
          </a:p>
        </p:txBody>
      </p:sp>
      <p:sp>
        <p:nvSpPr>
          <p:cNvPr id="10" name="TextBox 9"/>
          <p:cNvSpPr txBox="1"/>
          <p:nvPr/>
        </p:nvSpPr>
        <p:spPr>
          <a:xfrm>
            <a:off x="2369838" y="3744337"/>
            <a:ext cx="2754312" cy="3693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PERIODO SEIS</a:t>
            </a:r>
          </a:p>
        </p:txBody>
      </p:sp>
      <p:graphicFrame>
        <p:nvGraphicFramePr>
          <p:cNvPr id="11" name="Table 10"/>
          <p:cNvGraphicFramePr>
            <a:graphicFrameLocks noGrp="1"/>
          </p:cNvGraphicFramePr>
          <p:nvPr>
            <p:extLst/>
          </p:nvPr>
        </p:nvGraphicFramePr>
        <p:xfrm>
          <a:off x="323031" y="4166542"/>
          <a:ext cx="4994850" cy="2178120"/>
        </p:xfrm>
        <a:graphic>
          <a:graphicData uri="http://schemas.openxmlformats.org/drawingml/2006/table">
            <a:tbl>
              <a:tblPr firstRow="1" bandRow="1">
                <a:tableStyleId>{FABFCF23-3B69-468F-B69F-88F6DE6A72F2}</a:tableStyleId>
              </a:tblPr>
              <a:tblGrid>
                <a:gridCol w="832475">
                  <a:extLst>
                    <a:ext uri="{9D8B030D-6E8A-4147-A177-3AD203B41FA5}">
                      <a16:colId xmlns:a16="http://schemas.microsoft.com/office/drawing/2014/main" val="20000"/>
                    </a:ext>
                  </a:extLst>
                </a:gridCol>
                <a:gridCol w="737087">
                  <a:extLst>
                    <a:ext uri="{9D8B030D-6E8A-4147-A177-3AD203B41FA5}">
                      <a16:colId xmlns:a16="http://schemas.microsoft.com/office/drawing/2014/main" val="20001"/>
                    </a:ext>
                  </a:extLst>
                </a:gridCol>
                <a:gridCol w="927863">
                  <a:extLst>
                    <a:ext uri="{9D8B030D-6E8A-4147-A177-3AD203B41FA5}">
                      <a16:colId xmlns:a16="http://schemas.microsoft.com/office/drawing/2014/main" val="20002"/>
                    </a:ext>
                  </a:extLst>
                </a:gridCol>
                <a:gridCol w="832475">
                  <a:extLst>
                    <a:ext uri="{9D8B030D-6E8A-4147-A177-3AD203B41FA5}">
                      <a16:colId xmlns:a16="http://schemas.microsoft.com/office/drawing/2014/main" val="20003"/>
                    </a:ext>
                  </a:extLst>
                </a:gridCol>
                <a:gridCol w="832475">
                  <a:extLst>
                    <a:ext uri="{9D8B030D-6E8A-4147-A177-3AD203B41FA5}">
                      <a16:colId xmlns:a16="http://schemas.microsoft.com/office/drawing/2014/main" val="20004"/>
                    </a:ext>
                  </a:extLst>
                </a:gridCol>
                <a:gridCol w="832475">
                  <a:extLst>
                    <a:ext uri="{9D8B030D-6E8A-4147-A177-3AD203B41FA5}">
                      <a16:colId xmlns:a16="http://schemas.microsoft.com/office/drawing/2014/main" val="20005"/>
                    </a:ext>
                  </a:extLst>
                </a:gridCol>
              </a:tblGrid>
              <a:tr h="0">
                <a:tc>
                  <a:txBody>
                    <a:bodyPr/>
                    <a:lstStyle/>
                    <a:p>
                      <a:r>
                        <a:rPr lang="en-US" sz="1400" dirty="0" err="1" smtClean="0"/>
                        <a:t>lunes</a:t>
                      </a:r>
                      <a:endParaRPr lang="en-US" sz="1400" dirty="0"/>
                    </a:p>
                  </a:txBody>
                  <a:tcPr marL="68580" marR="68580" marT="34290" marB="34290"/>
                </a:tc>
                <a:tc>
                  <a:txBody>
                    <a:bodyPr/>
                    <a:lstStyle/>
                    <a:p>
                      <a:r>
                        <a:rPr lang="en-US" sz="1400" dirty="0" err="1" smtClean="0"/>
                        <a:t>martes</a:t>
                      </a:r>
                      <a:endParaRPr lang="en-US" sz="1400" dirty="0"/>
                    </a:p>
                  </a:txBody>
                  <a:tcPr marL="68580" marR="68580" marT="34290" marB="34290"/>
                </a:tc>
                <a:tc>
                  <a:txBody>
                    <a:bodyPr/>
                    <a:lstStyle/>
                    <a:p>
                      <a:r>
                        <a:rPr lang="en-US" sz="1400" dirty="0" err="1" smtClean="0"/>
                        <a:t>miércoles</a:t>
                      </a:r>
                      <a:endParaRPr lang="en-US" sz="1400" dirty="0"/>
                    </a:p>
                  </a:txBody>
                  <a:tcPr marL="68580" marR="68580" marT="34290" marB="34290"/>
                </a:tc>
                <a:tc>
                  <a:txBody>
                    <a:bodyPr/>
                    <a:lstStyle/>
                    <a:p>
                      <a:r>
                        <a:rPr lang="en-US" sz="1400" dirty="0" err="1" smtClean="0"/>
                        <a:t>jueves</a:t>
                      </a:r>
                      <a:endParaRPr lang="en-US" sz="1400" dirty="0"/>
                    </a:p>
                  </a:txBody>
                  <a:tcPr marL="68580" marR="68580" marT="34290" marB="34290"/>
                </a:tc>
                <a:tc>
                  <a:txBody>
                    <a:bodyPr/>
                    <a:lstStyle/>
                    <a:p>
                      <a:r>
                        <a:rPr lang="en-US" sz="1400" dirty="0" smtClean="0"/>
                        <a:t>viernes</a:t>
                      </a:r>
                      <a:endParaRPr lang="en-US" sz="1400" dirty="0"/>
                    </a:p>
                  </a:txBody>
                  <a:tcPr marL="68580" marR="68580" marT="34290" marB="34290"/>
                </a:tc>
                <a:tc>
                  <a:txBody>
                    <a:bodyPr/>
                    <a:lstStyle/>
                    <a:p>
                      <a:r>
                        <a:rPr lang="en-US" sz="1400" dirty="0" smtClean="0"/>
                        <a:t>TOTAL:</a:t>
                      </a:r>
                      <a:endParaRPr lang="en-US" sz="1400" dirty="0"/>
                    </a:p>
                  </a:txBody>
                  <a:tcPr marL="68580" marR="68580" marT="34290" marB="34290"/>
                </a:tc>
                <a:extLst>
                  <a:ext uri="{0D108BD9-81ED-4DB2-BD59-A6C34878D82A}">
                    <a16:rowId xmlns:a16="http://schemas.microsoft.com/office/drawing/2014/main" val="10000"/>
                  </a:ext>
                </a:extLst>
              </a:tr>
              <a:tr h="316030">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dirty="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001"/>
                  </a:ext>
                </a:extLst>
              </a:tr>
              <a:tr h="316030">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002"/>
                  </a:ext>
                </a:extLst>
              </a:tr>
              <a:tr h="316030">
                <a:tc>
                  <a:txBody>
                    <a:bodyPr/>
                    <a:lstStyle/>
                    <a:p>
                      <a:endParaRPr lang="en-US" sz="140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0003"/>
                  </a:ext>
                </a:extLst>
              </a:tr>
              <a:tr h="316030">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0004"/>
                  </a:ext>
                </a:extLst>
              </a:tr>
              <a:tr h="316030">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0005"/>
                  </a:ext>
                </a:extLst>
              </a:tr>
              <a:tr h="316030">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2625250933"/>
                  </a:ext>
                </a:extLst>
              </a:tr>
            </a:tbl>
          </a:graphicData>
        </a:graphic>
      </p:graphicFrame>
      <p:sp>
        <p:nvSpPr>
          <p:cNvPr id="15" name="TextBox 14"/>
          <p:cNvSpPr txBox="1"/>
          <p:nvPr/>
        </p:nvSpPr>
        <p:spPr>
          <a:xfrm>
            <a:off x="5260074" y="1805345"/>
            <a:ext cx="4104126" cy="193899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7-10 de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enero</a:t>
            </a:r>
            <a:endParaRPr kumimoji="0" lang="en-US" sz="20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13-17 de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enero</a:t>
            </a:r>
            <a:endParaRPr kumimoji="0" lang="en-US" sz="20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21-24 de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enero</a:t>
            </a:r>
            <a:endParaRPr kumimoji="0" lang="en-US" sz="20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27-31 de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enero</a:t>
            </a:r>
            <a:endParaRPr kumimoji="0" lang="en-US" sz="20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3-7 de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febrero</a:t>
            </a:r>
            <a:endParaRPr kumimoji="0" lang="en-US" sz="20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10-14 de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febrero</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19"/>
          <p:cNvSpPr txBox="1"/>
          <p:nvPr/>
        </p:nvSpPr>
        <p:spPr>
          <a:xfrm>
            <a:off x="5260074" y="4483210"/>
            <a:ext cx="4104126" cy="193899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7-10 de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enero</a:t>
            </a:r>
            <a:endParaRPr kumimoji="0" lang="en-US" sz="20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13-17 de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enero</a:t>
            </a:r>
            <a:endParaRPr kumimoji="0" lang="en-US" sz="20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21-24 de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enero</a:t>
            </a:r>
            <a:endParaRPr kumimoji="0" lang="en-US" sz="20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27-31 de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enero</a:t>
            </a:r>
            <a:endParaRPr kumimoji="0" lang="en-US" sz="20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3-7 de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febrero</a:t>
            </a:r>
            <a:endParaRPr kumimoji="0" lang="en-US" sz="20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10-14 de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febrero</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p:cNvSpPr txBox="1"/>
          <p:nvPr/>
        </p:nvSpPr>
        <p:spPr>
          <a:xfrm>
            <a:off x="380837" y="1944414"/>
            <a:ext cx="526321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X                0                1            1            0              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380838" y="4483210"/>
            <a:ext cx="474331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X                1              0            0                0           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323031" y="2313746"/>
            <a:ext cx="480111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0                X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X</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X</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0              2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X                 X                 0            0           X              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p:cNvSpPr txBox="1"/>
          <p:nvPr/>
        </p:nvSpPr>
        <p:spPr>
          <a:xfrm>
            <a:off x="323031" y="4775016"/>
            <a:ext cx="480111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0                X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X</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X</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1          2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X                 X               0           0               X           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380836" y="2837935"/>
            <a:ext cx="4879237" cy="3822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0                0                 X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X</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3              5</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p:cNvSpPr txBox="1"/>
          <p:nvPr/>
        </p:nvSpPr>
        <p:spPr>
          <a:xfrm>
            <a:off x="317319" y="5339833"/>
            <a:ext cx="50744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0                 0                X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X</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X</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p:cNvSpPr txBox="1"/>
          <p:nvPr/>
        </p:nvSpPr>
        <p:spPr>
          <a:xfrm>
            <a:off x="371390" y="3067304"/>
            <a:ext cx="475275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X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X</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1              X         0              6</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p:cNvSpPr txBox="1"/>
          <p:nvPr/>
        </p:nvSpPr>
        <p:spPr>
          <a:xfrm>
            <a:off x="356065" y="5735851"/>
            <a:ext cx="47680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X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X</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0           X               1          3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p:cNvSpPr txBox="1"/>
          <p:nvPr/>
        </p:nvSpPr>
        <p:spPr>
          <a:xfrm>
            <a:off x="371390" y="3436636"/>
            <a:ext cx="352794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X               2                  0</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p:cNvSpPr txBox="1"/>
          <p:nvPr/>
        </p:nvSpPr>
        <p:spPr>
          <a:xfrm>
            <a:off x="356065" y="5959287"/>
            <a:ext cx="352794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a:ea typeface="+mn-ea"/>
                <a:cs typeface="+mn-cs"/>
              </a:rPr>
              <a:t>X                5</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27699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105" y="614947"/>
            <a:ext cx="641684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smtClean="0">
                <a:ln>
                  <a:noFill/>
                </a:ln>
                <a:solidFill>
                  <a:prstClr val="black"/>
                </a:solidFill>
                <a:effectLst/>
                <a:uLnTx/>
                <a:uFillTx/>
                <a:latin typeface="Calibri"/>
                <a:ea typeface="+mn-ea"/>
                <a:cs typeface="+mn-cs"/>
              </a:rPr>
              <a:t>EXAMENCITO-</a:t>
            </a:r>
            <a:r>
              <a:rPr kumimoji="0" lang="en-US" sz="2800" b="1" i="0" u="sng" strike="noStrike" kern="1200" cap="none" spc="0" normalizeH="0" baseline="0" noProof="0" dirty="0" err="1" smtClean="0">
                <a:ln>
                  <a:noFill/>
                </a:ln>
                <a:solidFill>
                  <a:prstClr val="black"/>
                </a:solidFill>
                <a:effectLst/>
                <a:uLnTx/>
                <a:uFillTx/>
                <a:latin typeface="Calibri"/>
                <a:ea typeface="+mn-ea"/>
                <a:cs typeface="+mn-cs"/>
              </a:rPr>
              <a:t>Unidad</a:t>
            </a:r>
            <a:r>
              <a:rPr kumimoji="0" lang="en-US" sz="2800" b="1" i="0" u="sng" strike="noStrike" kern="1200" cap="none" spc="0" normalizeH="0" baseline="0" noProof="0" dirty="0" smtClean="0">
                <a:ln>
                  <a:noFill/>
                </a:ln>
                <a:solidFill>
                  <a:prstClr val="black"/>
                </a:solidFill>
                <a:effectLst/>
                <a:uLnTx/>
                <a:uFillTx/>
                <a:latin typeface="Calibri"/>
                <a:ea typeface="+mn-ea"/>
                <a:cs typeface="+mn-cs"/>
              </a:rPr>
              <a:t> 2, </a:t>
            </a:r>
            <a:r>
              <a:rPr kumimoji="0" lang="en-US" sz="2800" b="1" i="0" u="sng" strike="noStrike" kern="1200" cap="none" spc="0" normalizeH="0" baseline="0" noProof="0" dirty="0" err="1" smtClean="0">
                <a:ln>
                  <a:noFill/>
                </a:ln>
                <a:solidFill>
                  <a:prstClr val="black"/>
                </a:solidFill>
                <a:effectLst/>
                <a:uLnTx/>
                <a:uFillTx/>
                <a:latin typeface="Calibri"/>
                <a:ea typeface="+mn-ea"/>
                <a:cs typeface="+mn-cs"/>
              </a:rPr>
              <a:t>Etapa</a:t>
            </a:r>
            <a:r>
              <a:rPr kumimoji="0" lang="en-US" sz="2800" b="1" i="0" u="sng" strike="noStrike" kern="1200" cap="none" spc="0" normalizeH="0" baseline="0" noProof="0" dirty="0" smtClean="0">
                <a:ln>
                  <a:noFill/>
                </a:ln>
                <a:solidFill>
                  <a:prstClr val="black"/>
                </a:solidFill>
                <a:effectLst/>
                <a:uLnTx/>
                <a:uFillTx/>
                <a:latin typeface="Calibri"/>
                <a:ea typeface="+mn-ea"/>
                <a:cs typeface="+mn-cs"/>
              </a:rPr>
              <a:t> 2</a:t>
            </a:r>
            <a:endParaRPr kumimoji="0" lang="en-US" sz="2800" b="1" i="0" u="sng"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588211" y="1550737"/>
            <a:ext cx="3542631" cy="3970318"/>
          </a:xfrm>
          <a:prstGeom prst="rect">
            <a:avLst/>
          </a:prstGeom>
          <a:noFill/>
        </p:spPr>
        <p:txBody>
          <a:bodyPr wrap="square" rtlCol="0">
            <a:spAutoFit/>
          </a:bodyPr>
          <a:lstStyle/>
          <a:p>
            <a:pPr marL="400050" marR="0" lvl="0" indent="-400050" algn="l" defTabSz="457200" rtl="0" eaLnBrk="1" fontAlgn="auto" latinLnBrk="0" hangingPunct="1">
              <a:lnSpc>
                <a:spcPct val="100000"/>
              </a:lnSpc>
              <a:spcBef>
                <a:spcPts val="0"/>
              </a:spcBef>
              <a:spcAft>
                <a:spcPts val="0"/>
              </a:spcAft>
              <a:buClrTx/>
              <a:buSzTx/>
              <a:buFontTx/>
              <a:buAutoNum type="romanUcPeriod"/>
              <a:tabLst/>
              <a:defRPr/>
            </a:pPr>
            <a:r>
              <a:rPr kumimoji="0" lang="en-US" sz="1800" b="1" i="0" u="sng" strike="noStrike" kern="1200" cap="none" spc="0" normalizeH="0" baseline="0" noProof="0" dirty="0" smtClean="0">
                <a:ln>
                  <a:noFill/>
                </a:ln>
                <a:solidFill>
                  <a:prstClr val="black"/>
                </a:solidFill>
                <a:effectLst/>
                <a:uLnTx/>
                <a:uFillTx/>
                <a:latin typeface="Calibri"/>
                <a:ea typeface="+mn-ea"/>
                <a:cs typeface="+mn-cs"/>
              </a:rPr>
              <a:t>VOCABULARIO. 2 pts each-1pt correct word, 1 </a:t>
            </a:r>
            <a:r>
              <a:rPr kumimoji="0" lang="en-US" sz="1800" b="1" i="0" u="sng" strike="noStrike" kern="1200" cap="none" spc="0" normalizeH="0" baseline="0" noProof="0" dirty="0" err="1" smtClean="0">
                <a:ln>
                  <a:noFill/>
                </a:ln>
                <a:solidFill>
                  <a:prstClr val="black"/>
                </a:solidFill>
                <a:effectLst/>
                <a:uLnTx/>
                <a:uFillTx/>
                <a:latin typeface="Calibri"/>
                <a:ea typeface="+mn-ea"/>
                <a:cs typeface="+mn-cs"/>
              </a:rPr>
              <a:t>pt</a:t>
            </a:r>
            <a:r>
              <a:rPr kumimoji="0" lang="en-US" sz="1800" b="1" i="0" u="sng" strike="noStrike" kern="1200" cap="none" spc="0" normalizeH="0" baseline="0" noProof="0" dirty="0" smtClean="0">
                <a:ln>
                  <a:noFill/>
                </a:ln>
                <a:solidFill>
                  <a:prstClr val="black"/>
                </a:solidFill>
                <a:effectLst/>
                <a:uLnTx/>
                <a:uFillTx/>
                <a:latin typeface="Calibri"/>
                <a:ea typeface="+mn-ea"/>
                <a:cs typeface="+mn-cs"/>
              </a:rPr>
              <a:t> correct form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smtClean="0">
                <a:ln>
                  <a:noFill/>
                </a:ln>
                <a:solidFill>
                  <a:prstClr val="black"/>
                </a:solidFill>
                <a:effectLst/>
                <a:uLnTx/>
                <a:uFillTx/>
                <a:latin typeface="Calibri"/>
                <a:ea typeface="+mn-ea"/>
                <a:cs typeface="+mn-cs"/>
              </a:rPr>
              <a:t>20 pts total</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ocurre</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ocurrió</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Invitaciones</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Tristeza</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Se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enamoraron</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Se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llevan</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Adornos</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Historia</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Quinto</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Sorprendieron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abracé</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400050" marR="0" lvl="0" indent="-400050" algn="l" defTabSz="457200" rtl="0" eaLnBrk="1" fontAlgn="auto" latinLnBrk="0" hangingPunct="1">
              <a:lnSpc>
                <a:spcPct val="100000"/>
              </a:lnSpc>
              <a:spcBef>
                <a:spcPts val="0"/>
              </a:spcBef>
              <a:spcAft>
                <a:spcPts val="0"/>
              </a:spcAft>
              <a:buClrTx/>
              <a:buSzTx/>
              <a:buFontTx/>
              <a:buAutoNum type="romanUcPeriod"/>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5085071" y="3349850"/>
            <a:ext cx="2352842" cy="2862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II. </a:t>
            </a:r>
            <a:r>
              <a:rPr kumimoji="0" lang="en-US" sz="1800" b="1" i="0" u="sng" strike="noStrike" kern="1200" cap="none" spc="0" normalizeH="0" baseline="0" noProof="0" dirty="0" smtClean="0">
                <a:ln>
                  <a:noFill/>
                </a:ln>
                <a:solidFill>
                  <a:prstClr val="black"/>
                </a:solidFill>
                <a:effectLst/>
                <a:uLnTx/>
                <a:uFillTx/>
                <a:latin typeface="Calibri"/>
                <a:ea typeface="+mn-ea"/>
                <a:cs typeface="+mn-cs"/>
              </a:rPr>
              <a:t>GRAMÁTICA. 1 </a:t>
            </a:r>
            <a:r>
              <a:rPr kumimoji="0" lang="en-US" sz="1800" b="1" i="0" u="sng" strike="noStrike" kern="1200" cap="none" spc="0" normalizeH="0" baseline="0" noProof="0" dirty="0" err="1" smtClean="0">
                <a:ln>
                  <a:noFill/>
                </a:ln>
                <a:solidFill>
                  <a:prstClr val="black"/>
                </a:solidFill>
                <a:effectLst/>
                <a:uLnTx/>
                <a:uFillTx/>
                <a:latin typeface="Calibri"/>
                <a:ea typeface="+mn-ea"/>
                <a:cs typeface="+mn-cs"/>
              </a:rPr>
              <a:t>pt</a:t>
            </a:r>
            <a:r>
              <a:rPr kumimoji="0" lang="en-US" sz="1800" b="1" i="0" u="sng" strike="noStrike" kern="1200" cap="none" spc="0" normalizeH="0" baseline="0" noProof="0" dirty="0" smtClean="0">
                <a:ln>
                  <a:noFill/>
                </a:ln>
                <a:solidFill>
                  <a:prstClr val="black"/>
                </a:solidFill>
                <a:effectLst/>
                <a:uLnTx/>
                <a:uFillTx/>
                <a:latin typeface="Calibri"/>
                <a:ea typeface="+mn-ea"/>
                <a:cs typeface="+mn-cs"/>
              </a:rPr>
              <a:t> each. 10 pts total</a:t>
            </a:r>
            <a:endParaRPr kumimoji="0" lang="en-US" sz="1800" b="1" i="0" u="sng"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age, attribute </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Location</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Habitual, date</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Physical state</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Weather</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Time,  desire/emotion</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emotion</a:t>
            </a:r>
          </a:p>
        </p:txBody>
      </p:sp>
      <p:sp>
        <p:nvSpPr>
          <p:cNvPr id="2" name="TextBox 1"/>
          <p:cNvSpPr txBox="1"/>
          <p:nvPr/>
        </p:nvSpPr>
        <p:spPr>
          <a:xfrm>
            <a:off x="5801710" y="1138167"/>
            <a:ext cx="250146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Calibri"/>
                <a:ea typeface="+mn-ea"/>
                <a:cs typeface="+mn-cs"/>
              </a:rPr>
              <a:t>30-28=A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Calibri"/>
                <a:ea typeface="+mn-ea"/>
                <a:cs typeface="+mn-cs"/>
              </a:rPr>
              <a:t>27-25=B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Calibri"/>
                <a:ea typeface="+mn-ea"/>
                <a:cs typeface="+mn-cs"/>
              </a:rPr>
              <a:t>24-22=C</a:t>
            </a: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18253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nevermindthemanager.com/wp-content/uploads/2010/08/goals_target-300x2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8600" y="1578992"/>
            <a:ext cx="3198019" cy="253709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323468" y="206746"/>
            <a:ext cx="82493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Los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Metas</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del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Aprendizaje</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(Learning Goals):</a:t>
            </a:r>
          </a:p>
        </p:txBody>
      </p:sp>
      <p:sp>
        <p:nvSpPr>
          <p:cNvPr id="3" name="TextBox 2"/>
          <p:cNvSpPr txBox="1"/>
          <p:nvPr/>
        </p:nvSpPr>
        <p:spPr>
          <a:xfrm>
            <a:off x="315310" y="3986798"/>
            <a:ext cx="8828690" cy="230832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1" u="none" strike="noStrike" kern="1200" cap="none" spc="0" normalizeH="0" baseline="0" noProof="0" dirty="0">
                <a:ln>
                  <a:noFill/>
                </a:ln>
                <a:solidFill>
                  <a:srgbClr val="FF0000"/>
                </a:solidFill>
                <a:effectLst/>
                <a:uLnTx/>
                <a:uFillTx/>
                <a:latin typeface="Calibri" panose="020F0502020204030204"/>
                <a:ea typeface="+mn-ea"/>
                <a:cs typeface="+mn-cs"/>
              </a:rPr>
              <a:t>I can talk about childhood activities I used to do using the imperfect </a:t>
            </a:r>
            <a:r>
              <a:rPr kumimoji="0" lang="en-US" sz="2400" b="1" i="1" u="none" strike="noStrike" kern="1200" cap="none" spc="0" normalizeH="0" baseline="0" noProof="0" dirty="0" smtClean="0">
                <a:ln>
                  <a:noFill/>
                </a:ln>
                <a:solidFill>
                  <a:srgbClr val="FF0000"/>
                </a:solidFill>
                <a:effectLst/>
                <a:uLnTx/>
                <a:uFillTx/>
                <a:latin typeface="Calibri" panose="020F0502020204030204"/>
                <a:ea typeface="+mn-ea"/>
                <a:cs typeface="+mn-cs"/>
              </a:rPr>
              <a:t>tense, and I can talk about parties and celebrations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400" b="1" i="1" u="none" strike="noStrike" kern="1200" cap="none" spc="0" normalizeH="0" baseline="0" noProof="0" dirty="0">
              <a:ln>
                <a:noFill/>
              </a:ln>
              <a:solidFill>
                <a:srgbClr val="FF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1" u="none" strike="noStrike" kern="1200" cap="none" spc="0" normalizeH="0" baseline="0" noProof="0" dirty="0" smtClean="0">
                <a:ln>
                  <a:noFill/>
                </a:ln>
                <a:solidFill>
                  <a:srgbClr val="FF0000"/>
                </a:solidFill>
                <a:effectLst/>
                <a:uLnTx/>
                <a:uFillTx/>
                <a:latin typeface="Calibri" panose="020F0502020204030204"/>
                <a:ea typeface="+mn-ea"/>
                <a:cs typeface="+mn-cs"/>
              </a:rPr>
              <a:t>I know time expression that are used with the imperfect tense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400" b="1" i="1" u="none" strike="noStrike" kern="1200" cap="none" spc="0" normalizeH="0" baseline="0" noProof="0" dirty="0">
              <a:ln>
                <a:noFill/>
              </a:ln>
              <a:solidFill>
                <a:srgbClr val="FF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1" u="none" strike="noStrike" kern="1200" cap="none" spc="0" normalizeH="0" baseline="0" noProof="0" dirty="0" smtClean="0">
                <a:ln>
                  <a:noFill/>
                </a:ln>
                <a:solidFill>
                  <a:srgbClr val="FF0000"/>
                </a:solidFill>
                <a:effectLst/>
                <a:uLnTx/>
                <a:uFillTx/>
                <a:latin typeface="Calibri" panose="020F0502020204030204"/>
                <a:ea typeface="+mn-ea"/>
                <a:cs typeface="+mn-cs"/>
              </a:rPr>
              <a:t>I know the uses of the imperfect tense</a:t>
            </a:r>
            <a:endParaRPr kumimoji="0" lang="en-US" sz="24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613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89100" y="0"/>
            <a:ext cx="5745892" cy="6858000"/>
          </a:xfrm>
          <a:prstGeom prst="rect">
            <a:avLst/>
          </a:prstGeom>
        </p:spPr>
      </p:pic>
    </p:spTree>
    <p:extLst>
      <p:ext uri="{BB962C8B-B14F-4D97-AF65-F5344CB8AC3E}">
        <p14:creationId xmlns:p14="http://schemas.microsoft.com/office/powerpoint/2010/main" val="16813795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70192" b="2836"/>
          <a:stretch/>
        </p:blipFill>
        <p:spPr>
          <a:xfrm>
            <a:off x="0" y="935419"/>
            <a:ext cx="8814724" cy="2837793"/>
          </a:xfrm>
          <a:prstGeom prst="rect">
            <a:avLst/>
          </a:prstGeom>
        </p:spPr>
      </p:pic>
      <p:sp>
        <p:nvSpPr>
          <p:cNvPr id="2" name="TextBox 1"/>
          <p:cNvSpPr txBox="1"/>
          <p:nvPr/>
        </p:nvSpPr>
        <p:spPr>
          <a:xfrm>
            <a:off x="472966" y="3867807"/>
            <a:ext cx="2827282" cy="2308324"/>
          </a:xfrm>
          <a:prstGeom prst="rect">
            <a:avLst/>
          </a:prstGeom>
          <a:noFill/>
        </p:spPr>
        <p:txBody>
          <a:bodyPr wrap="square" rtlCol="0">
            <a:spAutoFit/>
          </a:bodyPr>
          <a:lstStyle/>
          <a:p>
            <a:r>
              <a:rPr lang="en-US" dirty="0" smtClean="0"/>
              <a:t>Ayer</a:t>
            </a:r>
          </a:p>
          <a:p>
            <a:r>
              <a:rPr lang="en-US" dirty="0" err="1" smtClean="0"/>
              <a:t>Anoche</a:t>
            </a:r>
            <a:endParaRPr lang="en-US" dirty="0" smtClean="0"/>
          </a:p>
          <a:p>
            <a:r>
              <a:rPr lang="en-US" dirty="0" err="1" smtClean="0"/>
              <a:t>Anteayer</a:t>
            </a:r>
            <a:endParaRPr lang="en-US" dirty="0" smtClean="0"/>
          </a:p>
          <a:p>
            <a:r>
              <a:rPr lang="en-US" dirty="0" err="1" smtClean="0"/>
              <a:t>Una</a:t>
            </a:r>
            <a:r>
              <a:rPr lang="en-US" dirty="0" smtClean="0"/>
              <a:t> </a:t>
            </a:r>
            <a:r>
              <a:rPr lang="en-US" dirty="0" err="1" smtClean="0"/>
              <a:t>vez</a:t>
            </a:r>
            <a:endParaRPr lang="en-US" dirty="0" smtClean="0"/>
          </a:p>
          <a:p>
            <a:r>
              <a:rPr lang="en-US" dirty="0" smtClean="0"/>
              <a:t>Dos </a:t>
            </a:r>
            <a:r>
              <a:rPr lang="en-US" dirty="0" err="1" smtClean="0"/>
              <a:t>veces</a:t>
            </a:r>
            <a:endParaRPr lang="en-US" dirty="0" smtClean="0"/>
          </a:p>
          <a:p>
            <a:r>
              <a:rPr lang="en-US" dirty="0" smtClean="0"/>
              <a:t>El </a:t>
            </a:r>
            <a:r>
              <a:rPr lang="en-US" dirty="0" err="1" smtClean="0"/>
              <a:t>mes</a:t>
            </a:r>
            <a:r>
              <a:rPr lang="en-US" dirty="0" smtClean="0"/>
              <a:t>/</a:t>
            </a:r>
            <a:r>
              <a:rPr lang="en-US" dirty="0" err="1" smtClean="0"/>
              <a:t>año</a:t>
            </a:r>
            <a:r>
              <a:rPr lang="en-US" dirty="0" smtClean="0"/>
              <a:t> </a:t>
            </a:r>
            <a:r>
              <a:rPr lang="en-US" dirty="0" err="1" smtClean="0"/>
              <a:t>pasado</a:t>
            </a:r>
            <a:endParaRPr lang="en-US" dirty="0" smtClean="0"/>
          </a:p>
          <a:p>
            <a:r>
              <a:rPr lang="en-US" dirty="0" smtClean="0"/>
              <a:t>El fin de </a:t>
            </a:r>
            <a:r>
              <a:rPr lang="en-US" dirty="0" err="1" smtClean="0"/>
              <a:t>semana</a:t>
            </a:r>
            <a:r>
              <a:rPr lang="en-US" dirty="0" smtClean="0"/>
              <a:t> </a:t>
            </a:r>
            <a:r>
              <a:rPr lang="en-US" dirty="0" err="1" smtClean="0"/>
              <a:t>pasado</a:t>
            </a:r>
            <a:endParaRPr lang="en-US" dirty="0" smtClean="0"/>
          </a:p>
          <a:p>
            <a:r>
              <a:rPr lang="en-US" dirty="0" smtClean="0"/>
              <a:t>De </a:t>
            </a:r>
            <a:r>
              <a:rPr lang="en-US" dirty="0" err="1" smtClean="0"/>
              <a:t>repente</a:t>
            </a:r>
            <a:endParaRPr lang="en-US" dirty="0"/>
          </a:p>
        </p:txBody>
      </p:sp>
      <p:sp>
        <p:nvSpPr>
          <p:cNvPr id="3" name="TextBox 2"/>
          <p:cNvSpPr txBox="1"/>
          <p:nvPr/>
        </p:nvSpPr>
        <p:spPr>
          <a:xfrm>
            <a:off x="4407362" y="4144806"/>
            <a:ext cx="3426373" cy="2031325"/>
          </a:xfrm>
          <a:prstGeom prst="rect">
            <a:avLst/>
          </a:prstGeom>
          <a:noFill/>
        </p:spPr>
        <p:txBody>
          <a:bodyPr wrap="square" rtlCol="0">
            <a:spAutoFit/>
          </a:bodyPr>
          <a:lstStyle/>
          <a:p>
            <a:r>
              <a:rPr lang="en-US" dirty="0" err="1" smtClean="0"/>
              <a:t>Siempre</a:t>
            </a:r>
            <a:endParaRPr lang="en-US" dirty="0" smtClean="0"/>
          </a:p>
          <a:p>
            <a:r>
              <a:rPr lang="en-US" dirty="0" smtClean="0"/>
              <a:t>A menudo</a:t>
            </a:r>
          </a:p>
          <a:p>
            <a:r>
              <a:rPr lang="en-US" dirty="0" err="1" smtClean="0"/>
              <a:t>Frecuentemente</a:t>
            </a:r>
            <a:r>
              <a:rPr lang="en-US" dirty="0" smtClean="0"/>
              <a:t>/ Con </a:t>
            </a:r>
            <a:r>
              <a:rPr lang="en-US" dirty="0" err="1" smtClean="0"/>
              <a:t>frecuencia</a:t>
            </a:r>
            <a:endParaRPr lang="en-US" dirty="0" smtClean="0"/>
          </a:p>
          <a:p>
            <a:r>
              <a:rPr lang="en-US" dirty="0" err="1" smtClean="0"/>
              <a:t>Cada</a:t>
            </a:r>
            <a:r>
              <a:rPr lang="en-US" dirty="0" smtClean="0"/>
              <a:t> </a:t>
            </a:r>
            <a:r>
              <a:rPr lang="en-US" dirty="0" err="1" smtClean="0"/>
              <a:t>día</a:t>
            </a:r>
            <a:endParaRPr lang="en-US" dirty="0" smtClean="0"/>
          </a:p>
          <a:p>
            <a:r>
              <a:rPr lang="en-US" dirty="0" err="1" smtClean="0"/>
              <a:t>Cada</a:t>
            </a:r>
            <a:r>
              <a:rPr lang="en-US" dirty="0" smtClean="0"/>
              <a:t> Viernes, </a:t>
            </a:r>
            <a:r>
              <a:rPr lang="en-US" dirty="0" err="1" smtClean="0"/>
              <a:t>sábado</a:t>
            </a:r>
            <a:r>
              <a:rPr lang="en-US" dirty="0" smtClean="0"/>
              <a:t>, etc.</a:t>
            </a:r>
          </a:p>
          <a:p>
            <a:r>
              <a:rPr lang="en-US" dirty="0" smtClean="0"/>
              <a:t>De </a:t>
            </a:r>
            <a:r>
              <a:rPr lang="en-US" dirty="0" err="1" smtClean="0"/>
              <a:t>niño</a:t>
            </a:r>
            <a:r>
              <a:rPr lang="en-US" dirty="0" smtClean="0"/>
              <a:t>/a    De </a:t>
            </a:r>
            <a:r>
              <a:rPr lang="en-US" dirty="0" err="1" smtClean="0"/>
              <a:t>joven</a:t>
            </a:r>
            <a:endParaRPr lang="en-US" dirty="0" smtClean="0"/>
          </a:p>
          <a:p>
            <a:r>
              <a:rPr lang="en-US" dirty="0" err="1" smtClean="0"/>
              <a:t>Muchas</a:t>
            </a:r>
            <a:r>
              <a:rPr lang="en-US" dirty="0" smtClean="0"/>
              <a:t> </a:t>
            </a:r>
            <a:r>
              <a:rPr lang="en-US" dirty="0" err="1" smtClean="0"/>
              <a:t>veces</a:t>
            </a:r>
            <a:endParaRPr lang="en-US" dirty="0"/>
          </a:p>
        </p:txBody>
      </p:sp>
    </p:spTree>
    <p:extLst>
      <p:ext uri="{BB962C8B-B14F-4D97-AF65-F5344CB8AC3E}">
        <p14:creationId xmlns:p14="http://schemas.microsoft.com/office/powerpoint/2010/main" val="297297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b="21429"/>
          <a:stretch>
            <a:fillRect/>
          </a:stretch>
        </p:blipFill>
        <p:spPr>
          <a:xfrm>
            <a:off x="0" y="381000"/>
            <a:ext cx="9245600" cy="5448300"/>
          </a:xfrm>
          <a:prstGeom prst="rect">
            <a:avLst/>
          </a:prstGeom>
        </p:spPr>
      </p:pic>
      <p:sp>
        <p:nvSpPr>
          <p:cNvPr id="2" name="Oval Callout 1"/>
          <p:cNvSpPr/>
          <p:nvPr/>
        </p:nvSpPr>
        <p:spPr>
          <a:xfrm>
            <a:off x="4343400" y="2209800"/>
            <a:ext cx="4495800" cy="3048000"/>
          </a:xfrm>
          <a:prstGeom prst="wedgeEllipseCallou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248002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193</TotalTime>
  <Words>938</Words>
  <Application>Microsoft Office PowerPoint</Application>
  <PresentationFormat>On-screen Show (4:3)</PresentationFormat>
  <Paragraphs>158</Paragraphs>
  <Slides>24</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24</vt:i4>
      </vt:variant>
    </vt:vector>
  </HeadingPairs>
  <TitlesOfParts>
    <vt:vector size="32" baseType="lpstr">
      <vt:lpstr>Arial</vt:lpstr>
      <vt:lpstr>Calibri</vt:lpstr>
      <vt:lpstr>Comic Sans MS</vt:lpstr>
      <vt:lpstr>Copperplate Gothic Light</vt:lpstr>
      <vt:lpstr>Wingdings</vt:lpstr>
      <vt:lpstr>5_Office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Sommer</dc:creator>
  <cp:lastModifiedBy>Samantha Sommer</cp:lastModifiedBy>
  <cp:revision>9</cp:revision>
  <dcterms:created xsi:type="dcterms:W3CDTF">2020-02-12T16:14:53Z</dcterms:created>
  <dcterms:modified xsi:type="dcterms:W3CDTF">2020-02-12T19:28:47Z</dcterms:modified>
</cp:coreProperties>
</file>