
<file path=[Content_Types].xml><?xml version="1.0" encoding="utf-8"?>
<Types xmlns="http://schemas.openxmlformats.org/package/2006/content-types">
  <Override PartName="/ppt/slides/slide30.xml" ContentType="application/vnd.openxmlformats-officedocument.presentationml.slide+xml"/>
  <Override PartName="/ppt/slides/slide88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24.xml" ContentType="application/vnd.openxmlformats-officedocument.presentationml.slide+xml"/>
  <Override PartName="/ppt/slideLayouts/slideLayout41.xml" ContentType="application/vnd.openxmlformats-officedocument.presentationml.slideLayout+xml"/>
  <Override PartName="/ppt/slides/slide72.xml" ContentType="application/vnd.openxmlformats-officedocument.presentationml.slide+xml"/>
  <Override PartName="/ppt/slideLayouts/slideLayout35.xml" ContentType="application/vnd.openxmlformats-officedocument.presentationml.slideLayout+xml"/>
  <Override PartName="/ppt/notesSlides/notesSlide47.xml" ContentType="application/vnd.openxmlformats-officedocument.presentationml.notesSlide+xml"/>
  <Override PartName="/ppt/slides/slide66.xml" ContentType="application/vnd.openxmlformats-officedocument.presentationml.slide+xml"/>
  <Override PartName="/ppt/slides/slide50.xml" ContentType="application/vnd.openxmlformats-officedocument.presentationml.slide+xml"/>
  <Override PartName="/ppt/slideLayouts/slideLayout13.xml" ContentType="application/vnd.openxmlformats-officedocument.presentationml.slideLayout+xml"/>
  <Override PartName="/ppt/notesSlides/notesSlide25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86.xml" ContentType="application/vnd.openxmlformats-officedocument.presentationml.slide+xml"/>
  <Override PartName="/ppt/slides/slide22.xml" ContentType="application/vnd.openxmlformats-officedocument.presentationml.slide+xml"/>
  <Override PartName="/ppt/slideLayouts/slideLayout33.xml" ContentType="application/vnd.openxmlformats-officedocument.presentationml.slideLayout+xml"/>
  <Override PartName="/ppt/notesSlides/notesSlide45.xml" ContentType="application/vnd.openxmlformats-officedocument.presentationml.notesSlide+xml"/>
  <Override PartName="/ppt/slides/slide64.xml" ContentType="application/vnd.openxmlformats-officedocument.presentationml.slide+xml"/>
  <Default Extension="xml" ContentType="application/xml"/>
  <Override PartName="/ppt/notesSlides/notesSlide87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23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84.xml" ContentType="application/vnd.openxmlformats-officedocument.presentationml.slide+xml"/>
  <Override PartName="/ppt/slides/slide20.xml" ContentType="application/vnd.openxmlformats-officedocument.presentationml.slide+xml"/>
  <Override PartName="/ppt/notesSlides/notesSlide59.xml" ContentType="application/vnd.openxmlformats-officedocument.presentationml.notesSlide+xml"/>
  <Override PartName="/ppt/slideLayouts/slideLayout31.xml" ContentType="application/vnd.openxmlformats-officedocument.presentationml.slideLayout+xml"/>
  <Override PartName="/ppt/notesSlides/notesSlide43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85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79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Default Extension="jpeg" ContentType="image/jpeg"/>
  <Override PartName="/ppt/notesSlides/notesSlide63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57.xml" ContentType="application/vnd.openxmlformats-officedocument.presentationml.notesSlide+xml"/>
  <Override PartName="/docProps/app.xml" ContentType="application/vnd.openxmlformats-officedocument.extended-properties+xml"/>
  <Override PartName="/ppt/notesSlides/notesSlide41.xml" ContentType="application/vnd.openxmlformats-officedocument.presentationml.notesSlide+xml"/>
  <Override PartName="/ppt/slides/slide60.xml" ContentType="application/vnd.openxmlformats-officedocument.presentationml.slide+xml"/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notesSlides/notesSlide35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7.xml" ContentType="application/vnd.openxmlformats-officedocument.presentationml.slide+xml"/>
  <Override PartName="/ppt/slides/slide19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55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6.xml" ContentType="application/vnd.openxmlformats-officedocument.presentationml.slideLayout+xml"/>
  <Override PartName="/ppt/slides/slide39.xml" ContentType="application/vnd.openxmlformats-officedocument.presentationml.slide+xml"/>
  <Override PartName="/ppt/notesSlides/notesSlide33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5.xml" ContentType="application/vnd.openxmlformats-officedocument.presentationml.slide+xml"/>
  <Override PartName="/ppt/slides/slide17.xml" ContentType="application/vnd.openxmlformats-officedocument.presentationml.slide+xml"/>
  <Override PartName="/ppt/slideLayouts/slideLayout28.xml" ContentType="application/vnd.openxmlformats-officedocument.presentationml.slideLayout+xml"/>
  <Override PartName="/ppt/slides/slide59.xml" ContentType="application/vnd.openxmlformats-officedocument.presentationml.slide+xml"/>
  <Override PartName="/ppt/notesSlides/notesSlide53.xml" ContentType="application/vnd.openxmlformats-officedocument.presentationml.notesSlide+xml"/>
  <Override PartName="/ppt/notesSlides/notesSlide18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s/slide79.xml" ContentType="application/vnd.openxmlformats-officedocument.presentationml.slide+xml"/>
  <Override PartName="/ppt/notesSlides/notesSlide73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5.xml" ContentType="application/vnd.openxmlformats-officedocument.presentationml.slide+xml"/>
  <Override PartName="/ppt/slideLayouts/slideLayout2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57.xml" ContentType="application/vnd.openxmlformats-officedocument.presentationml.slide+xml"/>
  <Override PartName="/ppt/slides/slide70.xml" ContentType="application/vnd.openxmlformats-officedocument.presentationml.slide+xml"/>
  <Override PartName="/ppt/notesSlides/notesSlide51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5.xml" ContentType="application/vnd.openxmlformats-officedocument.theme+xml"/>
  <Override PartName="/ppt/notesSlides/notesSlide16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35.xml" ContentType="application/vnd.openxmlformats-officedocument.presentationml.slide+xml"/>
  <Override PartName="/ppt/slides/slide29.xml" ContentType="application/vnd.openxmlformats-officedocument.presentationml.slide+xml"/>
  <Override PartName="/ppt/slideLayouts/slideLayout46.xml" ContentType="application/vnd.openxmlformats-officedocument.presentationml.slideLayout+xml"/>
  <Override PartName="/ppt/slides/slide77.xml" ContentType="application/vnd.openxmlformats-officedocument.presentationml.slide+xml"/>
  <Override PartName="/ppt/slides/slide90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1.xml" ContentType="application/vnd.openxmlformats-officedocument.presentationml.slide+xml"/>
  <Override PartName="/ppt/slides/slide13.xml" ContentType="application/vnd.openxmlformats-officedocument.presentationml.slide+xml"/>
  <Override PartName="/ppt/slideLayouts/slideLayout24.xml" ContentType="application/vnd.openxmlformats-officedocument.presentationml.slideLayout+xml"/>
  <Override PartName="/ppt/notesSlides/notesSlide36.xml" ContentType="application/vnd.openxmlformats-officedocument.presentationml.notesSlide+xml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slides/slide49.xml" ContentType="application/vnd.openxmlformats-officedocument.presentationml.slide+xml"/>
  <Override PartName="/ppt/theme/theme3.xml" ContentType="application/vnd.openxmlformats-officedocument.theme+xml"/>
  <Override PartName="/ppt/notesSlides/notesSlide14.xml" ContentType="application/vnd.openxmlformats-officedocument.presentationml.notesSlide+xml"/>
  <Override PartName="/ppt/slides/slide33.xml" ContentType="application/vnd.openxmlformats-officedocument.presentationml.slide+xml"/>
  <Override PartName="/ppt/viewProps.xml" ContentType="application/vnd.openxmlformats-officedocument.presentationml.viewProps+xml"/>
  <Override PartName="/ppt/slideLayouts/slideLayout44.xml" ContentType="application/vnd.openxmlformats-officedocument.presentationml.slideLayout+xml"/>
  <Override PartName="/ppt/slides/slide27.xml" ContentType="application/vnd.openxmlformats-officedocument.presentationml.slide+xml"/>
  <Override PartName="/ppt/slides/slide75.xml" ContentType="application/vnd.openxmlformats-officedocument.presentationml.slide+xml"/>
  <Override PartName="/ppt/slideLayouts/slideLayout38.xml" ContentType="application/vnd.openxmlformats-officedocument.presentationml.slideLayout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s/slide69.xml" ContentType="application/vnd.openxmlformats-officedocument.presentationml.slide+xml"/>
  <Override PartName="/ppt/slideLayouts/slideLayout22.xml" ContentType="application/vnd.openxmlformats-officedocument.presentationml.slideLayout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Override PartName="/ppt/notesSlides/notesSlide28.xml" ContentType="application/vnd.openxmlformats-officedocument.presentationml.notesSlide+xml"/>
  <Override PartName="/ppt/slides/slide47.xml" ContentType="application/vnd.openxmlformats-officedocument.presentationml.slide+xml"/>
  <Override PartName="/ppt/theme/theme1.xml" ContentType="application/vnd.openxmlformats-officedocument.theme+xml"/>
  <Override PartName="/ppt/notesSlides/notesSlide12.xml" ContentType="application/vnd.openxmlformats-officedocument.presentationml.notesSlide+xml"/>
  <Override PartName="/ppt/slides/slide31.xml" ContentType="application/vnd.openxmlformats-officedocument.presentationml.slide+xml"/>
  <Override PartName="/ppt/slides/slide89.xml" ContentType="application/vnd.openxmlformats-officedocument.presentationml.slide+xml"/>
  <Override PartName="/ppt/slides/slide25.xml" ContentType="application/vnd.openxmlformats-officedocument.presentationml.slide+xml"/>
  <Override PartName="/ppt/slideLayouts/slideLayout42.xml" ContentType="application/vnd.openxmlformats-officedocument.presentationml.slideLayout+xml"/>
  <Override PartName="/ppt/slides/slide73.xml" ContentType="application/vnd.openxmlformats-officedocument.presentationml.slide+xml"/>
  <Override PartName="/ppt/slideLayouts/slideLayout36.xml" ContentType="application/vnd.openxmlformats-officedocument.presentationml.slideLayout+xml"/>
  <Override PartName="/ppt/notesSlides/notesSlide48.xml" ContentType="application/vnd.openxmlformats-officedocument.presentationml.notesSlide+xml"/>
  <Override PartName="/ppt/slides/slide67.xml" ContentType="application/vnd.openxmlformats-officedocument.presentationml.slide+xml"/>
  <Override PartName="/ppt/slideLayouts/slideLayout20.xml" ContentType="application/vnd.openxmlformats-officedocument.presentationml.slideLayout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notesSlides/notesSlide26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87.xml" ContentType="application/vnd.openxmlformats-officedocument.presentationml.slide+xml"/>
  <Override PartName="/ppt/slides/slide23.xml" ContentType="application/vnd.openxmlformats-officedocument.presentationml.slide+xml"/>
  <Override PartName="/ppt/slideLayouts/slideLayout40.xml" ContentType="application/vnd.openxmlformats-officedocument.presentationml.slideLayout+xml"/>
  <Override PartName="/ppt/slideLayouts/slideLayout34.xml" ContentType="application/vnd.openxmlformats-officedocument.presentationml.slideLayout+xml"/>
  <Override PartName="/ppt/notesSlides/notesSlide46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88.xml" ContentType="application/vnd.openxmlformats-officedocument.presentationml.notesSlide+xml"/>
  <Override PartName="/ppt/slideLayouts/slideLayout12.xml" ContentType="application/vnd.openxmlformats-officedocument.presentationml.slideLayout+xml"/>
  <Override PartName="/ppt/notesSlides/notesSlide24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85.xml" ContentType="application/vnd.openxmlformats-officedocument.presentationml.slide+xml"/>
  <Override PartName="/ppt/slides/slide21.xml" ContentType="application/vnd.openxmlformats-officedocument.presentationml.slide+xml"/>
  <Override PartName="/ppt/slideLayouts/slideLayout32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Slides/notesSlide44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86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22.xml" ContentType="application/vnd.openxmlformats-officedocument.presentationml.notesSlide+xml"/>
  <Override PartName="/ppt/slides/slide41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64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58.xml" ContentType="application/vnd.openxmlformats-officedocument.presentationml.notesSlide+xml"/>
  <Override PartName="/ppt/slideLayouts/slideLayout30.xml" ContentType="application/vnd.openxmlformats-officedocument.presentationml.slideLayout+xml"/>
  <Override PartName="/ppt/notesSlides/notesSlide42.xml" ContentType="application/vnd.openxmlformats-officedocument.presentationml.notesSlide+xml"/>
  <Override PartName="/ppt/slides/slide61.xml" ContentType="application/vnd.openxmlformats-officedocument.presentationml.slide+xml"/>
  <Override PartName="/ppt/slideMasters/slideMaster4.xml" ContentType="application/vnd.openxmlformats-officedocument.presentationml.slideMaster+xml"/>
  <Override PartName="/ppt/slideLayouts/slideLayout9.xml" ContentType="application/vnd.openxmlformats-officedocument.presentationml.slideLayout+xml"/>
  <Override PartName="/ppt/notesSlides/notesSlide84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50.xml" ContentType="application/vnd.openxmlformats-officedocument.presentationml.slideLayout+xml"/>
  <Override PartName="/ppt/notesSlides/notesSlide62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56.xml" ContentType="application/vnd.openxmlformats-officedocument.presentationml.notesSlide+xml"/>
  <Override PartName="/ppt/notesSlides/notesSlide40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notesSlides/notesSlide34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6.xml" ContentType="application/vnd.openxmlformats-officedocument.presentationml.slide+xml"/>
  <Override PartName="/ppt/slides/slide18.xml" ContentType="application/vnd.openxmlformats-officedocument.presentationml.slide+xml"/>
  <Override PartName="/ppt/notesSlides/notesSlide60.xml" ContentType="application/vnd.openxmlformats-officedocument.presentationml.notesSlide+xml"/>
  <Override PartName="/ppt/slideLayouts/slideLayout29.xml" ContentType="application/vnd.openxmlformats-officedocument.presentationml.slideLayout+xml"/>
  <Override PartName="/ppt/notesSlides/notesSlide54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1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8.xml" ContentType="application/vnd.openxmlformats-officedocument.presentationml.slide+xml"/>
  <Override PartName="/ppt/notesSlides/notesSlide32.xml" ContentType="application/vnd.openxmlformats-officedocument.presentationml.notesSlide+xml"/>
  <Override PartName="/ppt/notesSlides/notesSlide80.xml" ContentType="application/vnd.openxmlformats-officedocument.presentationml.notesSlide+xml"/>
  <Override PartName="/ppt/slideLayouts/slideLayout49.xml" ContentType="application/vnd.openxmlformats-officedocument.presentationml.slideLayout+xml"/>
  <Default Extension="bin" ContentType="application/vnd.openxmlformats-officedocument.presentationml.printerSettings"/>
  <Override PartName="/ppt/notesSlides/notesSlide74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6.xml" ContentType="application/vnd.openxmlformats-officedocument.presentationml.slide+xml"/>
  <Override PartName="/ppt/notesSlides/notesSlide10.xml" ContentType="application/vnd.openxmlformats-officedocument.presentationml.notesSlide+xml"/>
  <Override PartName="/ppt/slideLayouts/slideLayout27.xml" ContentType="application/vnd.openxmlformats-officedocument.presentationml.slideLayout+xml"/>
  <Override PartName="/ppt/notesSlides/notesSlide39.xml" ContentType="application/vnd.openxmlformats-officedocument.presentationml.notesSlide+xml"/>
  <Override PartName="/ppt/slides/slide58.xml" ContentType="application/vnd.openxmlformats-officedocument.presentationml.slide+xml"/>
  <Override PartName="/ppt/slides/slide71.xml" ContentType="application/vnd.openxmlformats-officedocument.presentationml.slide+xml"/>
  <Override PartName="/ppt/notesSlides/notesSlide5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7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36.xml" ContentType="application/vnd.openxmlformats-officedocument.presentationml.slide+xml"/>
  <Override PartName="/ppt/notesSlides/notesSlide30.xml" ContentType="application/vnd.openxmlformats-officedocument.presentationml.notesSlide+xml"/>
  <Override PartName="/ppt/slideLayouts/slideLayout47.xml" ContentType="application/vnd.openxmlformats-officedocument.presentationml.slideLayout+xml"/>
  <Override PartName="/ppt/slides/slide78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2.xml" ContentType="application/vnd.openxmlformats-officedocument.presentationml.slide+xml"/>
  <Override PartName="/ppt/slides/slide14.xml" ContentType="application/vnd.openxmlformats-officedocument.presentationml.slide+xml"/>
  <Override PartName="/ppt/slideLayouts/slideLayout25.xml" ContentType="application/vnd.openxmlformats-officedocument.presentationml.slideLayout+xml"/>
  <Override PartName="/ppt/notesSlides/notesSlide37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0.xml" ContentType="application/vnd.openxmlformats-officedocument.presentationml.notesSlide+xml"/>
  <Override PartName="/ppt/slideLayouts/slideLayout19.xml" ContentType="application/vnd.openxmlformats-officedocument.presentationml.slideLayout+xml"/>
  <Override PartName="/ppt/theme/theme4.xml" ContentType="application/vnd.openxmlformats-officedocument.theme+xml"/>
  <Override PartName="/ppt/notesSlides/notesSlide1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s/slide34.xml" ContentType="application/vnd.openxmlformats-officedocument.presentationml.slide+xml"/>
  <Override PartName="/ppt/slides/slide28.xml" ContentType="application/vnd.openxmlformats-officedocument.presentationml.slide+xml"/>
  <Override PartName="/ppt/slideLayouts/slideLayout45.xml" ContentType="application/vnd.openxmlformats-officedocument.presentationml.slideLayout+xml"/>
  <Override PartName="/ppt/slides/slide76.xml" ContentType="application/vnd.openxmlformats-officedocument.presentationml.slide+xml"/>
  <Override PartName="/ppt/notesSlides/notesSlide70.xml" ContentType="application/vnd.openxmlformats-officedocument.presentationml.notesSlide+xml"/>
  <Override PartName="/ppt/slideLayouts/slideLayout39.xml" ContentType="application/vnd.openxmlformats-officedocument.presentationml.slideLayout+xml"/>
  <Default Extension="png" ContentType="image/png"/>
  <Override PartName="/ppt/slides/slide12.xml" ContentType="application/vnd.openxmlformats-officedocument.presentationml.slide+xml"/>
  <Override PartName="/ppt/slideLayouts/slideLayout23.xml" ContentType="application/vnd.openxmlformats-officedocument.presentationml.slideLayout+xml"/>
  <Override PartName="/ppt/slides/slide54.xml" ContentType="application/vnd.openxmlformats-officedocument.presentationml.slide+xml"/>
  <Override PartName="/ppt/slideLayouts/slideLayout17.xml" ContentType="application/vnd.openxmlformats-officedocument.presentationml.slideLayout+xml"/>
  <Default Extension="rels" ContentType="application/vnd.openxmlformats-package.relationships+xml"/>
  <Override PartName="/ppt/notesSlides/notesSlide29.xml" ContentType="application/vnd.openxmlformats-officedocument.presentationml.notesSlide+xml"/>
  <Override PartName="/ppt/slides/slide48.xml" ContentType="application/vnd.openxmlformats-officedocument.presentationml.slide+xml"/>
  <Override PartName="/ppt/theme/theme2.xml" ContentType="application/vnd.openxmlformats-officedocument.theme+xml"/>
  <Override PartName="/ppt/notesSlides/notesSlide13.xml" ContentType="application/vnd.openxmlformats-officedocument.presentationml.notesSlide+xml"/>
  <Override PartName="/ppt/slides/slide32.xml" ContentType="application/vnd.openxmlformats-officedocument.presentationml.slide+xml"/>
  <Override PartName="/ppt/slideLayouts/slideLayout43.xml" ContentType="application/vnd.openxmlformats-officedocument.presentationml.slideLayout+xml"/>
  <Override PartName="/ppt/slides/slide26.xml" ContentType="application/vnd.openxmlformats-officedocument.presentationml.slide+xml"/>
  <Override PartName="/ppt/slides/slide74.xml" ContentType="application/vnd.openxmlformats-officedocument.presentationml.slide+xml"/>
  <Override PartName="/ppt/slideLayouts/slideLayout37.xml" ContentType="application/vnd.openxmlformats-officedocument.presentationml.slideLayout+xml"/>
  <Override PartName="/ppt/slides/slide10.xml" ContentType="application/vnd.openxmlformats-officedocument.presentationml.slide+xml"/>
  <Override PartName="/ppt/slides/slide68.xml" ContentType="application/vnd.openxmlformats-officedocument.presentationml.slide+xml"/>
  <Override PartName="/ppt/notesSlides/notesSlide49.xml" ContentType="application/vnd.openxmlformats-officedocument.presentationml.notesSlide+xml"/>
  <Override PartName="/ppt/slideLayouts/slideLayout21.xml" ContentType="application/vnd.openxmlformats-officedocument.presentationml.slideLayout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27.xml" ContentType="application/vnd.openxmlformats-officedocument.presentationml.notes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72" r:id="rId1"/>
    <p:sldMasterId id="2147483728" r:id="rId2"/>
    <p:sldMasterId id="2147483744" r:id="rId3"/>
    <p:sldMasterId id="2147483774" r:id="rId4"/>
  </p:sldMasterIdLst>
  <p:notesMasterIdLst>
    <p:notesMasterId r:id="rId95"/>
  </p:notesMasterIdLst>
  <p:sldIdLst>
    <p:sldId id="256" r:id="rId5"/>
    <p:sldId id="257" r:id="rId6"/>
    <p:sldId id="258" r:id="rId7"/>
    <p:sldId id="261" r:id="rId8"/>
    <p:sldId id="262" r:id="rId9"/>
    <p:sldId id="385" r:id="rId10"/>
    <p:sldId id="265" r:id="rId11"/>
    <p:sldId id="266" r:id="rId12"/>
    <p:sldId id="268" r:id="rId13"/>
    <p:sldId id="270" r:id="rId14"/>
    <p:sldId id="272" r:id="rId15"/>
    <p:sldId id="274" r:id="rId16"/>
    <p:sldId id="275" r:id="rId17"/>
    <p:sldId id="276" r:id="rId18"/>
    <p:sldId id="285" r:id="rId19"/>
    <p:sldId id="287" r:id="rId20"/>
    <p:sldId id="289" r:id="rId21"/>
    <p:sldId id="291" r:id="rId22"/>
    <p:sldId id="293" r:id="rId23"/>
    <p:sldId id="295" r:id="rId24"/>
    <p:sldId id="296" r:id="rId25"/>
    <p:sldId id="297" r:id="rId26"/>
    <p:sldId id="298" r:id="rId27"/>
    <p:sldId id="299" r:id="rId28"/>
    <p:sldId id="300" r:id="rId29"/>
    <p:sldId id="301" r:id="rId30"/>
    <p:sldId id="302" r:id="rId31"/>
    <p:sldId id="303" r:id="rId32"/>
    <p:sldId id="304" r:id="rId33"/>
    <p:sldId id="306" r:id="rId34"/>
    <p:sldId id="308" r:id="rId35"/>
    <p:sldId id="310" r:id="rId36"/>
    <p:sldId id="330" r:id="rId37"/>
    <p:sldId id="321" r:id="rId38"/>
    <p:sldId id="331" r:id="rId39"/>
    <p:sldId id="328" r:id="rId40"/>
    <p:sldId id="333" r:id="rId41"/>
    <p:sldId id="332" r:id="rId42"/>
    <p:sldId id="386" r:id="rId43"/>
    <p:sldId id="334" r:id="rId44"/>
    <p:sldId id="335" r:id="rId45"/>
    <p:sldId id="336" r:id="rId46"/>
    <p:sldId id="337" r:id="rId47"/>
    <p:sldId id="338" r:id="rId48"/>
    <p:sldId id="339" r:id="rId49"/>
    <p:sldId id="340" r:id="rId50"/>
    <p:sldId id="341" r:id="rId51"/>
    <p:sldId id="342" r:id="rId52"/>
    <p:sldId id="343" r:id="rId53"/>
    <p:sldId id="344" r:id="rId54"/>
    <p:sldId id="345" r:id="rId55"/>
    <p:sldId id="346" r:id="rId56"/>
    <p:sldId id="347" r:id="rId57"/>
    <p:sldId id="348" r:id="rId58"/>
    <p:sldId id="350" r:id="rId59"/>
    <p:sldId id="351" r:id="rId60"/>
    <p:sldId id="352" r:id="rId61"/>
    <p:sldId id="353" r:id="rId62"/>
    <p:sldId id="354" r:id="rId63"/>
    <p:sldId id="355" r:id="rId64"/>
    <p:sldId id="356" r:id="rId65"/>
    <p:sldId id="357" r:id="rId66"/>
    <p:sldId id="358" r:id="rId67"/>
    <p:sldId id="359" r:id="rId68"/>
    <p:sldId id="360" r:id="rId69"/>
    <p:sldId id="361" r:id="rId70"/>
    <p:sldId id="362" r:id="rId71"/>
    <p:sldId id="363" r:id="rId72"/>
    <p:sldId id="364" r:id="rId73"/>
    <p:sldId id="383" r:id="rId74"/>
    <p:sldId id="365" r:id="rId75"/>
    <p:sldId id="366" r:id="rId76"/>
    <p:sldId id="367" r:id="rId77"/>
    <p:sldId id="368" r:id="rId78"/>
    <p:sldId id="369" r:id="rId79"/>
    <p:sldId id="373" r:id="rId80"/>
    <p:sldId id="370" r:id="rId81"/>
    <p:sldId id="371" r:id="rId82"/>
    <p:sldId id="372" r:id="rId83"/>
    <p:sldId id="374" r:id="rId84"/>
    <p:sldId id="375" r:id="rId85"/>
    <p:sldId id="376" r:id="rId86"/>
    <p:sldId id="384" r:id="rId87"/>
    <p:sldId id="387" r:id="rId88"/>
    <p:sldId id="377" r:id="rId89"/>
    <p:sldId id="378" r:id="rId90"/>
    <p:sldId id="379" r:id="rId91"/>
    <p:sldId id="380" r:id="rId92"/>
    <p:sldId id="381" r:id="rId93"/>
    <p:sldId id="382" r:id="rId9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Objects="1">
      <p:cViewPr varScale="1">
        <p:scale>
          <a:sx n="98" d="100"/>
          <a:sy n="98" d="100"/>
        </p:scale>
        <p:origin x="-20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Objects="1">
      <p:cViewPr varScale="1">
        <p:scale>
          <a:sx n="97" d="100"/>
          <a:sy n="97" d="100"/>
        </p:scale>
        <p:origin x="-2704" y="-11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Master" Target="slideMasters/slideMaster4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Relationship Id="rId30" Type="http://schemas.openxmlformats.org/officeDocument/2006/relationships/slide" Target="slides/slide26.xml"/><Relationship Id="rId31" Type="http://schemas.openxmlformats.org/officeDocument/2006/relationships/slide" Target="slides/slide27.xml"/><Relationship Id="rId32" Type="http://schemas.openxmlformats.org/officeDocument/2006/relationships/slide" Target="slides/slide28.xml"/><Relationship Id="rId33" Type="http://schemas.openxmlformats.org/officeDocument/2006/relationships/slide" Target="slides/slide29.xml"/><Relationship Id="rId34" Type="http://schemas.openxmlformats.org/officeDocument/2006/relationships/slide" Target="slides/slide30.xml"/><Relationship Id="rId35" Type="http://schemas.openxmlformats.org/officeDocument/2006/relationships/slide" Target="slides/slide31.xml"/><Relationship Id="rId36" Type="http://schemas.openxmlformats.org/officeDocument/2006/relationships/slide" Target="slides/slide32.xml"/><Relationship Id="rId37" Type="http://schemas.openxmlformats.org/officeDocument/2006/relationships/slide" Target="slides/slide33.xml"/><Relationship Id="rId38" Type="http://schemas.openxmlformats.org/officeDocument/2006/relationships/slide" Target="slides/slide34.xml"/><Relationship Id="rId39" Type="http://schemas.openxmlformats.org/officeDocument/2006/relationships/slide" Target="slides/slide35.xml"/><Relationship Id="rId50" Type="http://schemas.openxmlformats.org/officeDocument/2006/relationships/slide" Target="slides/slide46.xml"/><Relationship Id="rId51" Type="http://schemas.openxmlformats.org/officeDocument/2006/relationships/slide" Target="slides/slide47.xml"/><Relationship Id="rId52" Type="http://schemas.openxmlformats.org/officeDocument/2006/relationships/slide" Target="slides/slide48.xml"/><Relationship Id="rId53" Type="http://schemas.openxmlformats.org/officeDocument/2006/relationships/slide" Target="slides/slide49.xml"/><Relationship Id="rId54" Type="http://schemas.openxmlformats.org/officeDocument/2006/relationships/slide" Target="slides/slide50.xml"/><Relationship Id="rId55" Type="http://schemas.openxmlformats.org/officeDocument/2006/relationships/slide" Target="slides/slide51.xml"/><Relationship Id="rId56" Type="http://schemas.openxmlformats.org/officeDocument/2006/relationships/slide" Target="slides/slide52.xml"/><Relationship Id="rId57" Type="http://schemas.openxmlformats.org/officeDocument/2006/relationships/slide" Target="slides/slide53.xml"/><Relationship Id="rId58" Type="http://schemas.openxmlformats.org/officeDocument/2006/relationships/slide" Target="slides/slide54.xml"/><Relationship Id="rId59" Type="http://schemas.openxmlformats.org/officeDocument/2006/relationships/slide" Target="slides/slide55.xml"/><Relationship Id="rId70" Type="http://schemas.openxmlformats.org/officeDocument/2006/relationships/slide" Target="slides/slide66.xml"/><Relationship Id="rId71" Type="http://schemas.openxmlformats.org/officeDocument/2006/relationships/slide" Target="slides/slide67.xml"/><Relationship Id="rId72" Type="http://schemas.openxmlformats.org/officeDocument/2006/relationships/slide" Target="slides/slide68.xml"/><Relationship Id="rId73" Type="http://schemas.openxmlformats.org/officeDocument/2006/relationships/slide" Target="slides/slide69.xml"/><Relationship Id="rId74" Type="http://schemas.openxmlformats.org/officeDocument/2006/relationships/slide" Target="slides/slide70.xml"/><Relationship Id="rId75" Type="http://schemas.openxmlformats.org/officeDocument/2006/relationships/slide" Target="slides/slide71.xml"/><Relationship Id="rId76" Type="http://schemas.openxmlformats.org/officeDocument/2006/relationships/slide" Target="slides/slide72.xml"/><Relationship Id="rId77" Type="http://schemas.openxmlformats.org/officeDocument/2006/relationships/slide" Target="slides/slide73.xml"/><Relationship Id="rId78" Type="http://schemas.openxmlformats.org/officeDocument/2006/relationships/slide" Target="slides/slide74.xml"/><Relationship Id="rId79" Type="http://schemas.openxmlformats.org/officeDocument/2006/relationships/slide" Target="slides/slide75.xml"/><Relationship Id="rId90" Type="http://schemas.openxmlformats.org/officeDocument/2006/relationships/slide" Target="slides/slide86.xml"/><Relationship Id="rId91" Type="http://schemas.openxmlformats.org/officeDocument/2006/relationships/slide" Target="slides/slide87.xml"/><Relationship Id="rId92" Type="http://schemas.openxmlformats.org/officeDocument/2006/relationships/slide" Target="slides/slide88.xml"/><Relationship Id="rId93" Type="http://schemas.openxmlformats.org/officeDocument/2006/relationships/slide" Target="slides/slide89.xml"/><Relationship Id="rId94" Type="http://schemas.openxmlformats.org/officeDocument/2006/relationships/slide" Target="slides/slide90.xml"/><Relationship Id="rId95" Type="http://schemas.openxmlformats.org/officeDocument/2006/relationships/notesMaster" Target="notesMasters/notesMaster1.xml"/><Relationship Id="rId96" Type="http://schemas.openxmlformats.org/officeDocument/2006/relationships/printerSettings" Target="printerSettings/printerSettings1.bin"/><Relationship Id="rId97" Type="http://schemas.openxmlformats.org/officeDocument/2006/relationships/presProps" Target="presProps.xml"/><Relationship Id="rId98" Type="http://schemas.openxmlformats.org/officeDocument/2006/relationships/viewProps" Target="viewProps.xml"/><Relationship Id="rId99" Type="http://schemas.openxmlformats.org/officeDocument/2006/relationships/theme" Target="theme/theme1.xml"/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40" Type="http://schemas.openxmlformats.org/officeDocument/2006/relationships/slide" Target="slides/slide36.xml"/><Relationship Id="rId41" Type="http://schemas.openxmlformats.org/officeDocument/2006/relationships/slide" Target="slides/slide37.xml"/><Relationship Id="rId42" Type="http://schemas.openxmlformats.org/officeDocument/2006/relationships/slide" Target="slides/slide38.xml"/><Relationship Id="rId43" Type="http://schemas.openxmlformats.org/officeDocument/2006/relationships/slide" Target="slides/slide39.xml"/><Relationship Id="rId44" Type="http://schemas.openxmlformats.org/officeDocument/2006/relationships/slide" Target="slides/slide40.xml"/><Relationship Id="rId45" Type="http://schemas.openxmlformats.org/officeDocument/2006/relationships/slide" Target="slides/slide41.xml"/><Relationship Id="rId46" Type="http://schemas.openxmlformats.org/officeDocument/2006/relationships/slide" Target="slides/slide42.xml"/><Relationship Id="rId47" Type="http://schemas.openxmlformats.org/officeDocument/2006/relationships/slide" Target="slides/slide43.xml"/><Relationship Id="rId48" Type="http://schemas.openxmlformats.org/officeDocument/2006/relationships/slide" Target="slides/slide44.xml"/><Relationship Id="rId49" Type="http://schemas.openxmlformats.org/officeDocument/2006/relationships/slide" Target="slides/slide45.xml"/><Relationship Id="rId60" Type="http://schemas.openxmlformats.org/officeDocument/2006/relationships/slide" Target="slides/slide56.xml"/><Relationship Id="rId61" Type="http://schemas.openxmlformats.org/officeDocument/2006/relationships/slide" Target="slides/slide57.xml"/><Relationship Id="rId62" Type="http://schemas.openxmlformats.org/officeDocument/2006/relationships/slide" Target="slides/slide58.xml"/><Relationship Id="rId63" Type="http://schemas.openxmlformats.org/officeDocument/2006/relationships/slide" Target="slides/slide59.xml"/><Relationship Id="rId64" Type="http://schemas.openxmlformats.org/officeDocument/2006/relationships/slide" Target="slides/slide60.xml"/><Relationship Id="rId65" Type="http://schemas.openxmlformats.org/officeDocument/2006/relationships/slide" Target="slides/slide61.xml"/><Relationship Id="rId66" Type="http://schemas.openxmlformats.org/officeDocument/2006/relationships/slide" Target="slides/slide62.xml"/><Relationship Id="rId67" Type="http://schemas.openxmlformats.org/officeDocument/2006/relationships/slide" Target="slides/slide63.xml"/><Relationship Id="rId68" Type="http://schemas.openxmlformats.org/officeDocument/2006/relationships/slide" Target="slides/slide64.xml"/><Relationship Id="rId69" Type="http://schemas.openxmlformats.org/officeDocument/2006/relationships/slide" Target="slides/slide65.xml"/><Relationship Id="rId100" Type="http://schemas.openxmlformats.org/officeDocument/2006/relationships/tableStyles" Target="tableStyles.xml"/><Relationship Id="rId80" Type="http://schemas.openxmlformats.org/officeDocument/2006/relationships/slide" Target="slides/slide76.xml"/><Relationship Id="rId81" Type="http://schemas.openxmlformats.org/officeDocument/2006/relationships/slide" Target="slides/slide77.xml"/><Relationship Id="rId82" Type="http://schemas.openxmlformats.org/officeDocument/2006/relationships/slide" Target="slides/slide78.xml"/><Relationship Id="rId83" Type="http://schemas.openxmlformats.org/officeDocument/2006/relationships/slide" Target="slides/slide79.xml"/><Relationship Id="rId84" Type="http://schemas.openxmlformats.org/officeDocument/2006/relationships/slide" Target="slides/slide80.xml"/><Relationship Id="rId85" Type="http://schemas.openxmlformats.org/officeDocument/2006/relationships/slide" Target="slides/slide81.xml"/><Relationship Id="rId86" Type="http://schemas.openxmlformats.org/officeDocument/2006/relationships/slide" Target="slides/slide82.xml"/><Relationship Id="rId87" Type="http://schemas.openxmlformats.org/officeDocument/2006/relationships/slide" Target="slides/slide83.xml"/><Relationship Id="rId88" Type="http://schemas.openxmlformats.org/officeDocument/2006/relationships/slide" Target="slides/slide84.xml"/><Relationship Id="rId89" Type="http://schemas.openxmlformats.org/officeDocument/2006/relationships/slide" Target="slides/slide8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E55A21B-C588-4784-9B81-D71882ABFFAF}" type="datetime1">
              <a:rPr lang="en-US"/>
              <a:pPr>
                <a:defRPr/>
              </a:pPr>
              <a:t>5/11/12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6F4E426-43EE-49EA-A9F8-96C339832BE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6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6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6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6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6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6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6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6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7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1.xml"/></Relationships>
</file>

<file path=ppt/notesSlides/_rels/notesSlide7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7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7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4.xml"/></Relationships>
</file>

<file path=ppt/notesSlides/_rels/notesSlide7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7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7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7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7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7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8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8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3.xml"/></Relationships>
</file>

<file path=ppt/notesSlides/_rels/notesSlide8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5.xml"/></Relationships>
</file>

<file path=ppt/notesSlides/_rels/notesSlide8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6.xml"/></Relationships>
</file>

<file path=ppt/notesSlides/_rels/notesSlide8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7.xml"/></Relationships>
</file>

<file path=ppt/notesSlides/_rels/notesSlide8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8.xml"/></Relationships>
</file>

<file path=ppt/notesSlides/_rels/notesSlide8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9.xml"/></Relationships>
</file>

<file path=ppt/notesSlides/_rels/notesSlide8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630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34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44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65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ea typeface="ＭＳ Ｐゴシック" pitchFamily="34" charset="-128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76E930-ECFE-44F9-BE74-539CBD97C001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en-US" dirty="0" smtClean="0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757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85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96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064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166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34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269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37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47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67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781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883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98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088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190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733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293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39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0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49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70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80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8D31BA3-B2D8-48B3-BB5B-7099269B0D73}" type="slidenum">
              <a:rPr lang="en-US"/>
              <a:pPr>
                <a:defRPr/>
              </a:pPr>
              <a:t>36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90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00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235DF74-C2CC-4791-AA1B-86424E2B6B56}" type="slidenum">
              <a:rPr lang="en-US">
                <a:latin typeface="Arial" charset="0"/>
              </a:rPr>
              <a:pPr>
                <a:defRPr/>
              </a:pPr>
              <a:t>40</a:t>
            </a:fld>
            <a:endParaRPr lang="en-US">
              <a:latin typeface="Arial" charset="0"/>
            </a:endParaRPr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83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591CDF4-75FD-4F37-8696-1E0974258BD1}" type="slidenum">
              <a:rPr lang="en-US">
                <a:latin typeface="Arial" charset="0"/>
              </a:rPr>
              <a:pPr>
                <a:defRPr/>
              </a:pPr>
              <a:t>41</a:t>
            </a:fld>
            <a:endParaRPr lang="en-US">
              <a:latin typeface="Arial" charset="0"/>
            </a:endParaRPr>
          </a:p>
        </p:txBody>
      </p:sp>
      <p:sp>
        <p:nvSpPr>
          <p:cNvPr id="100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112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D109B9-5C8B-42C7-A5B1-04551C8D29AF}" type="slidenum">
              <a:rPr lang="en-US">
                <a:latin typeface="Arial" charset="0"/>
              </a:rPr>
              <a:pPr>
                <a:defRPr/>
              </a:pPr>
              <a:t>43</a:t>
            </a:fld>
            <a:endParaRPr lang="en-US">
              <a:latin typeface="Arial" charset="0"/>
            </a:endParaRPr>
          </a:p>
        </p:txBody>
      </p:sp>
      <p:sp>
        <p:nvSpPr>
          <p:cNvPr id="103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812D41D-DF0B-470A-86B2-95D9145205D0}" type="slidenum">
              <a:rPr lang="en-US">
                <a:latin typeface="Arial" charset="0"/>
              </a:rPr>
              <a:pPr>
                <a:defRPr/>
              </a:pPr>
              <a:t>44</a:t>
            </a:fld>
            <a:endParaRPr lang="en-US">
              <a:latin typeface="Arial" charset="0"/>
            </a:endParaRPr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BA0375A-7BD6-4D20-B92F-9AD0B97E8091}" type="slidenum">
              <a:rPr lang="en-US">
                <a:latin typeface="Arial" charset="0"/>
              </a:rPr>
              <a:pPr>
                <a:defRPr/>
              </a:pPr>
              <a:t>45</a:t>
            </a:fld>
            <a:endParaRPr lang="en-US">
              <a:latin typeface="Arial" charset="0"/>
            </a:endParaRPr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0A6C17-364F-4DE8-AB60-3E7652F80667}" type="slidenum">
              <a:rPr lang="en-US">
                <a:latin typeface="Arial" charset="0"/>
              </a:rPr>
              <a:pPr>
                <a:defRPr/>
              </a:pPr>
              <a:t>46</a:t>
            </a:fld>
            <a:endParaRPr lang="en-US">
              <a:latin typeface="Arial" charset="0"/>
            </a:endParaRPr>
          </a:p>
        </p:txBody>
      </p:sp>
      <p:sp>
        <p:nvSpPr>
          <p:cNvPr id="1095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2568331-CFB9-4966-B23D-5435360E0D39}" type="slidenum">
              <a:rPr lang="en-US">
                <a:latin typeface="Arial" charset="0"/>
              </a:rPr>
              <a:pPr>
                <a:defRPr/>
              </a:pPr>
              <a:t>47</a:t>
            </a:fld>
            <a:endParaRPr lang="en-US">
              <a:latin typeface="Arial" charset="0"/>
            </a:endParaRPr>
          </a:p>
        </p:txBody>
      </p:sp>
      <p:sp>
        <p:nvSpPr>
          <p:cNvPr id="1116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A15B00-63C3-4CDD-9E26-5824DCAC95E1}" type="slidenum">
              <a:rPr lang="en-US">
                <a:latin typeface="Arial" charset="0"/>
              </a:rPr>
              <a:pPr>
                <a:defRPr/>
              </a:pPr>
              <a:t>48</a:t>
            </a:fld>
            <a:endParaRPr lang="en-US">
              <a:latin typeface="Arial" charset="0"/>
            </a:endParaRPr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2D29248-FB30-4F52-9363-57A572F40BB5}" type="slidenum">
              <a:rPr lang="en-US">
                <a:latin typeface="Arial" charset="0"/>
              </a:rPr>
              <a:pPr>
                <a:defRPr/>
              </a:pPr>
              <a:t>49</a:t>
            </a:fld>
            <a:endParaRPr lang="en-US">
              <a:latin typeface="Arial" charset="0"/>
            </a:endParaRPr>
          </a:p>
        </p:txBody>
      </p:sp>
      <p:sp>
        <p:nvSpPr>
          <p:cNvPr id="1157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38E4EC-B8ED-48ED-B25C-A6CAD97DBB24}" type="slidenum">
              <a:rPr lang="en-US">
                <a:latin typeface="Arial" charset="0"/>
              </a:rPr>
              <a:pPr>
                <a:defRPr/>
              </a:pPr>
              <a:t>50</a:t>
            </a:fld>
            <a:endParaRPr lang="en-US">
              <a:latin typeface="Arial" charset="0"/>
            </a:endParaRPr>
          </a:p>
        </p:txBody>
      </p:sp>
      <p:sp>
        <p:nvSpPr>
          <p:cNvPr id="1177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93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C08D18F-111B-4E87-8D91-09808F9EF5C3}" type="slidenum">
              <a:rPr lang="en-US">
                <a:latin typeface="Arial" charset="0"/>
              </a:rPr>
              <a:pPr>
                <a:defRPr/>
              </a:pPr>
              <a:t>51</a:t>
            </a:fld>
            <a:endParaRPr lang="en-US">
              <a:latin typeface="Arial" charset="0"/>
            </a:endParaRPr>
          </a:p>
        </p:txBody>
      </p:sp>
      <p:sp>
        <p:nvSpPr>
          <p:cNvPr id="1198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D6FC2D-E396-4843-A4FD-0EDF5F544466}" type="slidenum">
              <a:rPr lang="en-US">
                <a:latin typeface="Arial" charset="0"/>
              </a:rPr>
              <a:pPr>
                <a:defRPr/>
              </a:pPr>
              <a:t>52</a:t>
            </a:fld>
            <a:endParaRPr lang="en-US">
              <a:latin typeface="Arial" charset="0"/>
            </a:endParaRPr>
          </a:p>
        </p:txBody>
      </p:sp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D9B9125-AC5D-428D-9482-1B543BF1A05E}" type="slidenum">
              <a:rPr lang="en-US">
                <a:latin typeface="Arial" charset="0"/>
              </a:rPr>
              <a:pPr>
                <a:defRPr/>
              </a:pPr>
              <a:t>53</a:t>
            </a:fld>
            <a:endParaRPr lang="en-US">
              <a:latin typeface="Arial" charset="0"/>
            </a:endParaRPr>
          </a:p>
        </p:txBody>
      </p:sp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7B4A62-B962-4CFF-951D-9B728AFA6C45}" type="slidenum">
              <a:rPr lang="en-US">
                <a:latin typeface="Arial" charset="0"/>
              </a:rPr>
              <a:pPr>
                <a:defRPr/>
              </a:pPr>
              <a:t>54</a:t>
            </a:fld>
            <a:endParaRPr lang="en-US">
              <a:latin typeface="Arial" charset="0"/>
            </a:endParaRPr>
          </a:p>
        </p:txBody>
      </p:sp>
      <p:sp>
        <p:nvSpPr>
          <p:cNvPr id="1259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latin typeface="Arial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005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209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414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619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824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545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029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233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643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848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053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257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462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667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93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040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872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077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281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486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691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510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896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101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305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715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14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920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125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13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317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21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41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52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4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726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jpe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jpeg"/><Relationship Id="rId3" Type="http://schemas.openxmlformats.org/officeDocument/2006/relationships/image" Target="../media/image12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1.png"/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jpe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jpeg"/><Relationship Id="rId3" Type="http://schemas.openxmlformats.org/officeDocument/2006/relationships/image" Target="../media/image12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jpeg"/><Relationship Id="rId3" Type="http://schemas.openxmlformats.org/officeDocument/2006/relationships/image" Target="../media/image12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jpeg"/><Relationship Id="rId3" Type="http://schemas.openxmlformats.org/officeDocument/2006/relationships/image" Target="../media/image12.png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jpe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jpeg"/><Relationship Id="rId3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jpe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jpeg"/><Relationship Id="rId3" Type="http://schemas.openxmlformats.org/officeDocument/2006/relationships/image" Target="../media/image10.png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jpeg"/><Relationship Id="rId3" Type="http://schemas.openxmlformats.org/officeDocument/2006/relationships/image" Target="../media/image12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9.jpeg"/><Relationship Id="rId3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91AF8-323E-4FA9-895C-9C1F24CBA9D2}" type="datetime1">
              <a:rPr lang="en-US"/>
              <a:pPr>
                <a:defRPr/>
              </a:pPr>
              <a:t>5/11/12</a:t>
            </a:fld>
            <a:endParaRPr lang="en-US" dirty="0"/>
          </a:p>
        </p:txBody>
      </p:sp>
      <p:sp>
        <p:nvSpPr>
          <p:cNvPr id="16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C66AA5F-35DA-4D75-9DD8-32E66D56C53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F7EC8-544D-40BE-A84B-A5EC0ED205C4}" type="datetime1">
              <a:rPr lang="en-US"/>
              <a:pPr>
                <a:defRPr/>
              </a:pPr>
              <a:t>5/11/12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7CE63-6399-4F10-8B95-5B655D6009D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Oval 11"/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4322E-07A9-424B-9C97-3E95515F0A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EDE94-5DE9-46D9-A9EA-7675D1351C1F}" type="datetime1">
              <a:rPr lang="en-US"/>
              <a:pPr>
                <a:defRPr/>
              </a:pPr>
              <a:t>5/11/12</a:t>
            </a:fld>
            <a:endParaRPr lang="en-US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6113" y="1447800"/>
            <a:ext cx="7851775" cy="3200400"/>
          </a:xfrm>
          <a:prstGeom prst="rect">
            <a:avLst/>
          </a:prstGeom>
          <a:noFill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58813" y="1537447"/>
            <a:ext cx="7826281" cy="1627093"/>
          </a:xfr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gradFill>
                  <a:gsLst>
                    <a:gs pos="0">
                      <a:schemeClr val="tx1">
                        <a:lumMod val="85000"/>
                      </a:schemeClr>
                    </a:gs>
                    <a:gs pos="100000">
                      <a:schemeClr val="tx1"/>
                    </a:gs>
                  </a:gsLst>
                  <a:lin ang="16200000" scaled="1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813" y="3218329"/>
            <a:ext cx="7826281" cy="860611"/>
          </a:xfrm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lnSpc>
                <a:spcPts val="2000"/>
              </a:lnSpc>
              <a:spcBef>
                <a:spcPts val="2000"/>
              </a:spcBef>
              <a:buFont typeface="Wingdings 2" pitchFamily="18" charset="2"/>
              <a:buNone/>
              <a:defRPr sz="1800" kern="1200">
                <a:gradFill>
                  <a:gsLst>
                    <a:gs pos="0">
                      <a:schemeClr val="tx1">
                        <a:lumMod val="85000"/>
                      </a:schemeClr>
                    </a:gs>
                    <a:gs pos="100000">
                      <a:schemeClr val="tx1"/>
                    </a:gs>
                  </a:gsLst>
                  <a:lin ang="16200000" scaled="1"/>
                </a:gra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8A8E1-6879-401E-BBB4-8F7B95B9A8EE}" type="slidenum">
              <a:rPr lang="en-US"/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280988" y="1525588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5" name="Freeform 4"/>
          <p:cNvSpPr/>
          <p:nvPr/>
        </p:nvSpPr>
        <p:spPr>
          <a:xfrm>
            <a:off x="280988" y="6399213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D62EA-F7AF-4159-A32B-3F7CEAA68CB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371725" y="381000"/>
            <a:ext cx="4400550" cy="3048000"/>
          </a:xfrm>
          <a:noFill/>
          <a:ln w="44450">
            <a:solidFill>
              <a:schemeClr val="bg1"/>
            </a:solidFill>
            <a:miter lim="800000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none"/>
        </p:style>
        <p:txBody>
          <a:bodyPr rtlCol="0">
            <a:norm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1350" y="4146363"/>
            <a:ext cx="7856538" cy="1470025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1350" y="5620871"/>
            <a:ext cx="7856538" cy="614081"/>
          </a:xfrm>
        </p:spPr>
        <p:txBody>
          <a:bodyPr>
            <a:normAutofit/>
          </a:bodyPr>
          <a:lstStyle>
            <a:lvl1pPr marL="0" indent="0" algn="ctr">
              <a:lnSpc>
                <a:spcPts val="2000"/>
              </a:lnSpc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BA16E-A923-4F48-AABE-8A39BCD17A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17059"/>
            <a:ext cx="7772400" cy="1655064"/>
          </a:xfrm>
        </p:spPr>
        <p:txBody>
          <a:bodyPr rtlCol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b="0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3662979"/>
            <a:ext cx="7772400" cy="1500187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A220DD-CB07-436D-89A8-D272CBFE6B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280988" y="1525588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6" name="Freeform 5"/>
          <p:cNvSpPr/>
          <p:nvPr/>
        </p:nvSpPr>
        <p:spPr>
          <a:xfrm>
            <a:off x="280988" y="6399213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1350" y="1600200"/>
            <a:ext cx="3749040" cy="46513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49501" y="1600200"/>
            <a:ext cx="3749040" cy="46513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DDE85B-A0D6-4DAF-8363-6B4CA4E057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280988" y="1525588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8" name="Freeform 7"/>
          <p:cNvSpPr/>
          <p:nvPr/>
        </p:nvSpPr>
        <p:spPr>
          <a:xfrm>
            <a:off x="280988" y="6399213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1350" y="1532964"/>
            <a:ext cx="3749040" cy="833718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50" y="2362200"/>
            <a:ext cx="3749040" cy="38893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2601" y="1532964"/>
            <a:ext cx="3749040" cy="833718"/>
          </a:xfrm>
        </p:spPr>
        <p:txBody>
          <a:bodyPr anchor="ctr">
            <a:noAutofit/>
          </a:bodyPr>
          <a:lstStyle>
            <a:lvl1pPr marL="0" indent="0" algn="ctr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2601" y="2362200"/>
            <a:ext cx="3749040" cy="388937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9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027C33-32C6-45D4-87C1-3061356EE44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/>
        </p:nvSpPr>
        <p:spPr>
          <a:xfrm>
            <a:off x="280988" y="1525588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4" name="Freeform 3"/>
          <p:cNvSpPr/>
          <p:nvPr/>
        </p:nvSpPr>
        <p:spPr>
          <a:xfrm>
            <a:off x="280988" y="6399213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5" name="Freeform 4"/>
          <p:cNvSpPr/>
          <p:nvPr/>
        </p:nvSpPr>
        <p:spPr>
          <a:xfrm>
            <a:off x="280988" y="1525588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6" name="Freeform 5"/>
          <p:cNvSpPr/>
          <p:nvPr/>
        </p:nvSpPr>
        <p:spPr>
          <a:xfrm>
            <a:off x="280988" y="6399213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7" name="Freeform 6"/>
          <p:cNvSpPr/>
          <p:nvPr/>
        </p:nvSpPr>
        <p:spPr>
          <a:xfrm>
            <a:off x="280988" y="1525588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8" name="Freeform 7"/>
          <p:cNvSpPr/>
          <p:nvPr/>
        </p:nvSpPr>
        <p:spPr>
          <a:xfrm>
            <a:off x="280988" y="6399213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9" name="Freeform 8"/>
          <p:cNvSpPr/>
          <p:nvPr/>
        </p:nvSpPr>
        <p:spPr>
          <a:xfrm>
            <a:off x="280988" y="1525588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10" name="Freeform 9"/>
          <p:cNvSpPr/>
          <p:nvPr/>
        </p:nvSpPr>
        <p:spPr>
          <a:xfrm>
            <a:off x="280988" y="6399213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C8B54-77AC-4CC2-A641-4FFDD3D02E8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D41EA-9A1A-4E29-8EDF-0BA8C301E0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EF605-2FF2-4579-A7A7-2D39C7A22011}" type="datetime1">
              <a:rPr lang="en-US"/>
              <a:pPr>
                <a:defRPr/>
              </a:pPr>
              <a:t>5/11/12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6D0FA-AF2D-4843-A0A1-1B59B54339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280988" y="258763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6" name="Freeform 5"/>
          <p:cNvSpPr/>
          <p:nvPr/>
        </p:nvSpPr>
        <p:spPr>
          <a:xfrm>
            <a:off x="280988" y="6399213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340" y="802910"/>
            <a:ext cx="3474720" cy="1162050"/>
          </a:xfrm>
        </p:spPr>
        <p:txBody>
          <a:bodyPr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2010" y="449705"/>
            <a:ext cx="3931920" cy="57813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340" y="2057399"/>
            <a:ext cx="3474720" cy="3733801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DFFA5-BB28-4E7A-91EE-7E3CB7C6EC4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280988" y="258763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6" name="Freeform 5"/>
          <p:cNvSpPr/>
          <p:nvPr/>
        </p:nvSpPr>
        <p:spPr>
          <a:xfrm>
            <a:off x="280988" y="6399213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2856" y="1600200"/>
            <a:ext cx="3931920" cy="566738"/>
          </a:xfrm>
        </p:spPr>
        <p:txBody>
          <a:bodyPr rtlCol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1792" y="457200"/>
            <a:ext cx="3474720" cy="5102352"/>
          </a:xfrm>
          <a:noFill/>
          <a:ln w="44450">
            <a:solidFill>
              <a:schemeClr val="bg1"/>
            </a:solidFill>
            <a:miter lim="800000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none"/>
        </p:style>
        <p:txBody>
          <a:bodyPr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62856" y="2240280"/>
            <a:ext cx="3931920" cy="2103120"/>
          </a:xfrm>
        </p:spPr>
        <p:txBody>
          <a:bodyPr rtlCol="0">
            <a:normAutofit/>
          </a:bodyPr>
          <a:lstStyle>
            <a:lvl1pPr marL="0" indent="0"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6B9EC-277D-403B-81A7-2C04B7A10D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280988" y="6399213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2575" y="458788"/>
            <a:ext cx="8577263" cy="3884612"/>
          </a:xfrm>
          <a:noFill/>
          <a:ln w="44450">
            <a:solidFill>
              <a:schemeClr val="bg1"/>
            </a:solidFill>
            <a:miter lim="800000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none"/>
        </p:style>
        <p:txBody>
          <a:bodyPr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575" y="4920520"/>
            <a:ext cx="3931920" cy="566738"/>
          </a:xfrm>
        </p:spPr>
        <p:txBody>
          <a:bodyPr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2575" y="5563458"/>
            <a:ext cx="3931920" cy="652462"/>
          </a:xfrm>
        </p:spPr>
        <p:txBody>
          <a:bodyPr/>
          <a:lstStyle>
            <a:lvl1pPr marL="0" indent="0" algn="l">
              <a:buNone/>
              <a:defRPr sz="14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3"/>
          </p:nvPr>
        </p:nvSpPr>
        <p:spPr>
          <a:xfrm>
            <a:off x="4927918" y="4899025"/>
            <a:ext cx="3931920" cy="1352458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2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5F6D4-FAA4-4FEB-AB58-08B20C6566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2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280988" y="6399213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2575" y="458788"/>
            <a:ext cx="4114800" cy="3884612"/>
          </a:xfrm>
          <a:noFill/>
          <a:ln w="44450">
            <a:solidFill>
              <a:schemeClr val="bg1"/>
            </a:solidFill>
            <a:miter lim="800000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none"/>
        </p:style>
        <p:txBody>
          <a:bodyPr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575" y="4920520"/>
            <a:ext cx="3931920" cy="566738"/>
          </a:xfrm>
        </p:spPr>
        <p:txBody>
          <a:bodyPr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2575" y="5563458"/>
            <a:ext cx="3931920" cy="652462"/>
          </a:xfrm>
        </p:spPr>
        <p:txBody>
          <a:bodyPr/>
          <a:lstStyle>
            <a:lvl1pPr marL="0" indent="0" algn="l">
              <a:buNone/>
              <a:defRPr sz="14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3"/>
          </p:nvPr>
        </p:nvSpPr>
        <p:spPr>
          <a:xfrm>
            <a:off x="4927918" y="4899025"/>
            <a:ext cx="3931920" cy="1352458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2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4745038" y="458788"/>
            <a:ext cx="4114800" cy="3884612"/>
          </a:xfrm>
          <a:noFill/>
          <a:ln w="44450">
            <a:solidFill>
              <a:schemeClr val="bg1"/>
            </a:solidFill>
            <a:miter lim="800000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none"/>
        </p:style>
        <p:txBody>
          <a:bodyPr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3478C8-5BB8-40E0-A4E5-E15AACA424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Video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280988" y="6399213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2575" y="4920520"/>
            <a:ext cx="3931920" cy="566738"/>
          </a:xfrm>
        </p:spPr>
        <p:txBody>
          <a:bodyPr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2575" y="5563458"/>
            <a:ext cx="3931920" cy="652462"/>
          </a:xfrm>
        </p:spPr>
        <p:txBody>
          <a:bodyPr/>
          <a:lstStyle>
            <a:lvl1pPr marL="0" indent="0" algn="l">
              <a:buNone/>
              <a:defRPr sz="14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3"/>
          </p:nvPr>
        </p:nvSpPr>
        <p:spPr>
          <a:xfrm>
            <a:off x="4927918" y="4899025"/>
            <a:ext cx="3931920" cy="1352458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buNone/>
              <a:defRPr sz="12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Media Placeholder 11"/>
          <p:cNvSpPr>
            <a:spLocks noGrp="1"/>
          </p:cNvSpPr>
          <p:nvPr>
            <p:ph type="media" sz="quarter" idx="14"/>
          </p:nvPr>
        </p:nvSpPr>
        <p:spPr>
          <a:xfrm>
            <a:off x="282575" y="458788"/>
            <a:ext cx="8577263" cy="3849624"/>
          </a:xfrm>
          <a:noFill/>
          <a:ln w="44450">
            <a:solidFill>
              <a:schemeClr val="bg1"/>
            </a:solidFill>
            <a:miter lim="800000"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none"/>
        </p:style>
        <p:txBody>
          <a:bodyPr rtlCol="0">
            <a:normAutofit/>
          </a:bodyPr>
          <a:lstStyle>
            <a:lvl1pPr marL="349250" indent="-349250" algn="l" defTabSz="914400" rtl="0" eaLnBrk="1" latinLnBrk="0" hangingPunct="1">
              <a:spcBef>
                <a:spcPts val="2000"/>
              </a:spcBef>
              <a:buFont typeface="Wingdings 2" pitchFamily="18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Click icon to add media</a:t>
            </a:r>
            <a:endParaRPr noProof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1348F2-9F06-4042-B736-E93CF1888D9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280988" y="1525588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5" name="Freeform 4"/>
          <p:cNvSpPr/>
          <p:nvPr/>
        </p:nvSpPr>
        <p:spPr>
          <a:xfrm>
            <a:off x="280988" y="6399213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359B5-908B-4FDE-A436-32DC295DABE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/>
          <p:nvPr/>
        </p:nvSpPr>
        <p:spPr>
          <a:xfrm>
            <a:off x="280988" y="258763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5" name="Freeform 4"/>
          <p:cNvSpPr/>
          <p:nvPr/>
        </p:nvSpPr>
        <p:spPr>
          <a:xfrm>
            <a:off x="280988" y="6399213"/>
            <a:ext cx="8558212" cy="0"/>
          </a:xfrm>
          <a:custGeom>
            <a:avLst/>
            <a:gdLst>
              <a:gd name="connsiteX0" fmla="*/ 0 w 8592671"/>
              <a:gd name="connsiteY0" fmla="*/ 0 h 0"/>
              <a:gd name="connsiteX1" fmla="*/ 8592671 w 8592671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592671">
                <a:moveTo>
                  <a:pt x="0" y="0"/>
                </a:moveTo>
                <a:lnTo>
                  <a:pt x="8592671" y="0"/>
                </a:lnTo>
              </a:path>
            </a:pathLst>
          </a:custGeom>
          <a:ln w="3175"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458788"/>
            <a:ext cx="1447800" cy="57927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41350" y="458788"/>
            <a:ext cx="6521450" cy="57927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F851A-AFE5-4A7D-8876-E8730BC316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1581150" cy="6858000"/>
            <a:chOff x="134471" y="0"/>
            <a:chExt cx="1581220" cy="685800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 bwMode="auto">
            <a:xfrm>
              <a:off x="134471" y="0"/>
              <a:ext cx="1358153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478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6"/>
          <p:cNvGrpSpPr>
            <a:grpSpLocks/>
          </p:cNvGrpSpPr>
          <p:nvPr/>
        </p:nvGrpSpPr>
        <p:grpSpPr bwMode="auto">
          <a:xfrm>
            <a:off x="7546975" y="0"/>
            <a:ext cx="1597025" cy="6858000"/>
            <a:chOff x="7413812" y="0"/>
            <a:chExt cx="1597734" cy="6858000"/>
          </a:xfrm>
        </p:grpSpPr>
        <p:pic>
          <p:nvPicPr>
            <p:cNvPr id="8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r="85126"/>
            <a:stretch>
              <a:fillRect/>
            </a:stretch>
          </p:blipFill>
          <p:spPr bwMode="auto">
            <a:xfrm>
              <a:off x="7651376" y="0"/>
              <a:ext cx="136017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11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7413812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12" descr="HR-Color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4163" y="4841875"/>
            <a:ext cx="60356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4725A-AD13-48C5-9F29-E91F5B3758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1581150" cy="6858000"/>
            <a:chOff x="134471" y="0"/>
            <a:chExt cx="1581220" cy="685800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 bwMode="auto">
            <a:xfrm>
              <a:off x="134471" y="0"/>
              <a:ext cx="1358153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478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" name="Group 16"/>
          <p:cNvGrpSpPr>
            <a:grpSpLocks/>
          </p:cNvGrpSpPr>
          <p:nvPr/>
        </p:nvGrpSpPr>
        <p:grpSpPr bwMode="auto">
          <a:xfrm>
            <a:off x="7546975" y="0"/>
            <a:ext cx="1597025" cy="6858000"/>
            <a:chOff x="7413812" y="0"/>
            <a:chExt cx="1597734" cy="6858000"/>
          </a:xfrm>
        </p:grpSpPr>
        <p:pic>
          <p:nvPicPr>
            <p:cNvPr id="9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r="85126"/>
            <a:stretch>
              <a:fillRect/>
            </a:stretch>
          </p:blipFill>
          <p:spPr bwMode="auto">
            <a:xfrm>
              <a:off x="7651376" y="0"/>
              <a:ext cx="136017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1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7413812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" name="Picture 12" descr="HR-Color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4163" y="4841875"/>
            <a:ext cx="60356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307977" y="950260"/>
            <a:ext cx="2528046" cy="25280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762000">
              <a:schemeClr val="accent1">
                <a:alpha val="80000"/>
              </a:schemeClr>
            </a:innerShdw>
            <a:softEdge rad="317500"/>
          </a:effectLst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3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4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14" grpId="0" build="p" autoUpdateAnimBg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F76C36-8821-47E4-8D4A-B41F822CC486}" type="datetime1">
              <a:rPr lang="en-US"/>
              <a:pPr>
                <a:defRPr/>
              </a:pPr>
              <a:t>5/11/12</a:t>
            </a:fld>
            <a:endParaRPr lang="en-US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C121A086-4497-409A-8E62-4E577C62974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0" y="0"/>
            <a:ext cx="9144000" cy="1190625"/>
            <a:chOff x="0" y="0"/>
            <a:chExt cx="9144000" cy="1191256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 bwMode="auto">
            <a:xfrm>
              <a:off x="0" y="0"/>
              <a:ext cx="91440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0" y="923365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7" name="Group 10"/>
          <p:cNvGrpSpPr>
            <a:grpSpLocks/>
          </p:cNvGrpSpPr>
          <p:nvPr/>
        </p:nvGrpSpPr>
        <p:grpSpPr bwMode="auto">
          <a:xfrm flipV="1">
            <a:off x="0" y="5667375"/>
            <a:ext cx="9144000" cy="1190625"/>
            <a:chOff x="0" y="0"/>
            <a:chExt cx="9144000" cy="1191256"/>
          </a:xfrm>
        </p:grpSpPr>
        <p:pic>
          <p:nvPicPr>
            <p:cNvPr id="8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 bwMode="auto">
            <a:xfrm>
              <a:off x="0" y="0"/>
              <a:ext cx="9144000" cy="990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11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V="1">
              <a:off x="0" y="923365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12" descr="HR-Color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54163" y="3259138"/>
            <a:ext cx="603567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200" y="1851212"/>
            <a:ext cx="5446714" cy="1730375"/>
          </a:xfrm>
        </p:spPr>
        <p:txBody>
          <a:bodyPr anchor="b"/>
          <a:lstStyle>
            <a:lvl1pPr algn="ctr">
              <a:lnSpc>
                <a:spcPts val="6800"/>
              </a:lnSpc>
              <a:defRPr sz="6500" b="0" cap="none" baseline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4200" y="3576918"/>
            <a:ext cx="5446714" cy="82998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08EC1-E24C-4955-8D23-5DC035B4A2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162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6534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510DC-B4FD-4177-8D26-76360ED6F4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" name="Picture 9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4765675" y="2460625"/>
            <a:ext cx="3563938" cy="984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pic>
        <p:nvPicPr>
          <p:cNvPr id="11" name="Picture 10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779463" y="2460625"/>
            <a:ext cx="3563937" cy="9842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879320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048" y="1879320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048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12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F513A-AA04-4ADD-B878-CAAB9E31A6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  <p:bldP spid="5" grpId="0" build="p" autoUpdateAnimBg="0"/>
      <p:bldP spid="6" grpId="0" build="p" autoUpdateAnimBg="0"/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4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69D85-B4F6-4ECD-923E-BA64CE9C63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Overlay-Blan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1575C6-E3BB-43FB-9C74-2670043F58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4301" r="46875"/>
            <a:stretch>
              <a:fillRect/>
            </a:stretch>
          </p:blipFill>
          <p:spPr bwMode="auto">
            <a:xfrm>
              <a:off x="4495800" y="0"/>
              <a:ext cx="46482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42672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776" cy="1537447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5859" y="381001"/>
            <a:ext cx="3813174" cy="5697537"/>
          </a:xfrm>
        </p:spPr>
        <p:txBody>
          <a:bodyPr>
            <a:normAutofit/>
          </a:bodyPr>
          <a:lstStyle>
            <a:lvl1pPr>
              <a:defRPr sz="2400" b="0"/>
            </a:lvl1pPr>
            <a:lvl2pPr>
              <a:defRPr sz="2200" b="0"/>
            </a:lvl2pPr>
            <a:lvl3pPr>
              <a:defRPr sz="2000" b="0"/>
            </a:lvl3pPr>
            <a:lvl4pPr>
              <a:defRPr sz="1800" b="0"/>
            </a:lvl4pPr>
            <a:lvl5pPr>
              <a:defRPr sz="1800" b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09801"/>
            <a:ext cx="3612776" cy="3200400"/>
          </a:xfrm>
        </p:spPr>
        <p:txBody>
          <a:bodyPr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pPr>
              <a:defRPr/>
            </a:pPr>
            <a:fld id="{0693DDAC-BB3B-45A2-8FB0-CECDC5029C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Overlay-Blan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solidFill>
              <a:schemeClr val="accent1">
                <a:lumMod val="40000"/>
                <a:lumOff val="60000"/>
                <a:alpha val="40000"/>
              </a:schemeClr>
            </a:solidFill>
            <a:miter lim="800000"/>
          </a:ln>
          <a:effectLst>
            <a:innerShdw blurRad="457200">
              <a:schemeClr val="accent1">
                <a:alpha val="80000"/>
              </a:schemeClr>
            </a:innerShdw>
            <a:softEdge rad="31750"/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A4278-2A13-4712-A2D8-2AE9D2E939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6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4301" r="46875"/>
            <a:stretch>
              <a:fillRect/>
            </a:stretch>
          </p:blipFill>
          <p:spPr bwMode="auto">
            <a:xfrm>
              <a:off x="4495800" y="0"/>
              <a:ext cx="46482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 flipH="1">
              <a:off x="4267200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457200">
              <a:schemeClr val="tx1">
                <a:lumMod val="50000"/>
                <a:lumOff val="50000"/>
                <a:alpha val="80000"/>
              </a:schemeClr>
            </a:innerShdw>
            <a:softEdge rad="127000"/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68463-3AF7-4E4A-921B-63664B1703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build="p" autoUpdateAnimBg="0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1373188"/>
            <a:ext cx="9144000" cy="5484812"/>
            <a:chOff x="0" y="1372650"/>
            <a:chExt cx="9144000" cy="548535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4"/>
            <a:stretch>
              <a:fillRect/>
            </a:stretch>
          </p:blipFill>
          <p:spPr bwMode="auto">
            <a:xfrm>
              <a:off x="0" y="1600200"/>
              <a:ext cx="9144000" cy="525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1372650"/>
              <a:ext cx="9144000" cy="2678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C8EA38-9D25-4C08-A0A6-F65AA3D846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0" y="0"/>
            <a:ext cx="7696200" cy="6858000"/>
            <a:chOff x="0" y="0"/>
            <a:chExt cx="7696200" cy="6858000"/>
          </a:xfrm>
        </p:grpSpPr>
        <p:pic>
          <p:nvPicPr>
            <p:cNvPr id="5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16862"/>
            <a:stretch>
              <a:fillRect/>
            </a:stretch>
          </p:blipFill>
          <p:spPr bwMode="auto">
            <a:xfrm>
              <a:off x="0" y="0"/>
              <a:ext cx="74676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428309" y="0"/>
              <a:ext cx="267891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381001"/>
            <a:ext cx="1447800" cy="5697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1"/>
            <a:ext cx="6705600" cy="56975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E69FE8-ADDC-4F15-AE81-80661C3EDB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93C09-0291-460D-950F-7594B2DEB179}" type="datetime1">
              <a:rPr lang="en-US"/>
              <a:pPr>
                <a:defRPr/>
              </a:pPr>
              <a:t>5/11/12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22D32A-7808-48B2-830E-9F486857476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1F4F0-9B9C-400C-A0D5-2957745B7BCF}" type="datetime1">
              <a:rPr lang="en-US"/>
              <a:pPr>
                <a:defRPr/>
              </a:pPr>
              <a:t>5/11/12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82837-1F47-4DB0-9EDD-BB2F7DBBB0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41A148-04DB-45FC-BF55-C43B30AB361F}" type="datetime1">
              <a:rPr lang="en-US"/>
              <a:pPr>
                <a:defRPr/>
              </a:pPr>
              <a:t>5/11/12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61362-904B-4D50-9FC5-27558ECA44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E7C2E-980F-496B-BACF-4A28E6938072}" type="datetime1">
              <a:rPr lang="en-US"/>
              <a:pPr>
                <a:defRPr/>
              </a:pPr>
              <a:t>5/11/12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56909-0031-40E0-AA91-5AC0540333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A469A-32F1-4DEE-9727-9F7D2406CCAF}" type="datetime1">
              <a:rPr lang="en-US"/>
              <a:pPr>
                <a:defRPr/>
              </a:pPr>
              <a:t>5/11/12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A6201-D943-46ED-B0D0-01153897BB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08A44-080B-4CCA-9F5F-CA2B631DB8FB}" type="datetime1">
              <a:rPr lang="en-US"/>
              <a:pPr>
                <a:defRPr/>
              </a:pPr>
              <a:t>5/11/12</a:t>
            </a:fld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4DAA2-DF88-4E74-AF90-169348839E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99B62-37B8-4DC6-B5F7-A970CDED7ADF}" type="datetime1">
              <a:rPr lang="en-US"/>
              <a:pPr>
                <a:defRPr/>
              </a:pPr>
              <a:t>5/11/12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E9833-F378-4E1D-9A77-1ED0094D63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3DE36-9CCE-4E4F-A491-7ABDC0A61D9A}" type="datetime1">
              <a:rPr lang="en-US"/>
              <a:pPr>
                <a:defRPr/>
              </a:pPr>
              <a:t>5/11/12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B4A09-0379-40A6-A4C5-7E8544BB9A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D3F567-9181-4410-B1A7-3547F8930112}" type="datetime1">
              <a:rPr lang="en-US"/>
              <a:pPr>
                <a:defRPr/>
              </a:pPr>
              <a:t>5/11/12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19EA8-9BE0-49EB-A1CA-9B60078317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showMasterPhAnim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6F5FA-F183-42A2-8C72-4088B1090C80}" type="datetime1">
              <a:rPr lang="en-US"/>
              <a:pPr>
                <a:defRPr/>
              </a:pPr>
              <a:t>5/11/12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DAF0D1-EFFC-4051-BB7E-CF472A82EB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4" grpId="0" build="p" autoUpdateAnimBg="0"/>
      <p:bldP spid="3" grpId="0" build="p" autoUpdateAnimBg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1A676-882A-4C8E-93DB-D99B92154E1F}" type="datetime1">
              <a:rPr lang="en-US"/>
              <a:pPr>
                <a:defRPr/>
              </a:pPr>
              <a:t>5/11/12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A2DD6-ABD1-4E26-AF97-F94178AF6D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700D0-6A7B-4FAB-9A3F-966C2D7E9ECB}" type="datetime1">
              <a:rPr lang="en-US"/>
              <a:pPr>
                <a:defRPr/>
              </a:pPr>
              <a:t>5/11/12</a:t>
            </a:fld>
            <a:endParaRPr lang="en-US" dirty="0"/>
          </a:p>
        </p:txBody>
      </p:sp>
      <p:sp>
        <p:nvSpPr>
          <p:cNvPr id="19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CDA58B17-6194-4CC2-9FB5-11BA259D24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ECA9B-CC49-4FF7-B86C-B9F1AE75D8D3}" type="datetime1">
              <a:rPr lang="en-US"/>
              <a:pPr>
                <a:defRPr/>
              </a:pPr>
              <a:t>5/11/12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58CF7-1115-4ECD-B451-0D0BB42000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6B2B4-DF08-4F2C-87DB-AE5B2901495F}" type="datetime1">
              <a:rPr lang="en-US"/>
              <a:pPr>
                <a:defRPr/>
              </a:pPr>
              <a:t>5/11/12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A29DD9-FBFF-43A9-AF1C-FE3DBA0559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31EE25-7014-47E2-B7FE-3FF16566B8C4}" type="datetime1">
              <a:rPr lang="en-US"/>
              <a:pPr>
                <a:defRPr/>
              </a:pPr>
              <a:t>5/11/12</a:t>
            </a:fld>
            <a:endParaRPr lang="en-US" dirty="0"/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AD716BC-08F7-4513-AA24-5513990215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AA829A7-0214-42D0-8177-488E936D9D8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4B938-ECC4-406B-B282-17A168243085}" type="datetime1">
              <a:rPr lang="en-US"/>
              <a:pPr>
                <a:defRPr/>
              </a:pPr>
              <a:t>5/11/12</a:t>
            </a:fld>
            <a:endParaRPr lang="en-US" dirty="0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6E734A-6973-47C0-A2F1-68D80A970D9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7" name="Date Placeholder 4"/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7D254C-393B-4B25-AF42-D289D88D5468}" type="datetime1">
              <a:rPr lang="en-US"/>
              <a:pPr>
                <a:defRPr/>
              </a:pPr>
              <a:t>5/11/12</a:t>
            </a:fld>
            <a:endParaRPr lang="en-US" dirty="0"/>
          </a:p>
        </p:txBody>
      </p:sp>
      <p:sp>
        <p:nvSpPr>
          <p:cNvPr id="1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26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39.xml"/><Relationship Id="rId14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5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50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40.xml"/><Relationship Id="rId2" Type="http://schemas.openxmlformats.org/officeDocument/2006/relationships/slideLayout" Target="../slideLayouts/slideLayout41.xml"/><Relationship Id="rId3" Type="http://schemas.openxmlformats.org/officeDocument/2006/relationships/slideLayout" Target="../slideLayouts/slideLayout42.xml"/><Relationship Id="rId4" Type="http://schemas.openxmlformats.org/officeDocument/2006/relationships/slideLayout" Target="../slideLayouts/slideLayout43.xml"/><Relationship Id="rId5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6.xml"/><Relationship Id="rId8" Type="http://schemas.openxmlformats.org/officeDocument/2006/relationships/slideLayout" Target="../slideLayouts/slideLayout47.xml"/><Relationship Id="rId9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1268DA4-840E-42AF-B5F5-EE2F58F05702}" type="datetime1">
              <a:rPr lang="en-US"/>
              <a:pPr>
                <a:defRPr/>
              </a:pPr>
              <a:t>5/11/12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>
                <a:solidFill>
                  <a:schemeClr val="accent3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9821E46-7B89-4844-903A-B4D34FDD9F3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8" name="Title Placeholder 21"/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charset="0"/>
          <a:ea typeface="ＭＳ Ｐゴシック" charset="-128"/>
          <a:cs typeface="ＭＳ Ｐゴシック" charset="-128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7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"/>
        <a:defRPr sz="2200" kern="1200">
          <a:solidFill>
            <a:schemeClr val="tx2"/>
          </a:solidFill>
          <a:latin typeface="+mn-lt"/>
          <a:ea typeface="ＭＳ Ｐゴシック" charset="-128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itchFamily="18" charset="2"/>
        <a:buChar char="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itchFamily="2" charset="2"/>
        <a:buChar char=""/>
        <a:defRPr sz="2000" kern="1200">
          <a:solidFill>
            <a:schemeClr val="tx2"/>
          </a:solidFill>
          <a:latin typeface="+mn-lt"/>
          <a:ea typeface="ＭＳ Ｐゴシック" charset="-128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641350" y="107950"/>
            <a:ext cx="7856538" cy="130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9125" y="1600200"/>
            <a:ext cx="7878763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05200" y="6356350"/>
            <a:ext cx="2133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100">
                <a:solidFill>
                  <a:schemeClr val="tx1">
                    <a:lumMod val="75000"/>
                  </a:schemeClr>
                </a:solidFill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0988" y="6356350"/>
            <a:ext cx="28956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100">
                <a:solidFill>
                  <a:schemeClr val="tx1">
                    <a:lumMod val="75000"/>
                  </a:schemeClr>
                </a:solidFill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7620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100">
                <a:solidFill>
                  <a:schemeClr val="tx1">
                    <a:lumMod val="75000"/>
                  </a:schemeClr>
                </a:solidFill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528CAF1C-5489-450B-A7D5-0A0A1F2A56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14" r:id="rId3"/>
    <p:sldLayoutId id="2147483813" r:id="rId4"/>
    <p:sldLayoutId id="2147483838" r:id="rId5"/>
    <p:sldLayoutId id="2147483839" r:id="rId6"/>
    <p:sldLayoutId id="2147483840" r:id="rId7"/>
    <p:sldLayoutId id="2147483812" r:id="rId8"/>
    <p:sldLayoutId id="2147483841" r:id="rId9"/>
    <p:sldLayoutId id="2147483842" r:id="rId10"/>
    <p:sldLayoutId id="2147483843" r:id="rId11"/>
    <p:sldLayoutId id="2147483844" r:id="rId12"/>
    <p:sldLayoutId id="2147483845" r:id="rId13"/>
    <p:sldLayoutId id="2147483846" r:id="rId14"/>
    <p:sldLayoutId id="2147483847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orbe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orbe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orbe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orbe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orbe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orbe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orbe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orbel" charset="0"/>
          <a:ea typeface="ＭＳ Ｐゴシック" charset="-128"/>
          <a:cs typeface="ＭＳ Ｐゴシック" charset="-128"/>
        </a:defRPr>
      </a:lvl9pPr>
    </p:titleStyle>
    <p:bodyStyle>
      <a:lvl1pPr marL="349250" indent="-349250" algn="l" rtl="0" eaLnBrk="0" fontAlgn="base" hangingPunct="0">
        <a:spcBef>
          <a:spcPts val="2000"/>
        </a:spcBef>
        <a:spcAft>
          <a:spcPct val="0"/>
        </a:spcAft>
        <a:buFont typeface="Wingdings 2" pitchFamily="18" charset="2"/>
        <a:buChar char=""/>
        <a:defRPr sz="24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Font typeface="Wingdings 2" pitchFamily="18" charset="2"/>
        <a:buChar char=""/>
        <a:defRPr sz="22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968375" indent="-282575" algn="l" rtl="0" eaLnBrk="0" fontAlgn="base" hangingPunct="0">
        <a:spcBef>
          <a:spcPts val="600"/>
        </a:spcBef>
        <a:spcAft>
          <a:spcPct val="0"/>
        </a:spcAft>
        <a:buFont typeface="Wingdings 2" pitchFamily="18" charset="2"/>
        <a:buChar char="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263650" indent="-295275" algn="l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Font typeface="Wingdings 2" pitchFamily="18" charset="2"/>
        <a:buChar char="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546225" indent="-282575" algn="l" rtl="0" eaLnBrk="0" fontAlgn="base" hangingPunct="0">
        <a:spcBef>
          <a:spcPts val="600"/>
        </a:spcBef>
        <a:spcAft>
          <a:spcPct val="0"/>
        </a:spcAft>
        <a:buFont typeface="Wingdings 2" pitchFamily="18" charset="2"/>
        <a:buChar char="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Placeholder 1"/>
          <p:cNvSpPr>
            <a:spLocks noGrp="1"/>
          </p:cNvSpPr>
          <p:nvPr>
            <p:ph type="title"/>
          </p:nvPr>
        </p:nvSpPr>
        <p:spPr bwMode="auto">
          <a:xfrm>
            <a:off x="792163" y="39688"/>
            <a:ext cx="7570787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92163" y="1762125"/>
            <a:ext cx="7570787" cy="428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6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-109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-109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757BA40D-0BC9-4F8E-81A2-6714A0E332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147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  <a:latin typeface="Arial" pitchFamily="-109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  <p:txStyles>
    <p:titleStyle>
      <a:lvl1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 kern="1200">
          <a:solidFill>
            <a:schemeClr val="tx2"/>
          </a:solidFill>
          <a:latin typeface="+mn-lt"/>
          <a:ea typeface="ＭＳ Ｐゴシック" charset="-128"/>
          <a:cs typeface="ＭＳ Ｐゴシック" charset="-128"/>
        </a:defRPr>
      </a:lvl1pPr>
      <a:lvl2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charset="0"/>
          <a:ea typeface="ＭＳ Ｐゴシック" charset="-128"/>
          <a:cs typeface="ＭＳ Ｐゴシック" charset="-128"/>
        </a:defRPr>
      </a:lvl5pPr>
      <a:lvl6pPr marL="4572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charset="0"/>
          <a:ea typeface="ＭＳ Ｐゴシック" charset="-128"/>
          <a:cs typeface="ＭＳ Ｐゴシック" charset="-128"/>
        </a:defRPr>
      </a:lvl6pPr>
      <a:lvl7pPr marL="9144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charset="0"/>
          <a:ea typeface="ＭＳ Ｐゴシック" charset="-128"/>
          <a:cs typeface="ＭＳ Ｐゴシック" charset="-128"/>
        </a:defRPr>
      </a:lvl7pPr>
      <a:lvl8pPr marL="13716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charset="0"/>
          <a:ea typeface="ＭＳ Ｐゴシック" charset="-128"/>
          <a:cs typeface="ＭＳ Ｐゴシック" charset="-128"/>
        </a:defRPr>
      </a:lvl8pPr>
      <a:lvl9pPr marL="1828800" algn="ctr" rtl="0" fontAlgn="base">
        <a:lnSpc>
          <a:spcPts val="6000"/>
        </a:lnSpc>
        <a:spcBef>
          <a:spcPct val="0"/>
        </a:spcBef>
        <a:spcAft>
          <a:spcPct val="0"/>
        </a:spcAft>
        <a:defRPr sz="5400">
          <a:solidFill>
            <a:schemeClr val="tx2"/>
          </a:solidFill>
          <a:latin typeface="Candara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ts val="2400"/>
        </a:spcBef>
        <a:spcAft>
          <a:spcPct val="0"/>
        </a:spcAft>
        <a:buClr>
          <a:srgbClr val="BAABE3"/>
        </a:buClr>
        <a:buFont typeface="Candara" pitchFamily="34" charset="0"/>
        <a:buChar char="•"/>
        <a:defRPr sz="2800" kern="1200">
          <a:solidFill>
            <a:schemeClr val="tx2"/>
          </a:solidFill>
          <a:latin typeface="+mn-lt"/>
          <a:ea typeface="ＭＳ Ｐゴシック" charset="-128"/>
          <a:cs typeface="ＭＳ Ｐゴシック" charset="-128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Font typeface="Candara" pitchFamily="34" charset="0"/>
        <a:buChar char="•"/>
        <a:defRPr sz="2600" kern="1200">
          <a:solidFill>
            <a:schemeClr val="tx2"/>
          </a:solidFill>
          <a:latin typeface="+mn-lt"/>
          <a:ea typeface="ＭＳ Ｐゴシック" charset="-128"/>
          <a:cs typeface="+mn-cs"/>
        </a:defRPr>
      </a:lvl2pPr>
      <a:lvl3pPr marL="1035050" indent="-349250" algn="l" rtl="0" eaLnBrk="0" fontAlgn="base" hangingPunct="0">
        <a:spcBef>
          <a:spcPts val="600"/>
        </a:spcBef>
        <a:spcAft>
          <a:spcPct val="0"/>
        </a:spcAft>
        <a:buClr>
          <a:srgbClr val="BAABE3"/>
        </a:buClr>
        <a:buFont typeface="Candara" pitchFamily="34" charset="0"/>
        <a:buChar char="•"/>
        <a:defRPr sz="2400" kern="1200">
          <a:solidFill>
            <a:schemeClr val="tx2"/>
          </a:solidFill>
          <a:latin typeface="+mn-lt"/>
          <a:ea typeface="ＭＳ Ｐゴシック" charset="-128"/>
          <a:cs typeface="+mn-cs"/>
        </a:defRPr>
      </a:lvl3pPr>
      <a:lvl4pPr marL="1371600" indent="-3365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Font typeface="Candara" pitchFamily="34" charset="0"/>
        <a:buChar char="•"/>
        <a:defRPr sz="2200" kern="1200">
          <a:solidFill>
            <a:schemeClr val="tx2"/>
          </a:solidFill>
          <a:latin typeface="+mn-lt"/>
          <a:ea typeface="ＭＳ Ｐゴシック" charset="-128"/>
          <a:cs typeface="+mn-cs"/>
        </a:defRPr>
      </a:lvl4pPr>
      <a:lvl5pPr marL="1720850" indent="-349250" algn="l" rtl="0" eaLnBrk="0" fontAlgn="base" hangingPunct="0">
        <a:spcBef>
          <a:spcPts val="600"/>
        </a:spcBef>
        <a:spcAft>
          <a:spcPct val="0"/>
        </a:spcAft>
        <a:buClr>
          <a:srgbClr val="BAABE3"/>
        </a:buClr>
        <a:buFont typeface="Candara" pitchFamily="34" charset="0"/>
        <a:buChar char="•"/>
        <a:defRPr sz="2000" kern="1200">
          <a:solidFill>
            <a:schemeClr val="tx2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1A2B7E0B-DFC2-4D5F-8AC3-BDF1F0A757F5}" type="datetime1">
              <a:rPr lang="en-US"/>
              <a:pPr>
                <a:defRPr/>
              </a:pPr>
              <a:t>5/11/12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5E115693-3E04-455F-ACAF-CAB18BC71F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44041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ea typeface="ＭＳ Ｐゴシック" charset="-128"/>
                <a:cs typeface="ＭＳ Ｐゴシック" charset="-128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3" r:id="rId2"/>
    <p:sldLayoutId id="2147483822" r:id="rId3"/>
    <p:sldLayoutId id="2147483821" r:id="rId4"/>
    <p:sldLayoutId id="2147483820" r:id="rId5"/>
    <p:sldLayoutId id="2147483819" r:id="rId6"/>
    <p:sldLayoutId id="2147483818" r:id="rId7"/>
    <p:sldLayoutId id="2147483817" r:id="rId8"/>
    <p:sldLayoutId id="2147483861" r:id="rId9"/>
    <p:sldLayoutId id="2147483816" r:id="rId10"/>
    <p:sldLayoutId id="2147483815" r:id="rId11"/>
  </p:sldLayoutIdLst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98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98" decel="100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98" decel="100000" fill="hold"/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98" decel="100000" fill="hold"/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98" decel="100000" fill="hold"/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98" decel="100000" fill="hold"/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898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0" grpId="0" build="p"/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Relationship Id="rId2" Type="http://schemas.openxmlformats.org/officeDocument/2006/relationships/notesSlide" Target="../notesSlides/notesSlide3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4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5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5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5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5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5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5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5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5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59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6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6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6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6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6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6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6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6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6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69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7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7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7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73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7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75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7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7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7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79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8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8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8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image" Target="../media/image15.pn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83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84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85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8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8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Relationship Id="rId2" Type="http://schemas.openxmlformats.org/officeDocument/2006/relationships/notesSlide" Target="../notesSlides/notesSlide8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AP World History</a:t>
            </a:r>
            <a:br>
              <a:rPr lang="en-US" smtClean="0">
                <a:ea typeface="ＭＳ Ｐゴシック" pitchFamily="34" charset="-128"/>
              </a:rPr>
            </a:br>
            <a:endParaRPr lang="en-US" smtClean="0">
              <a:ea typeface="ＭＳ Ｐゴシック" pitchFamily="34" charset="-128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Wingdings 2" charset="2"/>
              <a:buNone/>
              <a:defRPr/>
            </a:pPr>
            <a:r>
              <a:rPr lang="en-US" sz="4000" dirty="0" smtClean="0"/>
              <a:t>Comprehensive </a:t>
            </a:r>
            <a:r>
              <a:rPr lang="en-US" sz="4000" dirty="0" smtClean="0"/>
              <a:t>Review</a:t>
            </a:r>
          </a:p>
          <a:p>
            <a:pPr>
              <a:buFont typeface="Wingdings 2" charset="2"/>
              <a:buNone/>
              <a:defRPr/>
            </a:pPr>
            <a:r>
              <a:rPr lang="en-US" sz="4000" dirty="0" smtClean="0"/>
              <a:t>5/12/12</a:t>
            </a:r>
            <a:endParaRPr lang="en-US" sz="4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34" charset="-128"/>
              </a:rPr>
              <a:t>The Americas Pre-Invasion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371600"/>
            <a:ext cx="8689975" cy="487362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100" b="1" smtClean="0">
                <a:ea typeface="ＭＳ Ｐゴシック" pitchFamily="34" charset="-128"/>
              </a:rPr>
              <a:t>Aztecs </a:t>
            </a:r>
          </a:p>
          <a:p>
            <a:pPr lvl="1" eaLnBrk="1" hangingPunct="1">
              <a:lnSpc>
                <a:spcPct val="80000"/>
              </a:lnSpc>
              <a:buFont typeface="Wingdings 2" pitchFamily="18" charset="2"/>
              <a:buChar char=""/>
            </a:pPr>
            <a:r>
              <a:rPr lang="en-US" sz="1700" smtClean="0">
                <a:ea typeface="ＭＳ Ｐゴシック" pitchFamily="34" charset="-128"/>
              </a:rPr>
              <a:t>Mesoamerica (Mexico)</a:t>
            </a:r>
          </a:p>
          <a:p>
            <a:pPr eaLnBrk="1" hangingPunct="1">
              <a:lnSpc>
                <a:spcPct val="80000"/>
              </a:lnSpc>
            </a:pPr>
            <a:r>
              <a:rPr lang="en-US" sz="2100" smtClean="0">
                <a:ea typeface="ＭＳ Ｐゴシック" pitchFamily="34" charset="-128"/>
              </a:rPr>
              <a:t>Polytheistic, animistic</a:t>
            </a:r>
          </a:p>
          <a:p>
            <a:pPr lvl="1" eaLnBrk="1" hangingPunct="1">
              <a:lnSpc>
                <a:spcPct val="80000"/>
              </a:lnSpc>
              <a:buFont typeface="Wingdings 2" pitchFamily="18" charset="2"/>
              <a:buChar char=""/>
            </a:pPr>
            <a:r>
              <a:rPr lang="en-US" sz="1700" smtClean="0">
                <a:ea typeface="ＭＳ Ｐゴシック" pitchFamily="34" charset="-128"/>
              </a:rPr>
              <a:t>Rituals and sacrifice are about nature</a:t>
            </a:r>
          </a:p>
          <a:p>
            <a:pPr eaLnBrk="1" hangingPunct="1">
              <a:lnSpc>
                <a:spcPct val="80000"/>
              </a:lnSpc>
            </a:pPr>
            <a:r>
              <a:rPr lang="en-US" sz="2100" smtClean="0">
                <a:ea typeface="ＭＳ Ｐゴシック" pitchFamily="34" charset="-128"/>
              </a:rPr>
              <a:t>Women’s roles: (Maize-grinding and childbirth (demi-goddesses)</a:t>
            </a:r>
          </a:p>
          <a:p>
            <a:pPr eaLnBrk="1" hangingPunct="1">
              <a:lnSpc>
                <a:spcPct val="80000"/>
              </a:lnSpc>
            </a:pPr>
            <a:r>
              <a:rPr lang="en-US" sz="2100" smtClean="0">
                <a:ea typeface="ＭＳ Ｐゴシック" pitchFamily="34" charset="-128"/>
              </a:rPr>
              <a:t>No writing (glyphys), no wheel</a:t>
            </a:r>
          </a:p>
          <a:p>
            <a:pPr eaLnBrk="1" hangingPunct="1">
              <a:lnSpc>
                <a:spcPct val="80000"/>
              </a:lnSpc>
            </a:pPr>
            <a:r>
              <a:rPr lang="en-US" sz="2100" smtClean="0">
                <a:ea typeface="ＭＳ Ｐゴシック" pitchFamily="34" charset="-128"/>
              </a:rPr>
              <a:t>Treatment of the conquered (flower wars for sacrificial victims)</a:t>
            </a:r>
          </a:p>
          <a:p>
            <a:pPr eaLnBrk="1" hangingPunct="1">
              <a:lnSpc>
                <a:spcPct val="80000"/>
              </a:lnSpc>
            </a:pPr>
            <a:r>
              <a:rPr lang="en-US" sz="2100" smtClean="0">
                <a:ea typeface="ＭＳ Ｐゴシック" pitchFamily="34" charset="-128"/>
              </a:rPr>
              <a:t>Aztec tribute: conquered will give food, land, and victims</a:t>
            </a:r>
          </a:p>
          <a:p>
            <a:pPr eaLnBrk="1" hangingPunct="1">
              <a:lnSpc>
                <a:spcPct val="80000"/>
              </a:lnSpc>
            </a:pPr>
            <a:r>
              <a:rPr lang="en-US" sz="2100" b="1" smtClean="0">
                <a:ea typeface="ＭＳ Ｐゴシック" pitchFamily="34" charset="-128"/>
              </a:rPr>
              <a:t>Incas</a:t>
            </a:r>
          </a:p>
          <a:p>
            <a:pPr lvl="1" eaLnBrk="1" hangingPunct="1">
              <a:lnSpc>
                <a:spcPct val="80000"/>
              </a:lnSpc>
              <a:buFont typeface="Wingdings 2" pitchFamily="18" charset="2"/>
              <a:buChar char=""/>
            </a:pPr>
            <a:r>
              <a:rPr lang="en-US" sz="1700" smtClean="0">
                <a:ea typeface="ＭＳ Ｐゴシック" pitchFamily="34" charset="-128"/>
              </a:rPr>
              <a:t>South America (Peru and the Andes Mountains)</a:t>
            </a:r>
          </a:p>
          <a:p>
            <a:pPr eaLnBrk="1" hangingPunct="1">
              <a:lnSpc>
                <a:spcPct val="80000"/>
              </a:lnSpc>
            </a:pPr>
            <a:r>
              <a:rPr lang="en-US" sz="2100" smtClean="0">
                <a:ea typeface="ＭＳ Ｐゴシック" pitchFamily="34" charset="-128"/>
              </a:rPr>
              <a:t> Inca socialism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smtClean="0">
                <a:ea typeface="ＭＳ Ｐゴシック" pitchFamily="34" charset="-128"/>
              </a:rPr>
              <a:t>State claimed all resources and redistributed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smtClean="0">
                <a:ea typeface="ＭＳ Ｐゴシック" pitchFamily="34" charset="-128"/>
              </a:rPr>
              <a:t>No tribute, but “Mita” (periodic labor for the Empire)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smtClean="0">
                <a:ea typeface="ＭＳ Ｐゴシック" pitchFamily="34" charset="-128"/>
              </a:rPr>
              <a:t>Sacrifice of children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700" smtClean="0">
                <a:ea typeface="ＭＳ Ｐゴシック" pitchFamily="34" charset="-128"/>
              </a:rPr>
              <a:t>Spilt inheritance leads to expansionism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Char char=""/>
            </a:pPr>
            <a:r>
              <a:rPr lang="en-US" sz="2100" b="1" smtClean="0">
                <a:ea typeface="ＭＳ Ｐゴシック" pitchFamily="34" charset="-128"/>
              </a:rPr>
              <a:t>Both Empires are in decline when the Spanish arrive</a:t>
            </a:r>
          </a:p>
          <a:p>
            <a:pPr eaLnBrk="1" hangingPunct="1">
              <a:lnSpc>
                <a:spcPct val="80000"/>
              </a:lnSpc>
            </a:pPr>
            <a:endParaRPr lang="en-US" sz="2100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34" charset="-128"/>
              </a:rPr>
              <a:t>Chinese Reunification: Tang &amp; Song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7175"/>
            <a:ext cx="8839200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500" smtClean="0">
                <a:ea typeface="ＭＳ Ｐゴシック" pitchFamily="34" charset="-128"/>
              </a:rPr>
              <a:t>Han collapse leads to </a:t>
            </a:r>
            <a:r>
              <a:rPr lang="en-US" sz="2500" b="1" smtClean="0">
                <a:ea typeface="ＭＳ Ｐゴシック" pitchFamily="34" charset="-128"/>
              </a:rPr>
              <a:t>The Era of Division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Local control over central control</a:t>
            </a:r>
          </a:p>
          <a:p>
            <a:pPr eaLnBrk="1" hangingPunct="1">
              <a:lnSpc>
                <a:spcPct val="80000"/>
              </a:lnSpc>
            </a:pPr>
            <a:r>
              <a:rPr lang="en-US" sz="2500" b="1" smtClean="0">
                <a:ea typeface="ＭＳ Ｐゴシック" pitchFamily="34" charset="-128"/>
              </a:rPr>
              <a:t>Sui, Tang, Song</a:t>
            </a:r>
            <a:endParaRPr lang="en-US" sz="2500" smtClean="0">
              <a:ea typeface="ＭＳ Ｐゴシック" pitchFamily="34" charset="-128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Public works projects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Reestablishment of the bureaucracy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Women decline: neo-Confucian revival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800" smtClean="0">
                <a:ea typeface="ＭＳ Ｐゴシック" pitchFamily="34" charset="-128"/>
              </a:rPr>
              <a:t>Foot binding</a:t>
            </a:r>
          </a:p>
          <a:p>
            <a:pPr eaLnBrk="1" hangingPunct="1">
              <a:lnSpc>
                <a:spcPct val="80000"/>
              </a:lnSpc>
            </a:pPr>
            <a:r>
              <a:rPr lang="en-US" sz="2500" smtClean="0">
                <a:ea typeface="ＭＳ Ｐゴシック" pitchFamily="34" charset="-128"/>
              </a:rPr>
              <a:t>Battle over Buddhism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Empress Wu, but favorable tax treatment leads to oppression</a:t>
            </a:r>
          </a:p>
          <a:p>
            <a:pPr eaLnBrk="1" hangingPunct="1">
              <a:lnSpc>
                <a:spcPct val="80000"/>
              </a:lnSpc>
            </a:pPr>
            <a:r>
              <a:rPr lang="en-US" sz="2500" smtClean="0">
                <a:ea typeface="ＭＳ Ｐゴシック" pitchFamily="34" charset="-128"/>
              </a:rPr>
              <a:t>Pressure from the North: The Mongols</a:t>
            </a:r>
          </a:p>
          <a:p>
            <a:pPr eaLnBrk="1" hangingPunct="1">
              <a:lnSpc>
                <a:spcPct val="80000"/>
              </a:lnSpc>
            </a:pPr>
            <a:r>
              <a:rPr lang="en-US" sz="2500" smtClean="0">
                <a:ea typeface="ＭＳ Ｐゴシック" pitchFamily="34" charset="-128"/>
              </a:rPr>
              <a:t>Culture and education valued in leadership</a:t>
            </a:r>
          </a:p>
          <a:p>
            <a:pPr eaLnBrk="1" hangingPunct="1">
              <a:lnSpc>
                <a:spcPct val="80000"/>
              </a:lnSpc>
            </a:pPr>
            <a:r>
              <a:rPr lang="en-US" sz="2500" smtClean="0">
                <a:ea typeface="ＭＳ Ｐゴシック" pitchFamily="34" charset="-128"/>
              </a:rPr>
              <a:t>Scholar-gentry strong; military weakened</a:t>
            </a:r>
          </a:p>
          <a:p>
            <a:pPr eaLnBrk="1" hangingPunct="1">
              <a:lnSpc>
                <a:spcPct val="80000"/>
              </a:lnSpc>
            </a:pPr>
            <a:r>
              <a:rPr lang="en-US" sz="2500" smtClean="0">
                <a:ea typeface="ＭＳ Ｐゴシック" pitchFamily="34" charset="-128"/>
              </a:rPr>
              <a:t>Mongols conquer the Song – </a:t>
            </a:r>
            <a:r>
              <a:rPr lang="en-US" sz="2500" b="1" smtClean="0">
                <a:ea typeface="ＭＳ Ｐゴシック" pitchFamily="34" charset="-128"/>
              </a:rPr>
              <a:t>Yuan</a:t>
            </a:r>
            <a:r>
              <a:rPr lang="en-US" sz="2500" smtClean="0">
                <a:ea typeface="ＭＳ Ｐゴシック" pitchFamily="34" charset="-128"/>
              </a:rPr>
              <a:t> (Mongol) results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000" dirty="0" smtClean="0">
                <a:solidFill>
                  <a:srgbClr val="7B9899"/>
                </a:solidFill>
              </a:rPr>
              <a:t>Spread of Chinese Civilization to Japan, Korea, and Vietnam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4000"/>
            <a:ext cx="8839200" cy="4876800"/>
          </a:xfrm>
        </p:spPr>
        <p:txBody>
          <a:bodyPr>
            <a:normAutofit fontScale="850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China dominant in the region; J, K, &amp; V emulate: Sinification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Japan: Buddhism is the conduit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Confucianism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Ambassadors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Refinement at the Royal Court: </a:t>
            </a:r>
            <a:r>
              <a:rPr lang="en-US" i="1" dirty="0" smtClean="0">
                <a:ea typeface="+mn-ea"/>
              </a:rPr>
              <a:t>Tale of the Genji.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Feudalism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Korea: not isolated geographically; Buddhism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Even more effort to emulate Chinese; but limited to elite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Pays tribute to China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Vietnam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Invasion: the Trung sisters.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Many Indian influences here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Also pay tribute to China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Southeast Asia is isolated from rest of world: why go elsewhere?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34" charset="-128"/>
              </a:rPr>
              <a:t>The Mongols</a:t>
            </a:r>
          </a:p>
        </p:txBody>
      </p:sp>
      <p:sp>
        <p:nvSpPr>
          <p:cNvPr id="68610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Nomadic herders from the Steppe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Limited resources – constantly on the move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No sedentary agriculture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Fierce warriors on horseback</a:t>
            </a:r>
          </a:p>
          <a:p>
            <a:pPr lvl="2" eaLnBrk="1" hangingPunct="1"/>
            <a:r>
              <a:rPr lang="en-US" smtClean="0">
                <a:ea typeface="ＭＳ Ｐゴシック" pitchFamily="34" charset="-128"/>
              </a:rPr>
              <a:t>Surrender or be killed</a:t>
            </a:r>
          </a:p>
          <a:p>
            <a:pPr lvl="2" eaLnBrk="1" hangingPunct="1"/>
            <a:r>
              <a:rPr lang="en-US" smtClean="0">
                <a:ea typeface="ＭＳ Ｐゴシック" pitchFamily="34" charset="-128"/>
              </a:rPr>
              <a:t>Religious tolerance once conquered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Women are more valued than elsewhere</a:t>
            </a:r>
          </a:p>
          <a:p>
            <a:pPr lvl="1" eaLnBrk="1" hangingPunct="1"/>
            <a:r>
              <a:rPr lang="en-US" b="1" smtClean="0">
                <a:solidFill>
                  <a:srgbClr val="FF0000"/>
                </a:solidFill>
                <a:ea typeface="ＭＳ Ｐゴシック" pitchFamily="34" charset="-128"/>
              </a:rPr>
              <a:t>Trade routes are kept open and enhanced</a:t>
            </a:r>
          </a:p>
          <a:p>
            <a:pPr lvl="2" eaLnBrk="1" hangingPunct="1"/>
            <a:r>
              <a:rPr lang="en-US" smtClean="0">
                <a:ea typeface="ＭＳ Ｐゴシック" pitchFamily="34" charset="-128"/>
              </a:rPr>
              <a:t>Western Europe benefits immensely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Conquest of Song leads to Yuan Dynasty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34" charset="-128"/>
              </a:rPr>
              <a:t>Part IV: The Early Modern Era 1450-1750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The World Shrinks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The West Rises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Russia Transforms and Rises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Latin America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Africa and the Slave Trade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The Muslim Empires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Asian Transitions in an age of Globalization</a:t>
            </a:r>
          </a:p>
          <a:p>
            <a:pPr lvl="1"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34" charset="-128"/>
              </a:rPr>
              <a:t>The West Rises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Causes</a:t>
            </a:r>
          </a:p>
          <a:p>
            <a:pPr lvl="2" eaLnBrk="1" hangingPunct="1"/>
            <a:r>
              <a:rPr lang="en-US" smtClean="0">
                <a:ea typeface="ＭＳ Ｐゴシック" pitchFamily="34" charset="-128"/>
              </a:rPr>
              <a:t>Trade imbalance with China forces Europe to find new resources</a:t>
            </a:r>
          </a:p>
          <a:p>
            <a:pPr lvl="2" eaLnBrk="1" hangingPunct="1"/>
            <a:r>
              <a:rPr lang="en-US" smtClean="0">
                <a:ea typeface="ＭＳ Ｐゴシック" pitchFamily="34" charset="-128"/>
              </a:rPr>
              <a:t>The Catholic Church will permit commercial pursuits</a:t>
            </a:r>
          </a:p>
          <a:p>
            <a:pPr lvl="2" eaLnBrk="1" hangingPunct="1"/>
            <a:r>
              <a:rPr lang="en-US" smtClean="0">
                <a:ea typeface="ＭＳ Ｐゴシック" pitchFamily="34" charset="-128"/>
              </a:rPr>
              <a:t>Missionary zeal after the reconquest of the Iberian Peninsula</a:t>
            </a:r>
          </a:p>
          <a:p>
            <a:pPr lvl="2" eaLnBrk="1" hangingPunct="1"/>
            <a:r>
              <a:rPr lang="en-US" smtClean="0">
                <a:ea typeface="ＭＳ Ｐゴシック" pitchFamily="34" charset="-128"/>
              </a:rPr>
              <a:t>Population concerns and famine</a:t>
            </a:r>
          </a:p>
          <a:p>
            <a:pPr lvl="2" eaLnBrk="1" hangingPunct="1"/>
            <a:r>
              <a:rPr lang="en-US" smtClean="0">
                <a:ea typeface="ＭＳ Ｐゴシック" pitchFamily="34" charset="-128"/>
              </a:rPr>
              <a:t>Humanism, Scientific Revolution and the Enlightenment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Changes in the family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Religious changes: the Reformation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Politics changes: Absolute vs. Parliamentary systems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The Nation-state emerges: a group of people sharing a common language and culture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34" charset="-128"/>
              </a:rPr>
              <a:t>Russia Transforms and Rises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Mongol occupation ends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Expansion eastward and increase territory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Peasants and agriculture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Serfdom becomes hereditary and slave-like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Westernization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Limited to elite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Seek to become European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Expansion towards the Baltic Sea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Tension between Tsars and nobility leads to greater oppression of the serfs</a:t>
            </a:r>
          </a:p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34" charset="-128"/>
              </a:rPr>
              <a:t>Latin America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The Columbian Exchange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Flow of people, livestock, food, tech, religion, and disease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Spanish and Portuguese conquest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Plantation agriculture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Slaves required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Alternate forms of coercive labor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Mita: tributary labor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Encomiendas: grants of labor from conquered peoples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Intermingling of different races and ethnicities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Enormous loss of life among Native population</a:t>
            </a:r>
          </a:p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34" charset="-128"/>
              </a:rPr>
              <a:t>Africa and the Slave Trade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295400"/>
            <a:ext cx="8504238" cy="4572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Portuguese initially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Trade with Western African Kings</a:t>
            </a:r>
          </a:p>
          <a:p>
            <a:pPr lvl="2" eaLnBrk="1" hangingPunct="1"/>
            <a:r>
              <a:rPr lang="en-US" smtClean="0">
                <a:ea typeface="ＭＳ Ｐゴシック" pitchFamily="34" charset="-128"/>
              </a:rPr>
              <a:t>Guns for slaves</a:t>
            </a:r>
          </a:p>
          <a:p>
            <a:pPr lvl="2" eaLnBrk="1" hangingPunct="1"/>
            <a:r>
              <a:rPr lang="en-US" smtClean="0">
                <a:ea typeface="ＭＳ Ｐゴシック" pitchFamily="34" charset="-128"/>
              </a:rPr>
              <a:t>Triangular Trade: guns south, slaves west, raw materials northeast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Compare East and West flow</a:t>
            </a:r>
          </a:p>
          <a:p>
            <a:pPr lvl="2" eaLnBrk="1" hangingPunct="1"/>
            <a:r>
              <a:rPr lang="en-US" smtClean="0">
                <a:ea typeface="ＭＳ Ｐゴシック" pitchFamily="34" charset="-128"/>
              </a:rPr>
              <a:t>Men: west to New World for agriculture</a:t>
            </a:r>
          </a:p>
          <a:p>
            <a:pPr lvl="2" eaLnBrk="1" hangingPunct="1"/>
            <a:r>
              <a:rPr lang="en-US" smtClean="0">
                <a:ea typeface="ＭＳ Ｐゴシック" pitchFamily="34" charset="-128"/>
              </a:rPr>
              <a:t>Women East for domestic servants and concubines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Impact on Africa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New World crops save continent from depopulation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White settlers in southern Africa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Abolition movements arise when horrors of the Middle Passage become known.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34" charset="-128"/>
              </a:rPr>
              <a:t>The Muslim Empires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295400"/>
            <a:ext cx="8504238" cy="4572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Ottoman (Turkey)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Sunni (Turkish)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Takes over from the old Byzantine Empire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Arts and religious tolerance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Janissaries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Safavid (Iran)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Shia (Persian)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Modern day Iran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Arts and religious tolerance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Mughal (India)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India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Efforts at religious tolerance and raising up women</a:t>
            </a:r>
          </a:p>
          <a:p>
            <a:pPr lvl="1"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34" charset="-128"/>
              </a:rPr>
              <a:t>Part I: The Foundations Period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200" smtClean="0">
                <a:ea typeface="ＭＳ Ｐゴシック" pitchFamily="34" charset="-128"/>
              </a:rPr>
              <a:t>The Rise of Agriculture and Agricultural Civilizations (8000 B.C.E. – 600 B.C.E.)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mtClean="0">
                <a:ea typeface="ＭＳ Ｐゴシック" pitchFamily="34" charset="-128"/>
              </a:rPr>
              <a:t>Mesopotamian Civilization (Tigris-Euphrates)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mtClean="0">
                <a:ea typeface="ＭＳ Ｐゴシック" pitchFamily="34" charset="-128"/>
              </a:rPr>
              <a:t>Egyptian Civilization (Nile River)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mtClean="0">
                <a:ea typeface="ＭＳ Ｐゴシック" pitchFamily="34" charset="-128"/>
              </a:rPr>
              <a:t>Indus River Civilization (India)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mtClean="0">
                <a:ea typeface="ＭＳ Ｐゴシック" pitchFamily="34" charset="-128"/>
              </a:rPr>
              <a:t>Huang He (Yellow River Valley) Civilization</a:t>
            </a:r>
          </a:p>
          <a:p>
            <a:pPr eaLnBrk="1" hangingPunct="1">
              <a:lnSpc>
                <a:spcPct val="80000"/>
              </a:lnSpc>
            </a:pPr>
            <a:r>
              <a:rPr lang="en-US" sz="2200" smtClean="0">
                <a:ea typeface="ＭＳ Ｐゴシック" pitchFamily="34" charset="-128"/>
              </a:rPr>
              <a:t>Neolithic Era: sedentary agriculture, metal working, civilizations</a:t>
            </a:r>
          </a:p>
          <a:p>
            <a:pPr eaLnBrk="1" hangingPunct="1">
              <a:lnSpc>
                <a:spcPct val="80000"/>
              </a:lnSpc>
            </a:pPr>
            <a:r>
              <a:rPr lang="en-US" sz="2200" smtClean="0">
                <a:ea typeface="ＭＳ Ｐゴシック" pitchFamily="34" charset="-128"/>
              </a:rPr>
              <a:t>How do you recognize a civilization?</a:t>
            </a:r>
          </a:p>
          <a:p>
            <a:pPr lvl="1" eaLnBrk="1" hangingPunct="1">
              <a:lnSpc>
                <a:spcPct val="80000"/>
              </a:lnSpc>
            </a:pPr>
            <a:r>
              <a:rPr lang="en-US" smtClean="0">
                <a:ea typeface="ＭＳ Ｐゴシック" pitchFamily="34" charset="-128"/>
              </a:rPr>
              <a:t>Social stratification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mtClean="0">
                <a:ea typeface="ＭＳ Ｐゴシック" pitchFamily="34" charset="-128"/>
              </a:rPr>
              <a:t>Writing</a:t>
            </a:r>
          </a:p>
          <a:p>
            <a:pPr lvl="1" eaLnBrk="1" hangingPunct="1">
              <a:lnSpc>
                <a:spcPct val="80000"/>
              </a:lnSpc>
            </a:pPr>
            <a:r>
              <a:rPr lang="en-US" smtClean="0">
                <a:ea typeface="ＭＳ Ｐゴシック" pitchFamily="34" charset="-128"/>
              </a:rPr>
              <a:t>Political organization (city-states)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mtClean="0">
                <a:ea typeface="ＭＳ Ｐゴシック" pitchFamily="34" charset="-128"/>
              </a:rPr>
              <a:t>Gender discrimination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mtClean="0">
                <a:ea typeface="ＭＳ Ｐゴシック" pitchFamily="34" charset="-128"/>
              </a:rPr>
              <a:t>Organized religion</a:t>
            </a:r>
          </a:p>
          <a:p>
            <a:pPr lvl="1" eaLnBrk="1" hangingPunct="1">
              <a:lnSpc>
                <a:spcPct val="80000"/>
              </a:lnSpc>
            </a:pPr>
            <a:r>
              <a:rPr lang="en-US" smtClean="0">
                <a:ea typeface="ＭＳ Ｐゴシック" pitchFamily="34" charset="-128"/>
              </a:rPr>
              <a:t>Monumental architecture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34" charset="-128"/>
              </a:rPr>
              <a:t>Asian Transitions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Europeans arrive in the Indian Ocean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Sought trade, but had nothing to offer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Return to take by force</a:t>
            </a:r>
          </a:p>
          <a:p>
            <a:pPr lvl="2" eaLnBrk="1" hangingPunct="1"/>
            <a:r>
              <a:rPr lang="en-US" smtClean="0">
                <a:ea typeface="ＭＳ Ｐゴシック" pitchFamily="34" charset="-128"/>
              </a:rPr>
              <a:t>Naval stations and armed ships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Missionary activity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Asian resistance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Japanese isolation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Ming Chinese and the expeditions of Zheng He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Dutch and British supplant Portuguese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Cooperative efforts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Less missionary activity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304800"/>
            <a:ext cx="8534400" cy="758825"/>
          </a:xfrm>
        </p:spPr>
        <p:txBody>
          <a:bodyPr/>
          <a:lstStyle/>
          <a:p>
            <a:r>
              <a:rPr lang="en-US" sz="2900" smtClean="0">
                <a:solidFill>
                  <a:srgbClr val="7B9899"/>
                </a:solidFill>
                <a:ea typeface="ＭＳ Ｐゴシック" pitchFamily="34" charset="-128"/>
              </a:rPr>
              <a:t>Part V: The Age of Revolutions and Imperalism(1750-1914)</a:t>
            </a:r>
          </a:p>
        </p:txBody>
      </p:sp>
      <p:sp>
        <p:nvSpPr>
          <p:cNvPr id="77826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Industrialization and Western Global Hegemony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The Emergence of Industrial Society in the West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Industrialization and Imperialism: The Making of the European Global Order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The Colonization of Latin America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Civilizations in Crisis: The Ottoman  Empire, the Islamic Heartlands, and Qing China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Russia and Japan: Industrialization Outside the West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000" dirty="0" smtClean="0"/>
              <a:t>The Emergence of Industrial Society in the West</a:t>
            </a:r>
            <a:endParaRPr lang="en-US" sz="3000" dirty="0"/>
          </a:p>
        </p:txBody>
      </p:sp>
      <p:sp>
        <p:nvSpPr>
          <p:cNvPr id="78850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371600"/>
            <a:ext cx="8504238" cy="4572000"/>
          </a:xfrm>
        </p:spPr>
        <p:txBody>
          <a:bodyPr/>
          <a:lstStyle/>
          <a:p>
            <a:r>
              <a:rPr lang="en-US" sz="1900" smtClean="0">
                <a:ea typeface="ＭＳ Ｐゴシック" pitchFamily="34" charset="-128"/>
              </a:rPr>
              <a:t>The Age of Revolutions</a:t>
            </a:r>
          </a:p>
          <a:p>
            <a:pPr lvl="1"/>
            <a:r>
              <a:rPr lang="en-US" sz="1600" smtClean="0">
                <a:ea typeface="ＭＳ Ｐゴシック" pitchFamily="34" charset="-128"/>
              </a:rPr>
              <a:t>The Industrial Revolution</a:t>
            </a:r>
          </a:p>
          <a:p>
            <a:pPr lvl="1"/>
            <a:r>
              <a:rPr lang="en-US" sz="1600" smtClean="0">
                <a:ea typeface="ＭＳ Ｐゴシック" pitchFamily="34" charset="-128"/>
              </a:rPr>
              <a:t>The American Revolution</a:t>
            </a:r>
          </a:p>
          <a:p>
            <a:pPr lvl="1"/>
            <a:r>
              <a:rPr lang="en-US" sz="1600" smtClean="0">
                <a:ea typeface="ＭＳ Ｐゴシック" pitchFamily="34" charset="-128"/>
              </a:rPr>
              <a:t>The French Revolution</a:t>
            </a:r>
          </a:p>
          <a:p>
            <a:pPr lvl="2"/>
            <a:r>
              <a:rPr lang="en-US" sz="1600" smtClean="0">
                <a:ea typeface="ＭＳ Ｐゴシック" pitchFamily="34" charset="-128"/>
              </a:rPr>
              <a:t>The Congress of Vienna – seeks to restore balance of power</a:t>
            </a:r>
          </a:p>
          <a:p>
            <a:pPr lvl="1"/>
            <a:r>
              <a:rPr lang="en-US" sz="1600" smtClean="0">
                <a:ea typeface="ＭＳ Ｐゴシック" pitchFamily="34" charset="-128"/>
              </a:rPr>
              <a:t>Other revolutions seek reform, but fail</a:t>
            </a:r>
          </a:p>
          <a:p>
            <a:r>
              <a:rPr lang="en-US" sz="1900" smtClean="0">
                <a:ea typeface="ＭＳ Ｐゴシック" pitchFamily="34" charset="-128"/>
              </a:rPr>
              <a:t>Consolidation of the Industrial Order</a:t>
            </a:r>
          </a:p>
          <a:p>
            <a:pPr lvl="1"/>
            <a:r>
              <a:rPr lang="en-US" sz="1600" smtClean="0">
                <a:ea typeface="ＭＳ Ｐゴシック" pitchFamily="34" charset="-128"/>
              </a:rPr>
              <a:t>Suffrage increases across the West</a:t>
            </a:r>
          </a:p>
          <a:p>
            <a:pPr lvl="1"/>
            <a:r>
              <a:rPr lang="en-US" sz="1600" smtClean="0">
                <a:ea typeface="ＭＳ Ｐゴシック" pitchFamily="34" charset="-128"/>
              </a:rPr>
              <a:t>Socialism vs. Capitalism</a:t>
            </a:r>
          </a:p>
          <a:p>
            <a:pPr lvl="1"/>
            <a:r>
              <a:rPr lang="en-US" sz="1600" smtClean="0">
                <a:ea typeface="ＭＳ Ｐゴシック" pitchFamily="34" charset="-128"/>
              </a:rPr>
              <a:t>Feminism</a:t>
            </a:r>
          </a:p>
          <a:p>
            <a:r>
              <a:rPr lang="en-US" sz="1900" smtClean="0">
                <a:ea typeface="ＭＳ Ｐゴシック" pitchFamily="34" charset="-128"/>
              </a:rPr>
              <a:t>Cultural transformations</a:t>
            </a:r>
          </a:p>
          <a:p>
            <a:pPr lvl="1"/>
            <a:r>
              <a:rPr lang="en-US" sz="1600" smtClean="0">
                <a:ea typeface="ＭＳ Ｐゴシック" pitchFamily="34" charset="-128"/>
              </a:rPr>
              <a:t>Rising middle class: more disposable income and leisure time</a:t>
            </a:r>
          </a:p>
          <a:p>
            <a:r>
              <a:rPr lang="en-US" sz="1900" smtClean="0">
                <a:ea typeface="ＭＳ Ｐゴシック" pitchFamily="34" charset="-128"/>
              </a:rPr>
              <a:t>Western settler societies</a:t>
            </a:r>
          </a:p>
          <a:p>
            <a:pPr lvl="1"/>
            <a:r>
              <a:rPr lang="en-US" sz="1600" smtClean="0">
                <a:ea typeface="ＭＳ Ｐゴシック" pitchFamily="34" charset="-128"/>
              </a:rPr>
              <a:t>Colonial expansion around the world</a:t>
            </a:r>
          </a:p>
          <a:p>
            <a:r>
              <a:rPr lang="en-US" sz="1900" smtClean="0">
                <a:ea typeface="ＭＳ Ｐゴシック" pitchFamily="34" charset="-128"/>
              </a:rPr>
              <a:t>Tensions leading to WWI</a:t>
            </a:r>
          </a:p>
          <a:p>
            <a:pPr lvl="1"/>
            <a:r>
              <a:rPr lang="en-US" sz="1600" smtClean="0">
                <a:ea typeface="ＭＳ Ｐゴシック" pitchFamily="34" charset="-128"/>
              </a:rPr>
              <a:t>Alliances form in Europe</a:t>
            </a:r>
          </a:p>
          <a:p>
            <a:pPr lvl="1"/>
            <a:endParaRPr lang="en-US" sz="1400" smtClean="0">
              <a:ea typeface="ＭＳ Ｐゴシック" pitchFamily="34" charset="-128"/>
            </a:endParaRPr>
          </a:p>
          <a:p>
            <a:pPr lvl="1"/>
            <a:endParaRPr lang="en-US" sz="1900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Industrialization and Imperialism</a:t>
            </a:r>
            <a:endParaRPr lang="en-US" dirty="0"/>
          </a:p>
        </p:txBody>
      </p:sp>
      <p:sp>
        <p:nvSpPr>
          <p:cNvPr id="79874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527175"/>
            <a:ext cx="8689975" cy="4572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The Shift to Land Empires in Asia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Dutch in Southeast Asia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British in South Asia</a:t>
            </a:r>
          </a:p>
          <a:p>
            <a:pPr lvl="2"/>
            <a:r>
              <a:rPr lang="en-US" smtClean="0">
                <a:ea typeface="ＭＳ Ｐゴシック" pitchFamily="34" charset="-128"/>
              </a:rPr>
              <a:t>Western education of the elite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Both divide and conquer the indigenous people</a:t>
            </a:r>
          </a:p>
          <a:p>
            <a:r>
              <a:rPr lang="en-US" smtClean="0">
                <a:ea typeface="ＭＳ Ｐゴシック" pitchFamily="34" charset="-128"/>
              </a:rPr>
              <a:t>Industrial Rivalries and Partition of the World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Africa – arbitrary boundaries will lead to problems in 20</a:t>
            </a:r>
            <a:r>
              <a:rPr lang="en-US" baseline="30000" smtClean="0">
                <a:ea typeface="ＭＳ Ｐゴシック" pitchFamily="34" charset="-128"/>
              </a:rPr>
              <a:t>th</a:t>
            </a:r>
            <a:r>
              <a:rPr lang="en-US" smtClean="0">
                <a:ea typeface="ＭＳ Ｐゴシック" pitchFamily="34" charset="-128"/>
              </a:rPr>
              <a:t> cent.</a:t>
            </a:r>
          </a:p>
          <a:p>
            <a:r>
              <a:rPr lang="en-US" smtClean="0">
                <a:ea typeface="ＭＳ Ｐゴシック" pitchFamily="34" charset="-128"/>
              </a:rPr>
              <a:t>Patterns of Dominance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Tropical dependencies (small numbers of whites rule)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Settler Colonies/White dominions (Whites are dominant group)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The Consolidation of Latin America</a:t>
            </a:r>
            <a:endParaRPr lang="en-US" dirty="0"/>
          </a:p>
        </p:txBody>
      </p:sp>
      <p:sp>
        <p:nvSpPr>
          <p:cNvPr id="80898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295400"/>
            <a:ext cx="8504238" cy="4572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From Colonies to Nations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Modeled after American Revolution</a:t>
            </a:r>
          </a:p>
          <a:p>
            <a:r>
              <a:rPr lang="en-US" smtClean="0">
                <a:ea typeface="ＭＳ Ｐゴシック" pitchFamily="34" charset="-128"/>
              </a:rPr>
              <a:t>New Nations Confront Old and New Problems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Catholicism vs. secularism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Property ownership rights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Social stratification vs. egalitarianism</a:t>
            </a:r>
          </a:p>
          <a:p>
            <a:pPr lvl="2"/>
            <a:r>
              <a:rPr lang="en-US" smtClean="0">
                <a:ea typeface="ＭＳ Ｐゴシック" pitchFamily="34" charset="-128"/>
              </a:rPr>
              <a:t>Racism and slavery; but some women’s opportunities in education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Centralism vs. Federalism</a:t>
            </a:r>
          </a:p>
          <a:p>
            <a:r>
              <a:rPr lang="en-US" smtClean="0">
                <a:ea typeface="ＭＳ Ｐゴシック" pitchFamily="34" charset="-128"/>
              </a:rPr>
              <a:t>Latin American Economies and World Markets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Expansion, Stagnation and Boom</a:t>
            </a:r>
          </a:p>
          <a:p>
            <a:r>
              <a:rPr lang="en-US" smtClean="0">
                <a:ea typeface="ＭＳ Ｐゴシック" pitchFamily="34" charset="-128"/>
              </a:rPr>
              <a:t>Societies in Search of Themselves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Now that we’re free, who are we?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000" dirty="0" smtClean="0"/>
              <a:t>Civilizations in Crisis: Ottomans and Qing China</a:t>
            </a:r>
            <a:endParaRPr lang="en-US" sz="3000" dirty="0"/>
          </a:p>
        </p:txBody>
      </p:sp>
      <p:sp>
        <p:nvSpPr>
          <p:cNvPr id="81922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From Empire to Nation: Ottoman Retreat and the Birth of Turkey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Initial efforts at western style (Tanzimat) reforms succeed briefly, but then fail.</a:t>
            </a:r>
          </a:p>
          <a:p>
            <a:r>
              <a:rPr lang="en-US" smtClean="0">
                <a:ea typeface="ＭＳ Ｐゴシック" pitchFamily="34" charset="-128"/>
              </a:rPr>
              <a:t>Western Intrusions into the Islamic Heartland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Defeat of the Mamluks by Napoleon exposes weakness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Appreciation of western superiority and need to emulate</a:t>
            </a:r>
          </a:p>
          <a:p>
            <a:r>
              <a:rPr lang="en-US" smtClean="0">
                <a:ea typeface="ＭＳ Ｐゴシック" pitchFamily="34" charset="-128"/>
              </a:rPr>
              <a:t>The Last Dynasty: The Rise and Fall of Qing China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Manchu invasion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Corruption follows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Opium Wars, the Taiping Rebellion, and the Boxer Rebellion	</a:t>
            </a:r>
          </a:p>
          <a:p>
            <a:pPr lvl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/>
              <a:t>Russia and Japan: Industrialization Elsewhere</a:t>
            </a:r>
            <a:endParaRPr lang="en-US" sz="3200" dirty="0"/>
          </a:p>
        </p:txBody>
      </p:sp>
      <p:sp>
        <p:nvSpPr>
          <p:cNvPr id="82946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447800"/>
            <a:ext cx="8689975" cy="4572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Russia’s Reforms and Industrial Advance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The Crimean War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Emancipation of the Serfs</a:t>
            </a:r>
          </a:p>
          <a:p>
            <a:r>
              <a:rPr lang="en-US" smtClean="0">
                <a:ea typeface="ＭＳ Ｐゴシック" pitchFamily="34" charset="-128"/>
              </a:rPr>
              <a:t>Protest and Revolution in Russia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Dissatisfaction with reforms – Duma has no power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Russo-Japanese War </a:t>
            </a:r>
          </a:p>
          <a:p>
            <a:r>
              <a:rPr lang="en-US" smtClean="0">
                <a:ea typeface="ＭＳ Ｐゴシック" pitchFamily="34" charset="-128"/>
              </a:rPr>
              <a:t>Japan: Transformation Without Revolution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Matthew Perry forces Japan to open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Meiji Reforms end feudalism and shogunate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Sino Japanese war again demonstrates Japan’s regional strength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Nationalism will surge along with industrialization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Part VI: The 20</a:t>
            </a:r>
            <a:r>
              <a:rPr lang="en-US" baseline="30000" dirty="0" smtClean="0"/>
              <a:t>th</a:t>
            </a:r>
            <a:r>
              <a:rPr lang="en-US" dirty="0" smtClean="0"/>
              <a:t> and Early 21</a:t>
            </a:r>
            <a:r>
              <a:rPr lang="en-US" baseline="30000" dirty="0" smtClean="0"/>
              <a:t>st</a:t>
            </a:r>
            <a:r>
              <a:rPr lang="en-US" dirty="0" smtClean="0"/>
              <a:t> Centuries</a:t>
            </a:r>
            <a:endParaRPr lang="en-US" dirty="0"/>
          </a:p>
        </p:txBody>
      </p:sp>
      <p:sp>
        <p:nvSpPr>
          <p:cNvPr id="83970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Descent into the Abyss: WWI</a:t>
            </a:r>
          </a:p>
          <a:p>
            <a:r>
              <a:rPr lang="en-US" smtClean="0">
                <a:ea typeface="ＭＳ Ｐゴシック" pitchFamily="34" charset="-128"/>
              </a:rPr>
              <a:t>The World in the 1920s</a:t>
            </a:r>
          </a:p>
          <a:p>
            <a:r>
              <a:rPr lang="en-US" smtClean="0">
                <a:ea typeface="ＭＳ Ｐゴシック" pitchFamily="34" charset="-128"/>
              </a:rPr>
              <a:t>The Great Depression and Authoritarianism</a:t>
            </a:r>
          </a:p>
          <a:p>
            <a:r>
              <a:rPr lang="en-US" smtClean="0">
                <a:ea typeface="ＭＳ Ｐゴシック" pitchFamily="34" charset="-128"/>
              </a:rPr>
              <a:t>A Second Global Conflict</a:t>
            </a:r>
          </a:p>
          <a:p>
            <a:r>
              <a:rPr lang="en-US" smtClean="0">
                <a:ea typeface="ＭＳ Ｐゴシック" pitchFamily="34" charset="-128"/>
              </a:rPr>
              <a:t>Western Society and Eastern Europe in the Cold War</a:t>
            </a:r>
          </a:p>
          <a:p>
            <a:r>
              <a:rPr lang="en-US" smtClean="0">
                <a:ea typeface="ＭＳ Ｐゴシック" pitchFamily="34" charset="-128"/>
              </a:rPr>
              <a:t>Latin America: Revolution and Reaction</a:t>
            </a:r>
          </a:p>
          <a:p>
            <a:r>
              <a:rPr lang="en-US" smtClean="0">
                <a:ea typeface="ＭＳ Ｐゴシック" pitchFamily="34" charset="-128"/>
              </a:rPr>
              <a:t>Africa, the Middle East, and Asian Independence</a:t>
            </a:r>
          </a:p>
          <a:p>
            <a:r>
              <a:rPr lang="en-US" smtClean="0">
                <a:ea typeface="ＭＳ Ｐゴシック" pitchFamily="34" charset="-128"/>
              </a:rPr>
              <a:t>Rebirth and Revolution in Asia and the Pacific Rim</a:t>
            </a:r>
          </a:p>
          <a:p>
            <a:r>
              <a:rPr lang="en-US" smtClean="0">
                <a:ea typeface="ＭＳ Ｐゴシック" pitchFamily="34" charset="-128"/>
              </a:rPr>
              <a:t>Globalization and Resistance</a:t>
            </a:r>
          </a:p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Descent into the Abyss: WWI</a:t>
            </a:r>
            <a:endParaRPr lang="en-US" dirty="0"/>
          </a:p>
        </p:txBody>
      </p:sp>
      <p:sp>
        <p:nvSpPr>
          <p:cNvPr id="84994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763000" cy="4625975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Causes of WWI:</a:t>
            </a:r>
          </a:p>
          <a:p>
            <a:pPr lvl="1"/>
            <a:r>
              <a:rPr lang="en-US" b="1" smtClean="0">
                <a:ea typeface="ＭＳ Ｐゴシック" pitchFamily="34" charset="-128"/>
              </a:rPr>
              <a:t>M</a:t>
            </a:r>
            <a:r>
              <a:rPr lang="en-US" smtClean="0">
                <a:ea typeface="ＭＳ Ｐゴシック" pitchFamily="34" charset="-128"/>
              </a:rPr>
              <a:t>ilitarism, </a:t>
            </a:r>
            <a:r>
              <a:rPr lang="en-US" b="1" smtClean="0">
                <a:ea typeface="ＭＳ Ｐゴシック" pitchFamily="34" charset="-128"/>
              </a:rPr>
              <a:t>A</a:t>
            </a:r>
            <a:r>
              <a:rPr lang="en-US" smtClean="0">
                <a:ea typeface="ＭＳ Ｐゴシック" pitchFamily="34" charset="-128"/>
              </a:rPr>
              <a:t>lliances, </a:t>
            </a:r>
            <a:r>
              <a:rPr lang="en-US" b="1" smtClean="0">
                <a:ea typeface="ＭＳ Ｐゴシック" pitchFamily="34" charset="-128"/>
              </a:rPr>
              <a:t>I</a:t>
            </a:r>
            <a:r>
              <a:rPr lang="en-US" smtClean="0">
                <a:ea typeface="ＭＳ Ｐゴシック" pitchFamily="34" charset="-128"/>
              </a:rPr>
              <a:t>mperialism, </a:t>
            </a:r>
            <a:r>
              <a:rPr lang="en-US" b="1" smtClean="0">
                <a:ea typeface="ＭＳ Ｐゴシック" pitchFamily="34" charset="-128"/>
              </a:rPr>
              <a:t>N</a:t>
            </a:r>
            <a:r>
              <a:rPr lang="en-US" smtClean="0">
                <a:ea typeface="ＭＳ Ｐゴシック" pitchFamily="34" charset="-128"/>
              </a:rPr>
              <a:t>ationalism</a:t>
            </a:r>
          </a:p>
          <a:p>
            <a:r>
              <a:rPr lang="en-US" smtClean="0">
                <a:ea typeface="ＭＳ Ｐゴシック" pitchFamily="34" charset="-128"/>
              </a:rPr>
              <a:t>Conduct of the War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Trench warfare and stalemate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Colonies are pressed into service (ANZAC and Gallipoli)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Americans arrive and force Germany to capitulate</a:t>
            </a:r>
          </a:p>
          <a:p>
            <a:r>
              <a:rPr lang="en-US" smtClean="0">
                <a:ea typeface="ＭＳ Ｐゴシック" pitchFamily="34" charset="-128"/>
              </a:rPr>
              <a:t>Failed Peace (Versailles)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Broken promises of self-determination, reparations, land grab </a:t>
            </a:r>
          </a:p>
          <a:p>
            <a:r>
              <a:rPr lang="en-US" smtClean="0">
                <a:ea typeface="ＭＳ Ｐゴシック" pitchFamily="34" charset="-128"/>
              </a:rPr>
              <a:t>WWI puts the lie to European superiority and emboldens the colonies to push for independence in India and Africa</a:t>
            </a:r>
          </a:p>
          <a:p>
            <a:pPr>
              <a:buFont typeface="Wingdings 2" pitchFamily="18" charset="2"/>
              <a:buNone/>
            </a:pP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/>
              <a:t>The World in the 1920s: Challenges to Europe</a:t>
            </a:r>
            <a:endParaRPr lang="en-US" sz="3200" dirty="0"/>
          </a:p>
        </p:txBody>
      </p:sp>
      <p:sp>
        <p:nvSpPr>
          <p:cNvPr id="86018" name="Content Placeholder 2"/>
          <p:cNvSpPr>
            <a:spLocks noGrp="1"/>
          </p:cNvSpPr>
          <p:nvPr>
            <p:ph idx="1"/>
          </p:nvPr>
        </p:nvSpPr>
        <p:spPr>
          <a:xfrm>
            <a:off x="301625" y="1317625"/>
            <a:ext cx="8534400" cy="4625975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Western Europe in Disarray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Incomplete recovery from WWI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The Roaring Twenties: tremendous economic prosperity in US and some parts of Europe; consumerism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Artistic creativity and women’s advancement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The Rise of Fascism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Growing industrial strength of US and Japan</a:t>
            </a:r>
          </a:p>
          <a:p>
            <a:r>
              <a:rPr lang="en-US" smtClean="0">
                <a:ea typeface="ＭＳ Ｐゴシック" pitchFamily="34" charset="-128"/>
              </a:rPr>
              <a:t>Three revolutions: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Mexico: democracy and land reform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Russia: socialism after failed attempt at liberal reforms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China: Nationalist Chinese period: The Guomindang overthrow the Qing, but soon are at odds with the Communists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34" charset="-128"/>
              </a:rPr>
              <a:t>Part II: The Classical Era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300" smtClean="0">
                <a:ea typeface="ＭＳ Ｐゴシック" pitchFamily="34" charset="-128"/>
              </a:rPr>
              <a:t>The Classical Period (600 B.C.E. – 600 C.E.)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900" b="1" smtClean="0">
                <a:solidFill>
                  <a:srgbClr val="FF0000"/>
                </a:solidFill>
                <a:ea typeface="ＭＳ Ｐゴシック" pitchFamily="34" charset="-128"/>
              </a:rPr>
              <a:t>Classical China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700" smtClean="0">
                <a:ea typeface="ＭＳ Ｐゴシック" pitchFamily="34" charset="-128"/>
              </a:rPr>
              <a:t>Move to centralized Government: Shang, Zhou, Qin, Han Dynasties, bureaucratic control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700" smtClean="0">
                <a:ea typeface="ＭＳ Ｐゴシック" pitchFamily="34" charset="-128"/>
              </a:rPr>
              <a:t>Ideologies: Confucianism, Daoism, Legalism, Buddhism arrives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700" smtClean="0">
                <a:ea typeface="ＭＳ Ｐゴシック" pitchFamily="34" charset="-128"/>
              </a:rPr>
              <a:t>Social Arrangement (hierarchy, paternalistic, reciprocal relationships)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900" b="1" smtClean="0">
                <a:solidFill>
                  <a:srgbClr val="FF0000"/>
                </a:solidFill>
                <a:ea typeface="ＭＳ Ｐゴシック" pitchFamily="34" charset="-128"/>
              </a:rPr>
              <a:t>Classical India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700" smtClean="0">
                <a:ea typeface="ＭＳ Ｐゴシック" pitchFamily="34" charset="-128"/>
              </a:rPr>
              <a:t>Regionalized government: Mauryan and Gupta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700" smtClean="0">
                <a:ea typeface="ＭＳ Ｐゴシック" pitchFamily="34" charset="-128"/>
              </a:rPr>
              <a:t>Caste as a means of social control (duty is the highest calling)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700" smtClean="0">
                <a:ea typeface="ＭＳ Ｐゴシック" pitchFamily="34" charset="-128"/>
              </a:rPr>
              <a:t>Hinduism and Buddhism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900" b="1" smtClean="0">
                <a:solidFill>
                  <a:srgbClr val="FF0000"/>
                </a:solidFill>
                <a:ea typeface="ＭＳ Ｐゴシック" pitchFamily="34" charset="-128"/>
              </a:rPr>
              <a:t>Classical Mediterranean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700" smtClean="0">
                <a:ea typeface="ＭＳ Ｐゴシック" pitchFamily="34" charset="-128"/>
              </a:rPr>
              <a:t>Greece, Hellenistic, Rome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700" smtClean="0">
                <a:ea typeface="ＭＳ Ｐゴシック" pitchFamily="34" charset="-128"/>
              </a:rPr>
              <a:t>Political structure (city-states, democracy, republic, empire)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1700" smtClean="0">
                <a:ea typeface="ＭＳ Ｐゴシック" pitchFamily="34" charset="-128"/>
              </a:rPr>
              <a:t>Law to control distant areas of the empire (compare Chinese bureaucrats)</a:t>
            </a:r>
          </a:p>
          <a:p>
            <a:pPr eaLnBrk="1" hangingPunct="1">
              <a:lnSpc>
                <a:spcPct val="80000"/>
              </a:lnSpc>
            </a:pPr>
            <a:r>
              <a:rPr lang="en-US" sz="2300" smtClean="0">
                <a:ea typeface="ＭＳ Ｐゴシック" pitchFamily="34" charset="-128"/>
              </a:rPr>
              <a:t>The fall of the classical societies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900" smtClean="0">
                <a:ea typeface="ＭＳ Ｐゴシック" pitchFamily="34" charset="-128"/>
              </a:rPr>
              <a:t>Causes: invasion, disease and depopulation, peasant uprisings, despair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000" dirty="0" smtClean="0"/>
              <a:t>The Depression and the Authoritarian Response</a:t>
            </a:r>
            <a:endParaRPr lang="en-US" sz="3000" dirty="0"/>
          </a:p>
        </p:txBody>
      </p:sp>
      <p:sp>
        <p:nvSpPr>
          <p:cNvPr id="87042" name="Content Placeholder 2"/>
          <p:cNvSpPr>
            <a:spLocks noGrp="1"/>
          </p:cNvSpPr>
          <p:nvPr>
            <p:ph idx="1"/>
          </p:nvPr>
        </p:nvSpPr>
        <p:spPr>
          <a:xfrm>
            <a:off x="231775" y="1393825"/>
            <a:ext cx="8683625" cy="4625975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The Great Depression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Causation: stock market collapse, bank failure, massive unemployment, protectionism.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Roosevelt’s New Deal</a:t>
            </a:r>
          </a:p>
          <a:p>
            <a:r>
              <a:rPr lang="en-US" smtClean="0">
                <a:ea typeface="ＭＳ Ｐゴシック" pitchFamily="34" charset="-128"/>
              </a:rPr>
              <a:t>Authoritarian Response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Fascism, Nazism, and the totalitarian state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Japanese militarism in the Far East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Stalinism in the Soviet Union</a:t>
            </a:r>
          </a:p>
          <a:p>
            <a:r>
              <a:rPr lang="en-US" smtClean="0">
                <a:ea typeface="ＭＳ Ｐゴシック" pitchFamily="34" charset="-128"/>
              </a:rPr>
              <a:t>Latin American economic and political change</a:t>
            </a:r>
          </a:p>
          <a:p>
            <a:r>
              <a:rPr lang="en-US" smtClean="0">
                <a:ea typeface="ＭＳ Ｐゴシック" pitchFamily="34" charset="-128"/>
              </a:rPr>
              <a:t>Continued push for independence by European colonies</a:t>
            </a:r>
          </a:p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eaLnBrk="1" hangingPunct="1">
              <a:defRPr/>
            </a:pPr>
            <a:r>
              <a:rPr lang="en-US" sz="2500" b="1" dirty="0" smtClean="0">
                <a:ea typeface="+mn-ea"/>
              </a:rPr>
              <a:t>WWII and the End of the European World Order</a:t>
            </a:r>
            <a:endParaRPr lang="en-US" sz="2500" dirty="0" smtClean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228600" y="1546225"/>
            <a:ext cx="8991600" cy="4625975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rgbClr val="FF6600"/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Causes of WWII</a:t>
            </a:r>
          </a:p>
          <a:p>
            <a:pPr lvl="1" eaLnBrk="1" fontAlgn="auto" hangingPunct="1">
              <a:spcAft>
                <a:spcPts val="0"/>
              </a:spcAft>
              <a:buClr>
                <a:srgbClr val="FF6600"/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Lingering resentment from Versailles &amp; militarism by Germany, Italy, and Japan</a:t>
            </a:r>
          </a:p>
          <a:p>
            <a:pPr eaLnBrk="1" fontAlgn="auto" hangingPunct="1">
              <a:spcAft>
                <a:spcPts val="0"/>
              </a:spcAft>
              <a:buClr>
                <a:srgbClr val="FF6600"/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Conduct of the War </a:t>
            </a:r>
          </a:p>
          <a:p>
            <a:pPr lvl="2" eaLnBrk="1" fontAlgn="auto" hangingPunct="1">
              <a:spcAft>
                <a:spcPts val="0"/>
              </a:spcAft>
              <a:buClr>
                <a:srgbClr val="FF6600"/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Unprecedented destruction and civilian involvement (total war)</a:t>
            </a:r>
          </a:p>
          <a:p>
            <a:pPr lvl="2" eaLnBrk="1" fontAlgn="auto" hangingPunct="1">
              <a:spcAft>
                <a:spcPts val="0"/>
              </a:spcAft>
              <a:buClr>
                <a:srgbClr val="FF6600"/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Media involvement including propaganda</a:t>
            </a:r>
          </a:p>
          <a:p>
            <a:pPr lvl="2" eaLnBrk="1" fontAlgn="auto" hangingPunct="1">
              <a:spcAft>
                <a:spcPts val="0"/>
              </a:spcAft>
              <a:buClr>
                <a:srgbClr val="FF6600"/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Increasing use of technology</a:t>
            </a:r>
          </a:p>
          <a:p>
            <a:pPr eaLnBrk="1" fontAlgn="auto" hangingPunct="1">
              <a:spcAft>
                <a:spcPts val="0"/>
              </a:spcAft>
              <a:buClr>
                <a:srgbClr val="FF6600"/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The Holocaust</a:t>
            </a:r>
          </a:p>
          <a:p>
            <a:pPr eaLnBrk="1" fontAlgn="auto" hangingPunct="1">
              <a:spcAft>
                <a:spcPts val="0"/>
              </a:spcAft>
              <a:buClr>
                <a:srgbClr val="FF6600"/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Superpower Standoff – the start of the Cold War</a:t>
            </a:r>
          </a:p>
          <a:p>
            <a:pPr eaLnBrk="1" fontAlgn="auto" hangingPunct="1">
              <a:spcAft>
                <a:spcPts val="0"/>
              </a:spcAft>
              <a:buClr>
                <a:srgbClr val="FF6600"/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Decolonization in Asia and Africa</a:t>
            </a:r>
          </a:p>
          <a:p>
            <a:pPr eaLnBrk="1" fontAlgn="auto" hangingPunct="1">
              <a:spcAft>
                <a:spcPts val="0"/>
              </a:spcAft>
              <a:buClr>
                <a:srgbClr val="FF6600"/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Partition in South Asia and Palestine</a:t>
            </a:r>
          </a:p>
          <a:p>
            <a:pPr eaLnBrk="1" fontAlgn="auto" hangingPunct="1">
              <a:spcAft>
                <a:spcPts val="0"/>
              </a:spcAft>
              <a:buClr>
                <a:srgbClr val="FF6600"/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The United Nations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991600" cy="776288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Western Society &amp; Eastern Europe During the Cold War 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228600" y="1538288"/>
            <a:ext cx="8991600" cy="4938712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The Cold War</a:t>
            </a:r>
          </a:p>
          <a:p>
            <a:pPr lvl="2" eaLnBrk="1" fontAlgn="auto" hangingPunct="1"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East vs. West, NATO vs. Warsaw Pact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Rise of the Welfare State in Europe (less so in the US)</a:t>
            </a:r>
          </a:p>
          <a:p>
            <a:pPr lvl="1" eaLnBrk="1" fontAlgn="auto" hangingPunct="1"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Student Protests</a:t>
            </a:r>
          </a:p>
          <a:p>
            <a:pPr lvl="1" eaLnBrk="1" fontAlgn="auto" hangingPunct="1"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Feminism</a:t>
            </a:r>
          </a:p>
          <a:p>
            <a:pPr lvl="1" eaLnBrk="1" fontAlgn="auto" hangingPunct="1"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Racism and response</a:t>
            </a:r>
          </a:p>
          <a:p>
            <a:pPr lvl="1" eaLnBrk="1" fontAlgn="auto" hangingPunct="1"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The European Union</a:t>
            </a:r>
          </a:p>
          <a:p>
            <a:pPr lvl="1" eaLnBrk="1" fontAlgn="auto" hangingPunct="1"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Economic Growth and Consumerism</a:t>
            </a:r>
          </a:p>
          <a:p>
            <a:pPr lvl="1" eaLnBrk="1" fontAlgn="auto" hangingPunct="1"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The Space Race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The Soviet Empire</a:t>
            </a:r>
          </a:p>
          <a:p>
            <a:pPr lvl="1" eaLnBrk="1" fontAlgn="auto" hangingPunct="1"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Eastern European domination</a:t>
            </a:r>
          </a:p>
          <a:p>
            <a:pPr lvl="1" eaLnBrk="1" fontAlgn="auto" hangingPunct="1"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Spread of Communism </a:t>
            </a:r>
          </a:p>
          <a:p>
            <a:pPr lvl="1" eaLnBrk="1" fontAlgn="auto" hangingPunct="1"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Wingdings 2" pitchFamily="18" charset="2"/>
              <a:buChar char=""/>
              <a:defRPr/>
            </a:pPr>
            <a:endParaRPr lang="en-US" dirty="0" smtClean="0"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bldLvl="2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Latin America: Revolution and Reaction</a:t>
            </a:r>
            <a:endParaRPr lang="en-US" dirty="0"/>
          </a:p>
        </p:txBody>
      </p:sp>
      <p:sp>
        <p:nvSpPr>
          <p:cNvPr id="90114" name="Content Placeholder 2"/>
          <p:cNvSpPr>
            <a:spLocks noGrp="1"/>
          </p:cNvSpPr>
          <p:nvPr>
            <p:ph sz="quarter" idx="1"/>
          </p:nvPr>
        </p:nvSpPr>
        <p:spPr>
          <a:xfrm>
            <a:off x="258763" y="1447800"/>
            <a:ext cx="8504237" cy="4572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First, Second and Third Worlds</a:t>
            </a:r>
          </a:p>
          <a:p>
            <a:r>
              <a:rPr lang="en-US" smtClean="0">
                <a:ea typeface="ＭＳ Ｐゴシック" pitchFamily="34" charset="-128"/>
              </a:rPr>
              <a:t>Latin America after WWII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Authoritarianism prevails</a:t>
            </a:r>
          </a:p>
          <a:p>
            <a:pPr lvl="2"/>
            <a:r>
              <a:rPr lang="en-US" smtClean="0">
                <a:ea typeface="ＭＳ Ｐゴシック" pitchFamily="34" charset="-128"/>
              </a:rPr>
              <a:t>Mexico continues one party rule PRI</a:t>
            </a:r>
          </a:p>
          <a:p>
            <a:pPr lvl="2"/>
            <a:r>
              <a:rPr lang="en-US" smtClean="0">
                <a:ea typeface="ＭＳ Ｐゴシック" pitchFamily="34" charset="-128"/>
              </a:rPr>
              <a:t>Argentina and the Perons (populism) </a:t>
            </a:r>
          </a:p>
          <a:p>
            <a:pPr lvl="2"/>
            <a:r>
              <a:rPr lang="en-US" smtClean="0">
                <a:ea typeface="ＭＳ Ｐゴシック" pitchFamily="34" charset="-128"/>
              </a:rPr>
              <a:t>Socialism in Cuba</a:t>
            </a:r>
          </a:p>
          <a:p>
            <a:r>
              <a:rPr lang="en-US" smtClean="0">
                <a:ea typeface="ＭＳ Ｐゴシック" pitchFamily="34" charset="-128"/>
              </a:rPr>
              <a:t>The Search for Reform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Military Coups in Chile and Argentina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Democratic trends in response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The US and Soviet Union continue to meddle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Social stratification and gender discrimination persist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Continued isolation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ea typeface="+mn-ea"/>
              </a:rPr>
              <a:t>Africa, the Middle East, and Asia in the Era of Independence</a:t>
            </a:r>
            <a:endParaRPr lang="en-US" dirty="0" smtClean="0"/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76200" y="1371600"/>
            <a:ext cx="8915400" cy="5235575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spcAft>
                <a:spcPts val="0"/>
              </a:spcAft>
              <a:buFont typeface="Wingdings 2" pitchFamily="18" charset="2"/>
              <a:buChar char=""/>
              <a:defRPr/>
            </a:pPr>
            <a:r>
              <a:rPr lang="en-US" b="1" dirty="0" smtClean="0">
                <a:solidFill>
                  <a:srgbClr val="FF0000"/>
                </a:solidFill>
                <a:ea typeface="+mn-ea"/>
              </a:rPr>
              <a:t>The Challenges of Independence</a:t>
            </a:r>
          </a:p>
          <a:p>
            <a:pPr lvl="1" eaLnBrk="1" fontAlgn="auto" hangingPunct="1"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solidFill>
                  <a:srgbClr val="0000FF"/>
                </a:solidFill>
                <a:ea typeface="+mn-ea"/>
              </a:rPr>
              <a:t>Disunity after independence </a:t>
            </a:r>
            <a:r>
              <a:rPr lang="en-US" dirty="0" smtClean="0">
                <a:ea typeface="+mn-ea"/>
              </a:rPr>
              <a:t>(Europeans drew arbitrary national boundaries)</a:t>
            </a:r>
          </a:p>
          <a:p>
            <a:pPr lvl="1" eaLnBrk="1" fontAlgn="auto" hangingPunct="1"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solidFill>
                  <a:srgbClr val="0000FF"/>
                </a:solidFill>
                <a:ea typeface="+mn-ea"/>
              </a:rPr>
              <a:t>Population growth and poverty </a:t>
            </a:r>
            <a:r>
              <a:rPr lang="en-US" dirty="0" smtClean="0">
                <a:ea typeface="+mn-ea"/>
              </a:rPr>
              <a:t>(defeat of disease &amp; new foods)</a:t>
            </a:r>
          </a:p>
          <a:p>
            <a:pPr lvl="1" eaLnBrk="1" fontAlgn="auto" hangingPunct="1"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solidFill>
                  <a:srgbClr val="0000FF"/>
                </a:solidFill>
                <a:ea typeface="+mn-ea"/>
              </a:rPr>
              <a:t>Lack of industry and capital </a:t>
            </a:r>
            <a:r>
              <a:rPr lang="en-US" dirty="0" smtClean="0">
                <a:ea typeface="+mn-ea"/>
              </a:rPr>
              <a:t>(Europeans discouraged industry; </a:t>
            </a:r>
            <a:r>
              <a:rPr lang="en-US" b="1" dirty="0" smtClean="0">
                <a:ea typeface="+mn-ea"/>
              </a:rPr>
              <a:t>mercantilism</a:t>
            </a:r>
            <a:r>
              <a:rPr lang="en-US" dirty="0" smtClean="0">
                <a:ea typeface="+mn-ea"/>
              </a:rPr>
              <a:t>)</a:t>
            </a:r>
          </a:p>
          <a:p>
            <a:pPr lvl="1" eaLnBrk="1" fontAlgn="auto" hangingPunct="1"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solidFill>
                  <a:srgbClr val="0000FF"/>
                </a:solidFill>
                <a:ea typeface="+mn-ea"/>
              </a:rPr>
              <a:t>Parasitic cities </a:t>
            </a:r>
            <a:r>
              <a:rPr lang="en-US" dirty="0" smtClean="0">
                <a:ea typeface="+mn-ea"/>
              </a:rPr>
              <a:t>(urban poor, joblessness, dependent rather than generative)</a:t>
            </a:r>
          </a:p>
          <a:p>
            <a:pPr lvl="1" eaLnBrk="1" fontAlgn="auto" hangingPunct="1"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Wingdings 2" pitchFamily="18" charset="2"/>
              <a:buChar char=""/>
              <a:defRPr/>
            </a:pPr>
            <a:r>
              <a:rPr lang="en-US" dirty="0" smtClean="0">
                <a:solidFill>
                  <a:srgbClr val="0000FF"/>
                </a:solidFill>
                <a:ea typeface="+mn-ea"/>
              </a:rPr>
              <a:t>Neocolonialism</a:t>
            </a:r>
            <a:r>
              <a:rPr lang="en-US" dirty="0" smtClean="0">
                <a:ea typeface="+mn-ea"/>
              </a:rPr>
              <a:t> (former colonies contribute raw materials and food in return for technology and manufactured goods because they have nothing else to offer).</a:t>
            </a:r>
          </a:p>
          <a:p>
            <a:pPr eaLnBrk="1" fontAlgn="auto" hangingPunct="1">
              <a:spcAft>
                <a:spcPts val="0"/>
              </a:spcAft>
              <a:buClr>
                <a:schemeClr val="tx1">
                  <a:lumMod val="65000"/>
                </a:schemeClr>
              </a:buClr>
              <a:buFont typeface="Wingdings 2" pitchFamily="18" charset="2"/>
              <a:buChar char=""/>
              <a:defRPr/>
            </a:pPr>
            <a:r>
              <a:rPr lang="en-US" b="1" dirty="0" smtClean="0">
                <a:solidFill>
                  <a:srgbClr val="FF0000"/>
                </a:solidFill>
                <a:ea typeface="+mn-ea"/>
              </a:rPr>
              <a:t>Paths to Economic growth and Social Justice</a:t>
            </a:r>
          </a:p>
          <a:p>
            <a:pPr lvl="1" eaLnBrk="1" fontAlgn="auto" hangingPunct="1">
              <a:spcAft>
                <a:spcPts val="0"/>
              </a:spcAft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Authoritarian and military rule</a:t>
            </a:r>
          </a:p>
          <a:p>
            <a:pPr lvl="2" eaLnBrk="1" fontAlgn="auto" hangingPunct="1">
              <a:spcAft>
                <a:spcPts val="0"/>
              </a:spcAft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Nkrumah in Ghana, </a:t>
            </a:r>
            <a:r>
              <a:rPr lang="en-US" dirty="0" err="1" smtClean="0">
                <a:ea typeface="+mn-ea"/>
              </a:rPr>
              <a:t>Amin</a:t>
            </a:r>
            <a:r>
              <a:rPr lang="en-US" dirty="0" smtClean="0">
                <a:ea typeface="+mn-ea"/>
              </a:rPr>
              <a:t> in Uganda, Nasser in Egypt</a:t>
            </a:r>
          </a:p>
          <a:p>
            <a:pPr lvl="1" eaLnBrk="1" fontAlgn="auto" hangingPunct="1">
              <a:spcAft>
                <a:spcPts val="0"/>
              </a:spcAft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India: avoidance of military rule – world’s largest democracy, high tech</a:t>
            </a:r>
          </a:p>
          <a:p>
            <a:pPr lvl="1" eaLnBrk="1" fontAlgn="auto" hangingPunct="1">
              <a:spcAft>
                <a:spcPts val="0"/>
              </a:spcAft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Iran: Ayatollah Khomeini (religious revolution/rejection of the West)</a:t>
            </a:r>
          </a:p>
          <a:p>
            <a:pPr lvl="1" eaLnBrk="1" fontAlgn="auto" hangingPunct="1">
              <a:spcAft>
                <a:spcPts val="0"/>
              </a:spcAft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South Africa and apartheid (institutionalized racism)</a:t>
            </a:r>
          </a:p>
          <a:p>
            <a:pPr lvl="1" eaLnBrk="1" fontAlgn="auto" hangingPunct="1">
              <a:spcAft>
                <a:spcPts val="0"/>
              </a:spcAft>
              <a:buFont typeface="Wingdings 2" pitchFamily="18" charset="2"/>
              <a:buChar char=""/>
              <a:defRPr/>
            </a:pPr>
            <a:r>
              <a:rPr lang="en-US" dirty="0" smtClean="0">
                <a:ea typeface="+mn-ea"/>
              </a:rPr>
              <a:t>Female leaders emerge, but women are still subordinated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bldLvl="4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25" y="384175"/>
            <a:ext cx="8842375" cy="758825"/>
          </a:xfrm>
        </p:spPr>
        <p:txBody>
          <a:bodyPr/>
          <a:lstStyle/>
          <a:p>
            <a:pPr>
              <a:defRPr/>
            </a:pPr>
            <a:r>
              <a:rPr lang="en-US" sz="3000" dirty="0" smtClean="0"/>
              <a:t>Rebirth &amp; Revolution: Nation-Building in the Pacific Rim</a:t>
            </a:r>
            <a:endParaRPr lang="en-US" sz="3000" dirty="0"/>
          </a:p>
        </p:txBody>
      </p:sp>
      <p:sp>
        <p:nvSpPr>
          <p:cNvPr id="92162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East Asia in the Postwar Period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Japanese recovery from WWI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Korean War leads to division</a:t>
            </a:r>
          </a:p>
          <a:p>
            <a:r>
              <a:rPr lang="en-US" smtClean="0">
                <a:ea typeface="ＭＳ Ｐゴシック" pitchFamily="34" charset="-128"/>
              </a:rPr>
              <a:t>Japan, Incorporated</a:t>
            </a:r>
          </a:p>
          <a:p>
            <a:r>
              <a:rPr lang="en-US" smtClean="0">
                <a:ea typeface="ＭＳ Ｐゴシック" pitchFamily="34" charset="-128"/>
              </a:rPr>
              <a:t>The Pacific Rim and “New Japans”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Korea, Taiwan, Singapore</a:t>
            </a:r>
          </a:p>
          <a:p>
            <a:r>
              <a:rPr lang="en-US" smtClean="0">
                <a:ea typeface="ＭＳ Ｐゴシック" pitchFamily="34" charset="-128"/>
              </a:rPr>
              <a:t>Mao and China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Reform, Reform, Reform, failure</a:t>
            </a:r>
          </a:p>
          <a:p>
            <a:r>
              <a:rPr lang="en-US" smtClean="0">
                <a:ea typeface="ＭＳ Ｐゴシック" pitchFamily="34" charset="-128"/>
              </a:rPr>
              <a:t>Vietnam and two wars of Independence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 smtClean="0">
                <a:solidFill>
                  <a:srgbClr val="FF0000"/>
                </a:solidFill>
              </a:rPr>
              <a:t>Globalization and Resistance</a:t>
            </a:r>
            <a:endParaRPr lang="en-US" sz="3600" dirty="0"/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>
          <a:xfrm>
            <a:off x="152400" y="1527175"/>
            <a:ext cx="8842375" cy="4572000"/>
          </a:xfrm>
        </p:spPr>
        <p:txBody>
          <a:bodyPr/>
          <a:lstStyle/>
          <a:p>
            <a:pPr eaLnBrk="1" hangingPunct="1"/>
            <a:r>
              <a:rPr lang="en-US" sz="2400" smtClean="0">
                <a:ea typeface="ＭＳ Ｐゴシック" pitchFamily="34" charset="-128"/>
              </a:rPr>
              <a:t>The End of the Cold War: Causes and Consequences</a:t>
            </a:r>
          </a:p>
          <a:p>
            <a:pPr eaLnBrk="1" hangingPunct="1"/>
            <a:r>
              <a:rPr lang="en-US" sz="2400" smtClean="0">
                <a:solidFill>
                  <a:srgbClr val="FF0000"/>
                </a:solidFill>
                <a:ea typeface="ＭＳ Ｐゴシック" pitchFamily="34" charset="-128"/>
              </a:rPr>
              <a:t>Globalization</a:t>
            </a:r>
          </a:p>
          <a:p>
            <a:pPr lvl="1"/>
            <a:r>
              <a:rPr lang="en-US" sz="2400" smtClean="0">
                <a:ea typeface="ＭＳ Ｐゴシック" pitchFamily="34" charset="-128"/>
              </a:rPr>
              <a:t>Technology</a:t>
            </a:r>
          </a:p>
          <a:p>
            <a:pPr lvl="1"/>
            <a:r>
              <a:rPr lang="en-US" sz="2400" smtClean="0">
                <a:ea typeface="ＭＳ Ｐゴシック" pitchFamily="34" charset="-128"/>
              </a:rPr>
              <a:t>Investment  &amp; outsourcing (IMF, World Bank)</a:t>
            </a:r>
          </a:p>
          <a:p>
            <a:pPr lvl="1"/>
            <a:r>
              <a:rPr lang="en-US" sz="2400" smtClean="0">
                <a:ea typeface="ＭＳ Ｐゴシック" pitchFamily="34" charset="-128"/>
              </a:rPr>
              <a:t>Disease (AIDS, SARS, Avian flu) </a:t>
            </a:r>
          </a:p>
          <a:p>
            <a:pPr lvl="1"/>
            <a:r>
              <a:rPr lang="en-US" sz="2400" smtClean="0">
                <a:ea typeface="ＭＳ Ｐゴシック" pitchFamily="34" charset="-128"/>
              </a:rPr>
              <a:t>Backlash to American hegemony (U.N. Human Rights Commission)</a:t>
            </a:r>
          </a:p>
          <a:p>
            <a:r>
              <a:rPr lang="en-US" sz="2400" smtClean="0">
                <a:solidFill>
                  <a:srgbClr val="FF0000"/>
                </a:solidFill>
                <a:ea typeface="ＭＳ Ｐゴシック" pitchFamily="34" charset="-128"/>
              </a:rPr>
              <a:t>Religious and Ethnic Conflict </a:t>
            </a:r>
            <a:r>
              <a:rPr lang="en-US" sz="2400" smtClean="0">
                <a:ea typeface="ＭＳ Ｐゴシック" pitchFamily="34" charset="-128"/>
              </a:rPr>
              <a:t>	</a:t>
            </a:r>
          </a:p>
          <a:p>
            <a:r>
              <a:rPr lang="en-US" sz="2400" smtClean="0">
                <a:solidFill>
                  <a:srgbClr val="FF0000"/>
                </a:solidFill>
                <a:ea typeface="ＭＳ Ｐゴシック" pitchFamily="34" charset="-128"/>
              </a:rPr>
              <a:t>Environmental Issues</a:t>
            </a:r>
          </a:p>
          <a:p>
            <a:pPr lvl="1"/>
            <a:r>
              <a:rPr lang="en-US" sz="2400" smtClean="0">
                <a:ea typeface="ＭＳ Ｐゴシック" pitchFamily="34" charset="-128"/>
              </a:rPr>
              <a:t>Climate change, CFCs and the ozone layer</a:t>
            </a:r>
          </a:p>
          <a:p>
            <a:pPr lvl="1"/>
            <a:r>
              <a:rPr lang="en-US" sz="2400" smtClean="0">
                <a:ea typeface="ＭＳ Ｐゴシック" pitchFamily="34" charset="-128"/>
              </a:rPr>
              <a:t>Air &amp; water pollution, rain forest devastation, soil depletion </a:t>
            </a:r>
          </a:p>
          <a:p>
            <a:pPr lvl="3" eaLnBrk="1" hangingPunct="1"/>
            <a:endParaRPr lang="en-US" sz="2400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 bldLvl="4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Periodization on the AP Exam</a:t>
            </a:r>
          </a:p>
        </p:txBody>
      </p:sp>
      <p:sp>
        <p:nvSpPr>
          <p:cNvPr id="95234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524875" cy="4638675"/>
          </a:xfrm>
        </p:spPr>
        <p:txBody>
          <a:bodyPr/>
          <a:lstStyle/>
          <a:p>
            <a:r>
              <a:rPr lang="en-US" sz="3500" smtClean="0">
                <a:ea typeface="ＭＳ Ｐゴシック" pitchFamily="34" charset="-128"/>
              </a:rPr>
              <a:t>The AP Exam rarely gives precise dates as much as it gives general dates marking the beginning and ends of the various periods in history.</a:t>
            </a:r>
          </a:p>
          <a:p>
            <a:r>
              <a:rPr lang="en-US" sz="3500" smtClean="0">
                <a:ea typeface="ＭＳ Ｐゴシック" pitchFamily="34" charset="-128"/>
              </a:rPr>
              <a:t>Another way they will focus on a particular era is by referring to various political entities such as the Aztecs, Song China, The Ottoman Empire, Stalinist Russia, etc.</a:t>
            </a:r>
          </a:p>
          <a:p>
            <a:endParaRPr lang="en-US" sz="3500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Title 1"/>
          <p:cNvSpPr>
            <a:spLocks noGrp="1"/>
          </p:cNvSpPr>
          <p:nvPr>
            <p:ph type="title"/>
          </p:nvPr>
        </p:nvSpPr>
        <p:spPr>
          <a:xfrm>
            <a:off x="641350" y="152400"/>
            <a:ext cx="7856538" cy="808038"/>
          </a:xfrm>
        </p:spPr>
        <p:txBody>
          <a:bodyPr/>
          <a:lstStyle/>
          <a:p>
            <a:r>
              <a:rPr lang="en-US" u="sng" smtClean="0">
                <a:ea typeface="ＭＳ Ｐゴシック" pitchFamily="34" charset="-128"/>
              </a:rPr>
              <a:t>Periodization in World History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839200" cy="4638675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8000 B.C.E. to 600 B.C.E. (Foundations)</a:t>
            </a:r>
          </a:p>
          <a:p>
            <a:pPr lvl="1"/>
            <a:r>
              <a:rPr lang="en-US" dirty="0" smtClean="0">
                <a:ea typeface="ＭＳ Ｐゴシック" pitchFamily="34" charset="-128"/>
              </a:rPr>
              <a:t>River Valley civilizations in China, India, Egypt, and Mesopotamia</a:t>
            </a:r>
          </a:p>
          <a:p>
            <a:r>
              <a:rPr lang="en-US" dirty="0" smtClean="0">
                <a:ea typeface="ＭＳ Ｐゴシック" pitchFamily="34" charset="-128"/>
              </a:rPr>
              <a:t>600 B.C.E. to 600 C.E. (Classical Period)</a:t>
            </a:r>
          </a:p>
          <a:p>
            <a:pPr lvl="1"/>
            <a:r>
              <a:rPr lang="en-US" dirty="0" smtClean="0">
                <a:ea typeface="ＭＳ Ｐゴシック" pitchFamily="34" charset="-128"/>
              </a:rPr>
              <a:t>Classical China, Greek and Rome, and India</a:t>
            </a:r>
          </a:p>
          <a:p>
            <a:r>
              <a:rPr lang="en-US" dirty="0" smtClean="0">
                <a:ea typeface="ＭＳ Ｐゴシック" pitchFamily="34" charset="-128"/>
              </a:rPr>
              <a:t>600 C.E. to 1450 C.E. (Post-classical period)</a:t>
            </a:r>
          </a:p>
          <a:p>
            <a:pPr lvl="1"/>
            <a:r>
              <a:rPr lang="en-US" dirty="0" smtClean="0">
                <a:ea typeface="ＭＳ Ｐゴシック" pitchFamily="34" charset="-128"/>
              </a:rPr>
              <a:t>Rise and spread of Islam, Byzantine Empire, Tang-Song China, Aztecs, Medieval Europe, Russia and Eastern Europe, Ghana and Mali </a:t>
            </a:r>
          </a:p>
          <a:p>
            <a:r>
              <a:rPr lang="en-US" dirty="0" smtClean="0">
                <a:ea typeface="ＭＳ Ｐゴシック" pitchFamily="34" charset="-128"/>
              </a:rPr>
              <a:t>1450 to 1750 (Early Modern Period)</a:t>
            </a:r>
          </a:p>
          <a:p>
            <a:pPr lvl="1"/>
            <a:r>
              <a:rPr lang="en-US" dirty="0" smtClean="0">
                <a:ea typeface="ＭＳ Ｐゴシック" pitchFamily="34" charset="-128"/>
              </a:rPr>
              <a:t>Columbian Exchange, Ottoman Empire, Ming China, Muslim Empires</a:t>
            </a:r>
          </a:p>
          <a:p>
            <a:r>
              <a:rPr lang="en-US" dirty="0" smtClean="0">
                <a:ea typeface="ＭＳ Ｐゴシック" pitchFamily="34" charset="-128"/>
              </a:rPr>
              <a:t>1750 to </a:t>
            </a:r>
            <a:r>
              <a:rPr lang="en-US" dirty="0" smtClean="0">
                <a:ea typeface="ＭＳ Ｐゴシック" pitchFamily="34" charset="-128"/>
              </a:rPr>
              <a:t>1910 </a:t>
            </a:r>
            <a:r>
              <a:rPr lang="en-US" dirty="0" smtClean="0">
                <a:ea typeface="ＭＳ Ｐゴシック" pitchFamily="34" charset="-128"/>
              </a:rPr>
              <a:t>(Age of revolutions, Industrialization)</a:t>
            </a:r>
          </a:p>
          <a:p>
            <a:pPr lvl="1"/>
            <a:r>
              <a:rPr lang="en-US" dirty="0" smtClean="0">
                <a:ea typeface="ＭＳ Ｐゴシック" pitchFamily="34" charset="-128"/>
              </a:rPr>
              <a:t>Imperialism and colonization, Qing China, Tsarist Russia</a:t>
            </a:r>
          </a:p>
          <a:p>
            <a:r>
              <a:rPr lang="en-US" dirty="0" smtClean="0">
                <a:ea typeface="ＭＳ Ｐゴシック" pitchFamily="34" charset="-128"/>
              </a:rPr>
              <a:t>1910 </a:t>
            </a:r>
            <a:r>
              <a:rPr lang="en-US" dirty="0" smtClean="0">
                <a:ea typeface="ＭＳ Ｐゴシック" pitchFamily="34" charset="-128"/>
              </a:rPr>
              <a:t>to present (The 20</a:t>
            </a:r>
            <a:r>
              <a:rPr lang="en-US" baseline="30000" dirty="0" smtClean="0">
                <a:ea typeface="ＭＳ Ｐゴシック" pitchFamily="34" charset="-128"/>
              </a:rPr>
              <a:t>th</a:t>
            </a:r>
            <a:r>
              <a:rPr lang="en-US" dirty="0" smtClean="0">
                <a:ea typeface="ＭＳ Ｐゴシック" pitchFamily="34" charset="-128"/>
              </a:rPr>
              <a:t> and Early 21</a:t>
            </a:r>
            <a:r>
              <a:rPr lang="en-US" baseline="30000" dirty="0" smtClean="0">
                <a:ea typeface="ＭＳ Ｐゴシック" pitchFamily="34" charset="-128"/>
              </a:rPr>
              <a:t>st</a:t>
            </a:r>
            <a:r>
              <a:rPr lang="en-US" dirty="0" smtClean="0">
                <a:ea typeface="ＭＳ Ｐゴシック" pitchFamily="34" charset="-128"/>
              </a:rPr>
              <a:t> Centuries)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2-05-11 at 12.48.02 PM.png"/>
          <p:cNvPicPr>
            <a:picLocks noGrp="1" noChangeAspect="1"/>
          </p:cNvPicPr>
          <p:nvPr>
            <p:ph idx="1"/>
          </p:nvPr>
        </p:nvPicPr>
        <p:blipFill>
          <a:blip r:embed="rId2"/>
          <a:srcRect l="11172" t="3902" r="2483" b="1951"/>
          <a:stretch>
            <a:fillRect/>
          </a:stretch>
        </p:blipFill>
        <p:spPr>
          <a:xfrm>
            <a:off x="152400" y="609600"/>
            <a:ext cx="8897602" cy="61722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34" charset="-128"/>
              </a:rPr>
              <a:t>Part III: The Post Classical Era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>
                <a:ea typeface="ＭＳ Ｐゴシック" pitchFamily="34" charset="-128"/>
              </a:rPr>
              <a:t>The Post-classical Era (600 C.E. – 1450 C.E.)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ea typeface="ＭＳ Ｐゴシック" pitchFamily="34" charset="-128"/>
              </a:rPr>
              <a:t>The Rise and Spread of Islam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ea typeface="ＭＳ Ｐゴシック" pitchFamily="34" charset="-128"/>
              </a:rPr>
              <a:t>Abbasid Decline and Spread of Islam S and 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ea typeface="ＭＳ Ｐゴシック" pitchFamily="34" charset="-128"/>
              </a:rPr>
              <a:t>Africa and the Spread of Islam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ea typeface="ＭＳ Ｐゴシック" pitchFamily="34" charset="-128"/>
              </a:rPr>
              <a:t>Byzantine Empire and Eastern Europe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ea typeface="ＭＳ Ｐゴシック" pitchFamily="34" charset="-128"/>
              </a:rPr>
              <a:t>Medieval Western Europe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ea typeface="ＭＳ Ｐゴシック" pitchFamily="34" charset="-128"/>
              </a:rPr>
              <a:t>The Americas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ea typeface="ＭＳ Ｐゴシック" pitchFamily="34" charset="-128"/>
              </a:rPr>
              <a:t>Tang and Song China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ea typeface="ＭＳ Ｐゴシック" pitchFamily="34" charset="-128"/>
              </a:rPr>
              <a:t>Spread of Chinese Civilization to Korea, Vietnam, &amp; Japan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ea typeface="ＭＳ Ｐゴシック" pitchFamily="34" charset="-128"/>
              </a:rPr>
              <a:t>The Mongols</a:t>
            </a:r>
          </a:p>
          <a:p>
            <a:pPr eaLnBrk="1" hangingPunct="1">
              <a:lnSpc>
                <a:spcPct val="90000"/>
              </a:lnSpc>
            </a:pPr>
            <a:r>
              <a:rPr lang="en-US" b="1" smtClean="0">
                <a:ea typeface="ＭＳ Ｐゴシック" pitchFamily="34" charset="-128"/>
              </a:rPr>
              <a:t>Period ends with Columbian Exchange and collapse of the Byzantine Empire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54200" y="3694113"/>
            <a:ext cx="5446713" cy="14700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ea typeface="+mj-ea"/>
                <a:cs typeface="+mj-cs"/>
              </a:rPr>
              <a:t>Religion Review</a:t>
            </a:r>
          </a:p>
        </p:txBody>
      </p:sp>
      <p:sp>
        <p:nvSpPr>
          <p:cNvPr id="9728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54200" y="5203825"/>
            <a:ext cx="5446713" cy="852488"/>
          </a:xfrm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Religions</a:t>
            </a:r>
          </a:p>
        </p:txBody>
      </p:sp>
      <p:sp>
        <p:nvSpPr>
          <p:cNvPr id="9933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Belief systems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Provide structure and comfort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Provide moral framework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Provide explanations for the unknown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Have a supernatural component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Belief in something divine or otherworldly</a:t>
            </a:r>
          </a:p>
          <a:p>
            <a:pPr lvl="1"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Animism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dirty="0" smtClean="0">
                <a:ea typeface="+mn-ea"/>
                <a:cs typeface="+mn-cs"/>
              </a:rPr>
              <a:t>Polytheistic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dirty="0" smtClean="0">
                <a:ea typeface="+mn-ea"/>
                <a:cs typeface="+mn-cs"/>
              </a:rPr>
              <a:t>Seemingly inanimate objects have a soul.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dirty="0" smtClean="0">
                <a:ea typeface="+mn-ea"/>
                <a:cs typeface="+mn-cs"/>
              </a:rPr>
              <a:t>Native religions and traditions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Africa, the Americas, Western Europe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 dirty="0" smtClean="0">
                <a:ea typeface="+mn-ea"/>
                <a:cs typeface="+mn-cs"/>
              </a:rPr>
              <a:t>Explain nature through the behavior or personality of the gods</a:t>
            </a:r>
          </a:p>
          <a:p>
            <a:pPr lvl="1"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n-ea"/>
              </a:rPr>
              <a:t>E.g.  Aztecs believed they must offer human blood to the gods so that it would rain.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Hinduism</a:t>
            </a:r>
          </a:p>
        </p:txBody>
      </p:sp>
      <p:sp>
        <p:nvSpPr>
          <p:cNvPr id="102402" name="Rectangle 3"/>
          <p:cNvSpPr>
            <a:spLocks noGrp="1" noChangeArrowheads="1"/>
          </p:cNvSpPr>
          <p:nvPr>
            <p:ph idx="1"/>
          </p:nvPr>
        </p:nvSpPr>
        <p:spPr>
          <a:xfrm>
            <a:off x="792163" y="1524000"/>
            <a:ext cx="7570787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World’s oldest organized religion 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Polytheistic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Very adaptable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Reincarnation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Caste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Nirvana and dharma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Non-proselytizing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Buddhism</a:t>
            </a:r>
          </a:p>
        </p:txBody>
      </p:sp>
      <p:sp>
        <p:nvSpPr>
          <p:cNvPr id="10445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Originated in India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Arose from Hinduism when the Buddha rejected caste and rituals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Monks and trade spread religion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Spread to Far East and Southeast Asia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Judaism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Arose in Middle East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Oldest monotheistic religion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Spread around the world due to diaspora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Adherents have been persecuted throughout history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Connected to Christianity and Islam through Abraham and Jesus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Non-proselytizing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endParaRPr lang="en-US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Christianity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Arose in Middle East 2000 years ago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Christ is divine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Early adherents persecuted by Romans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Proselytizing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Spread world wide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Roman Catholic/Eastern Orthodox schism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Roman Catholic/Protestant schism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endParaRPr lang="en-US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Roman Catholicism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Christian religion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Pope is the spiritual leader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Predominant in Western Europe and South America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Schism with Eastern Orthodox over rituals, language and priestly celibacy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The Crusades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Depictions of Christ as suffering on the cross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Eastern Orthodox</a:t>
            </a:r>
          </a:p>
        </p:txBody>
      </p:sp>
      <p:sp>
        <p:nvSpPr>
          <p:cNvPr id="11264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Originates in the Byzantine Empire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Predominant in Eastern Europe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Closely linked with the State; Emperors have divine authority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Leads to national religions Russian Orthodox, Greek Orthodox, etc.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Cyrillic developed to gain converts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Depictions of Christ as powerful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smtClean="0">
                <a:ea typeface="ＭＳ Ｐゴシック" pitchFamily="34" charset="-128"/>
              </a:rPr>
              <a:t>Proselytizing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Protestantism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Martin Luther and the Reformation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Nails the 95 theses to the door of the church in 1517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Rejects strict Catholic indulgences (payment by sinners for salvation)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Predominant in Western Europe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Fundamentalist versions spreading around the world due to aggressive proselytizing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Associated with the United States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34" charset="-128"/>
              </a:rPr>
              <a:t>Rise and Spread Islam</a:t>
            </a:r>
          </a:p>
        </p:txBody>
      </p:sp>
      <p:sp>
        <p:nvSpPr>
          <p:cNvPr id="61442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Begins on Arabian Peninsula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Monotheistic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Five pillars: devotion, prayer, Ramadan, charity, Hajj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Umayyad and Abbasid Empires</a:t>
            </a:r>
          </a:p>
          <a:p>
            <a:pPr lvl="2" eaLnBrk="1" hangingPunct="1"/>
            <a:r>
              <a:rPr lang="en-US" smtClean="0">
                <a:ea typeface="ＭＳ Ｐゴシック" pitchFamily="34" charset="-128"/>
              </a:rPr>
              <a:t>Umayyad limit Islam to Arabs; Abbasids allow conversion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Shia and Sunni split over who succeeds Muhammad 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Rapid spread (Conquest and trade)</a:t>
            </a:r>
          </a:p>
          <a:p>
            <a:pPr lvl="2" eaLnBrk="1" hangingPunct="1"/>
            <a:r>
              <a:rPr lang="en-US" smtClean="0">
                <a:ea typeface="ＭＳ Ｐゴシック" pitchFamily="34" charset="-128"/>
              </a:rPr>
              <a:t>Tolerance, but not embrace of conquered peoples, dhimmi</a:t>
            </a:r>
          </a:p>
          <a:p>
            <a:pPr lvl="2" eaLnBrk="1" hangingPunct="1"/>
            <a:r>
              <a:rPr lang="en-US" smtClean="0">
                <a:ea typeface="ＭＳ Ｐゴシック" pitchFamily="34" charset="-128"/>
              </a:rPr>
              <a:t>Preservation and transmission of existing knowledge</a:t>
            </a:r>
          </a:p>
          <a:p>
            <a:pPr lvl="2" eaLnBrk="1" hangingPunct="1"/>
            <a:r>
              <a:rPr lang="en-US" smtClean="0">
                <a:ea typeface="ＭＳ Ｐゴシック" pitchFamily="34" charset="-128"/>
              </a:rPr>
              <a:t>Refinement of technology and learning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Gender discrimination: the harem and the veil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Islam</a:t>
            </a:r>
          </a:p>
        </p:txBody>
      </p:sp>
      <p:sp>
        <p:nvSpPr>
          <p:cNvPr id="11673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229600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Newest major religion, Arose on the Arabian peninsula, Received by Muhammad in 7</a:t>
            </a:r>
            <a:r>
              <a:rPr lang="en-US" sz="2400" baseline="30000" smtClean="0">
                <a:ea typeface="ＭＳ Ｐゴシック" pitchFamily="34" charset="-128"/>
              </a:rPr>
              <a:t>th</a:t>
            </a:r>
            <a:r>
              <a:rPr lang="en-US" sz="2400" smtClean="0">
                <a:ea typeface="ＭＳ Ｐゴシック" pitchFamily="34" charset="-128"/>
              </a:rPr>
              <a:t> century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Monotheistic – Quran is the word of God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Spread rapidly throughout Middle East, Southern Mediterranean, and Spain.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Sunni/Shiite schism over succession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Umayyad, Abbasid, then Ottoman, Mughal, and Safavid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Proselytizing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ea typeface="ＭＳ Ｐゴシック" pitchFamily="34" charset="-128"/>
              </a:rPr>
              <a:t>Sufi Mystics/trade spreads religion around world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Confucianism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Not really a religion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Established by Confucius during Warring States Period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Stresses reciprocal relationships between government and the governed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Leaders must show humility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Led must show respect and deference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Women and children are subservient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Resurrected as neo-Confucianism later in Chinese history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Daoism</a:t>
            </a:r>
          </a:p>
        </p:txBody>
      </p:sp>
      <p:sp>
        <p:nvSpPr>
          <p:cNvPr id="12083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Not really a religion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Laotze develops during Warring States period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Explains the world in terms of natural harmony and balance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Much softer approach than Confucianism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Legalism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Not a religion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Established during Warring States period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Stresses strict obedience of the people to their government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Harsh punishments for wrongdoing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People are not to be trusted, but led for their own good.</a:t>
            </a:r>
          </a:p>
          <a:p>
            <a:pPr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defRPr/>
            </a:pPr>
            <a:r>
              <a:rPr lang="en-US">
                <a:ea typeface="+mn-ea"/>
                <a:cs typeface="+mn-cs"/>
              </a:rPr>
              <a:t>Qin Dynasty employs to end the Warring States period.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ea typeface="ＭＳ Ｐゴシック" pitchFamily="34" charset="-128"/>
              </a:rPr>
              <a:t>Confucianism, Daoism, Legalism</a:t>
            </a:r>
          </a:p>
        </p:txBody>
      </p:sp>
      <p:sp>
        <p:nvSpPr>
          <p:cNvPr id="12493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Developed in response to turmoil during the Warring States period.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All attempt to find solutions to the chaos and disorder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Qin Emperor eventually chooses legalism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/>
              <a:t>Political and Economic Terminology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Patriarchal Society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Male dominated society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Women and children are second class citizens – sometimes considered property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Dynasty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 hereditary succession of rulers – when one ruler dies, his children take the throne.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Republic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 representative form of government.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The people vote for officials who will represent them in a parliament.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9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Democracy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Government of the people.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Direct participation by the citizens who vote on the the issues facing the state.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Islam’s Spread South and East</a:t>
            </a:r>
          </a:p>
        </p:txBody>
      </p:sp>
      <p:sp>
        <p:nvSpPr>
          <p:cNvPr id="274435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Spread into India and Southeast Asia</a:t>
            </a:r>
          </a:p>
          <a:p>
            <a:r>
              <a:rPr lang="en-US" smtClean="0">
                <a:ea typeface="ＭＳ Ｐゴシック" pitchFamily="34" charset="-128"/>
              </a:rPr>
              <a:t>Conflict with Hinduism.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Islam strict religion but egalitarian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Hindu flexible religion, but strict socially (castes)</a:t>
            </a:r>
          </a:p>
          <a:p>
            <a:pPr lvl="2"/>
            <a:r>
              <a:rPr lang="en-US" smtClean="0">
                <a:ea typeface="ＭＳ Ｐゴシック" pitchFamily="34" charset="-128"/>
              </a:rPr>
              <a:t>Devotional cults to make Hinduism more appealing to low castes.</a:t>
            </a:r>
          </a:p>
          <a:p>
            <a:r>
              <a:rPr lang="en-US" smtClean="0">
                <a:ea typeface="ＭＳ Ｐゴシック" pitchFamily="34" charset="-128"/>
              </a:rPr>
              <a:t>The Sufis and the Ulama</a:t>
            </a:r>
          </a:p>
          <a:p>
            <a:r>
              <a:rPr lang="en-US" smtClean="0">
                <a:ea typeface="ＭＳ Ｐゴシック" pitchFamily="34" charset="-128"/>
              </a:rPr>
              <a:t>Dhows spread Islam across the Indian Ocean.</a:t>
            </a:r>
          </a:p>
          <a:p>
            <a:r>
              <a:rPr lang="en-US" smtClean="0">
                <a:ea typeface="ＭＳ Ｐゴシック" pitchFamily="34" charset="-128"/>
              </a:rPr>
              <a:t>Tensions between Hinduism and Islam persist to this day.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Empire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An extensive group of states or nations under a single ruler – the emperor.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Caliphate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 Muslim political and religious concept.  The caliph was the chief political and religious ruler in Islam.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Feudalism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 system of government based on lords and vassals.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Lords would give grants of land to vassals.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Vassals would give protection to the lord in return.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Lords would collect taxes, mobilize the army, and settle legal disputes.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Seen in Medieval Western Europe and Japan.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Manorialism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 manor was a large estate that was self-sufficient and owned by a lord.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Serfs were bound to the manor and performed labor for the lord in return for protection.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The lord established and provided government and security for the manor.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Monarchy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Rule by a single king.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Colonization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The process of settling or taking over a distant land and assuming control of it.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Mercantilism</a:t>
            </a:r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An economic system where colonies send raw materials to the colonizers and finished goods are sent back to the colonies.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Colonies are forbidden from trading with other nations.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Provides enormous economic benefit of the colonizer and renders the colony dependent.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Absolutism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Political theory that establishes complete control of the king over his subjects.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Kings are believed to rule with divine authority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Seen in Western Europe in the 16</a:t>
            </a:r>
            <a:r>
              <a:rPr lang="en-US" baseline="30000" smtClean="0">
                <a:ea typeface="ＭＳ Ｐゴシック" pitchFamily="34" charset="-128"/>
              </a:rPr>
              <a:t>th</a:t>
            </a:r>
            <a:r>
              <a:rPr lang="en-US" smtClean="0">
                <a:ea typeface="ＭＳ Ｐゴシック" pitchFamily="34" charset="-128"/>
              </a:rPr>
              <a:t> and 17</a:t>
            </a:r>
            <a:r>
              <a:rPr lang="en-US" baseline="30000" smtClean="0">
                <a:ea typeface="ＭＳ Ｐゴシック" pitchFamily="34" charset="-128"/>
              </a:rPr>
              <a:t>th</a:t>
            </a:r>
            <a:r>
              <a:rPr lang="en-US" smtClean="0">
                <a:ea typeface="ＭＳ Ｐゴシック" pitchFamily="34" charset="-128"/>
              </a:rPr>
              <a:t> centuries.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1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Deism</a:t>
            </a:r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Belief system that states that a powerful god created the universe, but after creation simply stands by and allows it to function under natural laws.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Westernization</a:t>
            </a:r>
          </a:p>
        </p:txBody>
      </p:sp>
      <p:sp>
        <p:nvSpPr>
          <p:cNvPr id="624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Process where societies outside western Europe and the United States are influenced and adopt western ideas.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34" charset="-128"/>
              </a:rPr>
              <a:t>Islam and Africa</a:t>
            </a:r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7175"/>
            <a:ext cx="8504238" cy="4572000"/>
          </a:xfrm>
        </p:spPr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Pre-Islamic Africa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The Bantu Migration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Egypt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Ethiopia (Christianity)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Mediterranean Coast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Grassland kingdoms Ghana, Mali, and Songhay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Southeast Coast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Interior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Islam’s impact is primarily on the elite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Swahili Coast (Bantu + Arabic = Swahili)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Sinification</a:t>
            </a:r>
          </a:p>
        </p:txBody>
      </p:sp>
      <p:sp>
        <p:nvSpPr>
          <p:cNvPr id="26829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Process where neighboring nations adopted Chinese ideas, culture, politics, and language.</a:t>
            </a:r>
          </a:p>
        </p:txBody>
      </p:sp>
    </p:spTree>
  </p:cSld>
  <p:clrMapOvr>
    <a:masterClrMapping/>
  </p:clrMapOvr>
  <p:transition>
    <p:wipe dir="d"/>
  </p:transition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Serfdom</a:t>
            </a:r>
          </a:p>
        </p:txBody>
      </p:sp>
      <p:sp>
        <p:nvSpPr>
          <p:cNvPr id="645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Labor force in an agricultural economy.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In Russia, could be bought and sold during the time of Catherine the Great.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Abolished in Russia in 1861.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Industrialization</a:t>
            </a:r>
          </a:p>
        </p:txBody>
      </p:sp>
      <p:sp>
        <p:nvSpPr>
          <p:cNvPr id="665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The application of machines to the process of production.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Instead of making cloth by hand, it’s done by a steam-powered loom.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Conservatism</a:t>
            </a:r>
          </a:p>
        </p:txBody>
      </p:sp>
      <p:sp>
        <p:nvSpPr>
          <p:cNvPr id="686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Political theory which seeks to preserve things the way they are.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Sought to preserve the monarchy in Europe.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Liberalism</a:t>
            </a:r>
          </a:p>
        </p:txBody>
      </p:sp>
      <p:sp>
        <p:nvSpPr>
          <p:cNvPr id="706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Political theory which seeks change.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Sought to establish parliamentary democracy in Europe.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Liberals seek greater political participation among the masses by expanding the right to vote (franchise).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Nationalism</a:t>
            </a:r>
          </a:p>
        </p:txBody>
      </p:sp>
      <p:sp>
        <p:nvSpPr>
          <p:cNvPr id="7270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 sense of national identity or belonging.  (A nation is a group of people politically organized and connected by a common culture and language).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May lead to a belief in the superiority of one’s nation over others.  (At it’s extreme it’s called Fascism).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May also be used to justify separatist movements where an ethnic group is part of a nation with which they do not identify.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E.g.  Quebec in greater Canada.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Fascism</a:t>
            </a:r>
          </a:p>
        </p:txBody>
      </p:sp>
      <p:sp>
        <p:nvSpPr>
          <p:cNvPr id="808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An authoritarian form of government, where the state – and its leader -- is elevated above all else.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Characterized by militarization, intolerance of dissent, and removal of opposition political parties.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Socialism</a:t>
            </a:r>
          </a:p>
        </p:txBody>
      </p:sp>
      <p:sp>
        <p:nvSpPr>
          <p:cNvPr id="747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An economic theory seeking to place the means of production and distribution in the hands of the state as opposed to private individuals.</a:t>
            </a:r>
          </a:p>
          <a:p>
            <a:pPr lvl="1" eaLnBrk="1" hangingPunct="1"/>
            <a:r>
              <a:rPr lang="en-US" smtClean="0">
                <a:ea typeface="ＭＳ Ｐゴシック" pitchFamily="34" charset="-128"/>
              </a:rPr>
              <a:t>Instead of a private company providing electrical power to a community, the state owns the power company and provides it to the citizens based on taxes.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Social Darwinism</a:t>
            </a:r>
          </a:p>
        </p:txBody>
      </p:sp>
      <p:sp>
        <p:nvSpPr>
          <p:cNvPr id="768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 theory that those in power and in control of wealth got there because they’re the fittest.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Attempts to explain economic and social disparities using Darwin’s principles of evolution and natural selection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build="p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Communism</a:t>
            </a:r>
          </a:p>
        </p:txBody>
      </p:sp>
      <p:sp>
        <p:nvSpPr>
          <p:cNvPr id="788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A socialist system in which all property is publicly owned and that each person works and is paid according to their abilities and needs.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Marx saw Communism as the final step in the proletarian revolution, in which government ceased to exist.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Stalinist Communism, however, describes a totalitarian central government.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34" charset="-128"/>
              </a:rPr>
              <a:t>Byzantine Empire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625" y="1524000"/>
            <a:ext cx="8504238" cy="4873625"/>
          </a:xfrm>
        </p:spPr>
        <p:txBody>
          <a:bodyPr>
            <a:normAutofit fontScale="92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Emperor Constantine moves capital of Roman Empire to Byzantium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Strategic location at the crossroads of the world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Rome falls, but Constantinople remains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East will be more sophisticated than Medieval Western Europe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Pressure from Turks throughout its existence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North-South trade leads to Kievan Rus and eventually Russia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Emperor rules with divine authority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Bureaucracy similar to China except no exams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The Schism between Roman Catholic and Eastern Orthodox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Causes: rituals, papal authority, celibacy, language of the church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Consequences</a:t>
            </a:r>
          </a:p>
          <a:p>
            <a:pPr marL="1097280" lvl="3" eaLnBrk="1" fontAlgn="auto" hangingPunct="1">
              <a:spcAft>
                <a:spcPts val="0"/>
              </a:spcAft>
              <a:buClr>
                <a:schemeClr val="accent4"/>
              </a:buClr>
              <a:buFont typeface="Wingdings"/>
              <a:buChar char=""/>
              <a:defRPr/>
            </a:pPr>
            <a:r>
              <a:rPr lang="en-US" dirty="0" smtClean="0">
                <a:ea typeface="+mn-ea"/>
              </a:rPr>
              <a:t>missionary activity differs from East to West, the vernacular, and Cyrillic</a:t>
            </a:r>
          </a:p>
          <a:p>
            <a:pPr marL="1097280" lvl="3" eaLnBrk="1" fontAlgn="auto" hangingPunct="1">
              <a:spcAft>
                <a:spcPts val="0"/>
              </a:spcAft>
              <a:buClr>
                <a:schemeClr val="accent4"/>
              </a:buClr>
              <a:buFont typeface="Wingdings"/>
              <a:buChar char=""/>
              <a:defRPr/>
            </a:pPr>
            <a:r>
              <a:rPr lang="en-US" dirty="0" smtClean="0">
                <a:ea typeface="+mn-ea"/>
              </a:rPr>
              <a:t>Visions of Christ as powerful vs. suffering</a:t>
            </a:r>
          </a:p>
          <a:p>
            <a:pPr marL="822960" lvl="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"/>
              <a:defRPr/>
            </a:pPr>
            <a:r>
              <a:rPr lang="en-US" dirty="0" smtClean="0">
                <a:ea typeface="+mn-ea"/>
              </a:rPr>
              <a:t>The Sack of Constantinople in 1204 during the 4</a:t>
            </a:r>
            <a:r>
              <a:rPr lang="en-US" baseline="30000" dirty="0" smtClean="0">
                <a:ea typeface="+mn-ea"/>
              </a:rPr>
              <a:t>th</a:t>
            </a:r>
            <a:r>
              <a:rPr lang="en-US" dirty="0" smtClean="0">
                <a:ea typeface="+mn-ea"/>
              </a:rPr>
              <a:t> Crusade.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endParaRPr lang="en-US" dirty="0" smtClean="0">
              <a:ea typeface="+mn-ea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>
              <a:ea typeface="+mn-ea"/>
              <a:cs typeface="+mn-cs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Totalitarianism</a:t>
            </a:r>
          </a:p>
        </p:txBody>
      </p:sp>
      <p:sp>
        <p:nvSpPr>
          <p:cNvPr id="829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Similar to fascism.  Fascist states are totalitarian in their crackdowns on the press, opposition groups, and any dissent or criticism.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Globalization</a:t>
            </a:r>
          </a:p>
        </p:txBody>
      </p:sp>
      <p:sp>
        <p:nvSpPr>
          <p:cNvPr id="849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The process of connecting the world’s economic, political, and communications systems.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Emphasis is on the removal of barriers to world-wide trade.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5" grpId="0" build="p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ea typeface="ＭＳ Ｐゴシック" pitchFamily="34" charset="-128"/>
              </a:rPr>
              <a:t>Nongovernmental Organization NGO</a:t>
            </a:r>
          </a:p>
        </p:txBody>
      </p:sp>
      <p:sp>
        <p:nvSpPr>
          <p:cNvPr id="870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ea typeface="ＭＳ Ｐゴシック" pitchFamily="34" charset="-128"/>
              </a:rPr>
              <a:t>Groups that have no connection to  a single government.</a:t>
            </a:r>
          </a:p>
          <a:p>
            <a:pPr eaLnBrk="1" hangingPunct="1"/>
            <a:r>
              <a:rPr lang="en-US" smtClean="0">
                <a:ea typeface="ＭＳ Ｐゴシック" pitchFamily="34" charset="-128"/>
              </a:rPr>
              <a:t>The International Red Cross, Greenpeace,  the World Health Organization, and Doctors Without Borders are all NGOs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40" name="Rectangle 4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tIns="45720" rIns="0"/>
          <a:lstStyle/>
          <a:p>
            <a:pPr algn="l"/>
            <a:r>
              <a:rPr lang="en-US" sz="5000" b="0" smtClean="0">
                <a:solidFill>
                  <a:schemeClr val="tx2"/>
                </a:solidFill>
                <a:effectLst/>
                <a:ea typeface="ＭＳ Ｐゴシック" pitchFamily="34" charset="-128"/>
              </a:rPr>
              <a:t>Historical Snapshots</a:t>
            </a:r>
          </a:p>
        </p:txBody>
      </p:sp>
      <p:sp>
        <p:nvSpPr>
          <p:cNvPr id="270341" name="Rectangle 5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lIns="91440" rIns="91440"/>
          <a:lstStyle/>
          <a:p>
            <a:pPr marR="0" algn="ctr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ransition>
    <p:wipe dir="d"/>
  </p:transition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Screen Shot 2012-05-11 at 12.54.49 PM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6200" y="609600"/>
            <a:ext cx="9013546" cy="5638800"/>
          </a:xfrm>
        </p:spPr>
      </p:pic>
    </p:spTree>
  </p:cSld>
  <p:clrMapOvr>
    <a:masterClrMapping/>
  </p:clrMapOvr>
  <p:transition>
    <p:wipe dir="d"/>
  </p:transition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A Brief History of China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Huang He (Yellow River Valley)</a:t>
            </a:r>
          </a:p>
          <a:p>
            <a:r>
              <a:rPr lang="en-US" smtClean="0">
                <a:ea typeface="ＭＳ Ｐゴシック" pitchFamily="34" charset="-128"/>
              </a:rPr>
              <a:t>Dynasties: Shang, Zhou, Qin, Han, Sui, Tang, Song, Yuan, Ming, Qing</a:t>
            </a:r>
          </a:p>
          <a:p>
            <a:r>
              <a:rPr lang="en-US" smtClean="0">
                <a:ea typeface="ＭＳ Ｐゴシック" pitchFamily="34" charset="-128"/>
              </a:rPr>
              <a:t>Republic, Mao Zedong</a:t>
            </a:r>
          </a:p>
          <a:p>
            <a:r>
              <a:rPr lang="en-US" smtClean="0">
                <a:ea typeface="ＭＳ Ｐゴシック" pitchFamily="34" charset="-128"/>
              </a:rPr>
              <a:t>Confucianism, Daoism, Legalism, Communism</a:t>
            </a:r>
          </a:p>
          <a:p>
            <a:r>
              <a:rPr lang="en-US" smtClean="0">
                <a:ea typeface="ＭＳ Ｐゴシック" pitchFamily="34" charset="-128"/>
              </a:rPr>
              <a:t>Isolation, forced opening</a:t>
            </a:r>
          </a:p>
          <a:p>
            <a:r>
              <a:rPr lang="en-US" smtClean="0">
                <a:ea typeface="ＭＳ Ｐゴシック" pitchFamily="34" charset="-128"/>
              </a:rPr>
              <a:t>19</a:t>
            </a:r>
            <a:r>
              <a:rPr lang="en-US" baseline="30000" smtClean="0">
                <a:ea typeface="ＭＳ Ｐゴシック" pitchFamily="34" charset="-128"/>
              </a:rPr>
              <a:t>th</a:t>
            </a:r>
            <a:r>
              <a:rPr lang="en-US" smtClean="0">
                <a:ea typeface="ＭＳ Ｐゴシック" pitchFamily="34" charset="-128"/>
              </a:rPr>
              <a:t> century rebellions (Taipeng and Boxer).</a:t>
            </a:r>
          </a:p>
          <a:p>
            <a:r>
              <a:rPr lang="en-US" smtClean="0">
                <a:ea typeface="ＭＳ Ｐゴシック" pitchFamily="34" charset="-128"/>
              </a:rPr>
              <a:t>Gender discrimination</a:t>
            </a:r>
          </a:p>
          <a:p>
            <a:r>
              <a:rPr lang="en-US" smtClean="0">
                <a:ea typeface="ＭＳ Ｐゴシック" pitchFamily="34" charset="-128"/>
              </a:rPr>
              <a:t>Bureaucracy (scholar-gentry) and exams</a:t>
            </a:r>
          </a:p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A Brief History of India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Indus River (Harappan), Mauryan, Gupta, Mughal, British Colonization, independence (partition)</a:t>
            </a:r>
          </a:p>
          <a:p>
            <a:r>
              <a:rPr lang="en-US" smtClean="0">
                <a:ea typeface="ＭＳ Ｐゴシック" pitchFamily="34" charset="-128"/>
              </a:rPr>
              <a:t>Hinduism, Buddhism, Islam, Caste systems</a:t>
            </a:r>
          </a:p>
          <a:p>
            <a:r>
              <a:rPr lang="en-US" smtClean="0">
                <a:ea typeface="ＭＳ Ｐゴシック" pitchFamily="34" charset="-128"/>
              </a:rPr>
              <a:t>Gender discrimination: Sati, Purdah</a:t>
            </a:r>
          </a:p>
          <a:p>
            <a:r>
              <a:rPr lang="en-US" smtClean="0">
                <a:ea typeface="ＭＳ Ｐゴシック" pitchFamily="34" charset="-128"/>
              </a:rPr>
              <a:t>Muslim/Hindu tensions</a:t>
            </a:r>
          </a:p>
          <a:p>
            <a:r>
              <a:rPr lang="en-US" smtClean="0">
                <a:ea typeface="ＭＳ Ｐゴシック" pitchFamily="34" charset="-128"/>
              </a:rPr>
              <a:t>Ghandi</a:t>
            </a:r>
          </a:p>
          <a:p>
            <a:r>
              <a:rPr lang="en-US" smtClean="0">
                <a:ea typeface="ＭＳ Ｐゴシック" pitchFamily="34" charset="-128"/>
              </a:rPr>
              <a:t>21</a:t>
            </a:r>
            <a:r>
              <a:rPr lang="en-US" baseline="30000" smtClean="0">
                <a:ea typeface="ＭＳ Ｐゴシック" pitchFamily="34" charset="-128"/>
              </a:rPr>
              <a:t>st</a:t>
            </a:r>
            <a:r>
              <a:rPr lang="en-US" smtClean="0">
                <a:ea typeface="ＭＳ Ｐゴシック" pitchFamily="34" charset="-128"/>
              </a:rPr>
              <a:t> century economic power; world’s largest democracy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A Brief History of Russia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935163"/>
            <a:ext cx="8458200" cy="4389437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Kievan Rus (Byzantine and Scandinavia)</a:t>
            </a:r>
          </a:p>
          <a:p>
            <a:r>
              <a:rPr lang="en-US" smtClean="0">
                <a:ea typeface="ＭＳ Ｐゴシック" pitchFamily="34" charset="-128"/>
              </a:rPr>
              <a:t>Eastern Orthodox, Russia Orthodox, Atheism</a:t>
            </a:r>
          </a:p>
          <a:p>
            <a:r>
              <a:rPr lang="en-US" smtClean="0">
                <a:ea typeface="ＭＳ Ｐゴシック" pitchFamily="34" charset="-128"/>
              </a:rPr>
              <a:t>Defeat of the Mongols and expansion to the East</a:t>
            </a:r>
          </a:p>
          <a:p>
            <a:r>
              <a:rPr lang="en-US" smtClean="0">
                <a:ea typeface="ＭＳ Ｐゴシック" pitchFamily="34" charset="-128"/>
              </a:rPr>
              <a:t>Czars (Ivan, Peter and Catherine)</a:t>
            </a:r>
          </a:p>
          <a:p>
            <a:r>
              <a:rPr lang="en-US" smtClean="0">
                <a:ea typeface="ＭＳ Ｐゴシック" pitchFamily="34" charset="-128"/>
              </a:rPr>
              <a:t>Westernizati0n, Communism, Glasnost, Perestroika, Stalinism</a:t>
            </a:r>
          </a:p>
          <a:p>
            <a:r>
              <a:rPr lang="en-US" smtClean="0">
                <a:ea typeface="ＭＳ Ｐゴシック" pitchFamily="34" charset="-128"/>
              </a:rPr>
              <a:t>Russian Revolution</a:t>
            </a:r>
          </a:p>
          <a:p>
            <a:r>
              <a:rPr lang="en-US" smtClean="0">
                <a:ea typeface="ＭＳ Ｐゴシック" pitchFamily="34" charset="-128"/>
              </a:rPr>
              <a:t>WWII</a:t>
            </a:r>
          </a:p>
          <a:p>
            <a:r>
              <a:rPr lang="en-US" smtClean="0">
                <a:ea typeface="ＭＳ Ｐゴシック" pitchFamily="34" charset="-128"/>
              </a:rPr>
              <a:t>Cold War</a:t>
            </a:r>
          </a:p>
          <a:p>
            <a:r>
              <a:rPr lang="en-US" smtClean="0">
                <a:ea typeface="ＭＳ Ｐゴシック" pitchFamily="34" charset="-128"/>
              </a:rPr>
              <a:t>Collapse in 1989</a:t>
            </a:r>
          </a:p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A Brief History of Latin America 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Olmecs, Toltecs, Maya, Aztec, Inca, Spanish Colonization, Independence, Neo-colonization, “Third World,” Cold War battleground.</a:t>
            </a:r>
          </a:p>
          <a:p>
            <a:r>
              <a:rPr lang="en-US" smtClean="0">
                <a:ea typeface="ＭＳ Ｐゴシック" pitchFamily="34" charset="-128"/>
              </a:rPr>
              <a:t>The Columbian Exchange</a:t>
            </a:r>
          </a:p>
          <a:p>
            <a:r>
              <a:rPr lang="en-US" smtClean="0">
                <a:ea typeface="ＭＳ Ｐゴシック" pitchFamily="34" charset="-128"/>
              </a:rPr>
              <a:t>Animism, polytheism, Catholicism, secularism</a:t>
            </a:r>
          </a:p>
          <a:p>
            <a:r>
              <a:rPr lang="en-US" smtClean="0">
                <a:ea typeface="ＭＳ Ｐゴシック" pitchFamily="34" charset="-128"/>
              </a:rPr>
              <a:t>Gender, racial, and ethnic discrimination (Castas)</a:t>
            </a:r>
          </a:p>
          <a:p>
            <a:r>
              <a:rPr lang="en-US" smtClean="0">
                <a:ea typeface="ＭＳ Ｐゴシック" pitchFamily="34" charset="-128"/>
              </a:rPr>
              <a:t>Banana Republics, US vs. Soviet influence, military dictatorships</a:t>
            </a:r>
          </a:p>
          <a:p>
            <a:r>
              <a:rPr lang="en-US" smtClean="0">
                <a:ea typeface="ＭＳ Ｐゴシック" pitchFamily="34" charset="-128"/>
              </a:rPr>
              <a:t>Isolation 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600" smtClean="0">
                <a:ea typeface="ＭＳ Ｐゴシック" pitchFamily="34" charset="-128"/>
              </a:rPr>
              <a:t>A Brief History of The West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Greeks and Romans, nomadic invasion, Middle Ages, Holy Roman Empire, Black Death, Renaissance, Humanism, the Scientific Revolution, and the Enlightenment, United States, EU, NATO, The Fall of the Berlin Wall</a:t>
            </a:r>
          </a:p>
          <a:p>
            <a:r>
              <a:rPr lang="en-US" smtClean="0">
                <a:ea typeface="ＭＳ Ｐゴシック" pitchFamily="34" charset="-128"/>
              </a:rPr>
              <a:t>Christianity, the Crusades, Schism (E.O./R.C) (R.C./Protest.)</a:t>
            </a:r>
          </a:p>
          <a:p>
            <a:r>
              <a:rPr lang="en-US" smtClean="0">
                <a:ea typeface="ＭＳ Ｐゴシック" pitchFamily="34" charset="-128"/>
              </a:rPr>
              <a:t>Capitalism, nation-states, absolute monarchy, parliaments, democracy, fascism, the welfare state, WWI, WWII, imperialism, the Cold War.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solidFill>
                  <a:srgbClr val="7B9899"/>
                </a:solidFill>
                <a:ea typeface="ＭＳ Ｐゴシック" pitchFamily="34" charset="-128"/>
              </a:rPr>
              <a:t>Medieval Western Europe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763000" cy="4572000"/>
          </a:xfrm>
        </p:spPr>
        <p:txBody>
          <a:bodyPr>
            <a:normAutofit fontScale="850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Starts as a backwater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Unsophisticated, illiterate, pagan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Feudalism &amp; Manorialism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Church is only organized institution initially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Moors are in Spain (contained by Charles Martel)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Charlemagne’s attempts to reunify the Roman Empire fail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regional monarchies emerge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Influences flow north and West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Trade brings innovation and tech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Crusades affect Europeans more than the Muslim Arabs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100 Years War (England and France) brings end to Feudalism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r>
              <a:rPr lang="en-US" dirty="0" smtClean="0">
                <a:ea typeface="+mn-ea"/>
              </a:rPr>
              <a:t>Professional armies are better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>
                <a:ea typeface="+mn-ea"/>
                <a:cs typeface="+mn-cs"/>
              </a:rPr>
              <a:t>Plague: will kill 1/3 of the population but spur the Renaissance</a:t>
            </a:r>
          </a:p>
          <a:p>
            <a:pPr marL="548640" lvl="1" indent="-274320" eaLnBrk="1" fontAlgn="auto" hangingPunct="1">
              <a:spcAft>
                <a:spcPts val="0"/>
              </a:spcAft>
              <a:buFont typeface="Wingdings"/>
              <a:buChar char=""/>
              <a:defRPr/>
            </a:pPr>
            <a:endParaRPr lang="en-US" dirty="0" smtClean="0">
              <a:ea typeface="+mn-ea"/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A Brief History of Africa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Bantu migrations, Ghana, Mali, Colonization, independence, neo-colonization</a:t>
            </a:r>
          </a:p>
          <a:p>
            <a:r>
              <a:rPr lang="en-US" smtClean="0">
                <a:ea typeface="ＭＳ Ｐゴシック" pitchFamily="34" charset="-128"/>
              </a:rPr>
              <a:t>Tribal loyalties</a:t>
            </a:r>
          </a:p>
          <a:p>
            <a:r>
              <a:rPr lang="en-US" smtClean="0">
                <a:ea typeface="ＭＳ Ｐゴシック" pitchFamily="34" charset="-128"/>
              </a:rPr>
              <a:t>Trade Routes: salt, gold, slaves</a:t>
            </a:r>
          </a:p>
          <a:p>
            <a:r>
              <a:rPr lang="en-US" smtClean="0">
                <a:ea typeface="ＭＳ Ｐゴシック" pitchFamily="34" charset="-128"/>
              </a:rPr>
              <a:t>Diversity of religions: Muslim (elite), Ethiopia (Christian), polytheism and animism</a:t>
            </a:r>
          </a:p>
          <a:p>
            <a:r>
              <a:rPr lang="en-US" smtClean="0">
                <a:ea typeface="ＭＳ Ｐゴシック" pitchFamily="34" charset="-128"/>
              </a:rPr>
              <a:t>Arbitrary boundaries imposed by Europeans</a:t>
            </a:r>
          </a:p>
          <a:p>
            <a:r>
              <a:rPr lang="en-US" smtClean="0">
                <a:ea typeface="ＭＳ Ｐゴシック" pitchFamily="34" charset="-128"/>
              </a:rPr>
              <a:t>North Africa vs. Sub-Saharan</a:t>
            </a:r>
          </a:p>
          <a:p>
            <a:r>
              <a:rPr lang="en-US" smtClean="0">
                <a:ea typeface="ＭＳ Ｐゴシック" pitchFamily="34" charset="-128"/>
              </a:rPr>
              <a:t>20</a:t>
            </a:r>
            <a:r>
              <a:rPr lang="en-US" baseline="30000" smtClean="0">
                <a:ea typeface="ＭＳ Ｐゴシック" pitchFamily="34" charset="-128"/>
              </a:rPr>
              <a:t>th</a:t>
            </a:r>
            <a:r>
              <a:rPr lang="en-US" smtClean="0">
                <a:ea typeface="ＭＳ Ｐゴシック" pitchFamily="34" charset="-128"/>
              </a:rPr>
              <a:t> and 21</a:t>
            </a:r>
            <a:r>
              <a:rPr lang="en-US" baseline="30000" smtClean="0">
                <a:ea typeface="ＭＳ Ｐゴシック" pitchFamily="34" charset="-128"/>
              </a:rPr>
              <a:t>st</a:t>
            </a:r>
            <a:r>
              <a:rPr lang="en-US" smtClean="0">
                <a:ea typeface="ＭＳ Ｐゴシック" pitchFamily="34" charset="-128"/>
              </a:rPr>
              <a:t> century: poverty, illiteracy, and disease.</a:t>
            </a:r>
          </a:p>
          <a:p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1" Type="http://schemas.openxmlformats.org/officeDocument/2006/relationships/image" Target="../media/image4.jpeg"/><Relationship Id="rId2" Type="http://schemas.openxmlformats.org/officeDocument/2006/relationships/image" Target="../media/image5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3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Exhibit">
  <a:themeElements>
    <a:clrScheme name="Story">
      <a:dk1>
        <a:sysClr val="windowText" lastClr="000000"/>
      </a:dk1>
      <a:lt1>
        <a:sysClr val="window" lastClr="FFFFFF"/>
      </a:lt1>
      <a:dk2>
        <a:srgbClr val="212121"/>
      </a:dk2>
      <a:lt2>
        <a:srgbClr val="CDD4D7"/>
      </a:lt2>
      <a:accent1>
        <a:srgbClr val="1D86CD"/>
      </a:accent1>
      <a:accent2>
        <a:srgbClr val="732E9A"/>
      </a:accent2>
      <a:accent3>
        <a:srgbClr val="B50B1B"/>
      </a:accent3>
      <a:accent4>
        <a:srgbClr val="E8950E"/>
      </a:accent4>
      <a:accent5>
        <a:srgbClr val="55992B"/>
      </a:accent5>
      <a:accent6>
        <a:srgbClr val="2C9C89"/>
      </a:accent6>
      <a:hlink>
        <a:srgbClr val="EC4D4D"/>
      </a:hlink>
      <a:folHlink>
        <a:srgbClr val="F8CE8A"/>
      </a:folHlink>
    </a:clrScheme>
    <a:fontScheme name="Exhibit">
      <a:majorFont>
        <a:latin typeface="Corbel"/>
        <a:ea typeface=""/>
        <a:cs typeface=""/>
        <a:font script="Jpan" typeface="ＭＳ Ｐゴシック"/>
      </a:majorFont>
      <a:minorFont>
        <a:latin typeface="Corbel"/>
        <a:ea typeface=""/>
        <a:cs typeface=""/>
        <a:font script="Jpan" typeface="ＭＳ Ｐゴシック"/>
      </a:minorFont>
    </a:fontScheme>
    <a:fmtScheme name="Exhibit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50000"/>
                <a:satMod val="110000"/>
                <a:lumMod val="70000"/>
              </a:schemeClr>
            </a:gs>
            <a:gs pos="50000">
              <a:schemeClr val="phClr">
                <a:tint val="80000"/>
                <a:satMod val="135000"/>
              </a:schemeClr>
            </a:gs>
            <a:gs pos="100000">
              <a:schemeClr val="phClr">
                <a:tint val="30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10000"/>
                <a:lumMod val="70000"/>
              </a:schemeClr>
            </a:gs>
            <a:gs pos="65000">
              <a:schemeClr val="phClr">
                <a:shade val="90000"/>
                <a:satMod val="200000"/>
                <a:lumMod val="110000"/>
              </a:schemeClr>
            </a:gs>
            <a:gs pos="100000">
              <a:schemeClr val="phClr">
                <a:tint val="90000"/>
                <a:shade val="100000"/>
                <a:satMod val="250000"/>
                <a:lumMod val="150000"/>
              </a:schemeClr>
            </a:gs>
          </a:gsLst>
          <a:lin ang="16200000" scaled="1"/>
        </a:gradFill>
      </a:fillStyleLst>
      <a:lnStyleLst>
        <a:ln w="31750" cap="flat" cmpd="sng" algn="ctr">
          <a:solidFill>
            <a:schemeClr val="phClr">
              <a:satMod val="105000"/>
            </a:schemeClr>
          </a:solidFill>
          <a:prstDash val="solid"/>
        </a:ln>
        <a:ln w="50800" cap="flat" cmpd="sng" algn="ctr">
          <a:solidFill>
            <a:schemeClr val="phClr">
              <a:alpha val="95000"/>
            </a:schemeClr>
          </a:solidFill>
          <a:prstDash val="solid"/>
        </a:ln>
        <a:ln w="50800" cap="flat" cmpd="sng" algn="ctr">
          <a:solidFill>
            <a:schemeClr val="phClr">
              <a:alpha val="9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5000" endPos="15000" dist="50800" dir="5400000" sy="-100000" rotWithShape="0"/>
          </a:effectLst>
        </a:effectStyle>
        <a:effectStyle>
          <a:effectLst>
            <a:innerShdw blurRad="76200" dist="25400" dir="5400000">
              <a:srgbClr val="FFFFFF">
                <a:alpha val="50000"/>
              </a:srgbClr>
            </a:innerShdw>
            <a:outerShdw blurRad="254000" dist="254000" dir="5400000" sx="90000" sy="-30000" rotWithShape="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twoPt" dir="t">
              <a:rot lat="0" lon="0" rev="54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  <a:lumMod val="30000"/>
              </a:schemeClr>
              <a:schemeClr val="phClr">
                <a:tint val="70000"/>
                <a:satMod val="500000"/>
                <a:lumMod val="5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Infusion">
  <a:themeElements>
    <a:clrScheme name="Infusion">
      <a:dk1>
        <a:sysClr val="windowText" lastClr="000000"/>
      </a:dk1>
      <a:lt1>
        <a:sysClr val="window" lastClr="FFFFFF"/>
      </a:lt1>
      <a:dk2>
        <a:srgbClr val="2F1F58"/>
      </a:dk2>
      <a:lt2>
        <a:srgbClr val="B7A9E0"/>
      </a:lt2>
      <a:accent1>
        <a:srgbClr val="8C73D0"/>
      </a:accent1>
      <a:accent2>
        <a:srgbClr val="C2E8C4"/>
      </a:accent2>
      <a:accent3>
        <a:srgbClr val="C5A6E8"/>
      </a:accent3>
      <a:accent4>
        <a:srgbClr val="B45EC7"/>
      </a:accent4>
      <a:accent5>
        <a:srgbClr val="9FDAFB"/>
      </a:accent5>
      <a:accent6>
        <a:srgbClr val="95C5B0"/>
      </a:accent6>
      <a:hlink>
        <a:srgbClr val="744AE0"/>
      </a:hlink>
      <a:folHlink>
        <a:srgbClr val="8D8AD1"/>
      </a:folHlink>
    </a:clrScheme>
    <a:fontScheme name="Infusion">
      <a:majorFont>
        <a:latin typeface="Mistral"/>
        <a:ea typeface=""/>
        <a:cs typeface=""/>
        <a:font script="Jpan" typeface="ＭＳ Ｐ明朝"/>
      </a:majorFont>
      <a:minorFont>
        <a:latin typeface="Candara"/>
        <a:ea typeface=""/>
        <a:cs typeface=""/>
        <a:font script="Jpan" typeface="メイリオ"/>
      </a:minorFont>
    </a:fontScheme>
    <a:fmtScheme name="Infus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300000"/>
                <a:lumMod val="125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135000"/>
              </a:schemeClr>
            </a:duotone>
          </a:blip>
          <a:tile tx="0" ty="0" sx="40000" sy="40000" flip="none" algn="tl"/>
        </a:blipFill>
      </a:fillStyleLst>
      <a:lnStyleLst>
        <a:ln w="38100" cap="flat" cmpd="sng" algn="ctr">
          <a:solidFill>
            <a:schemeClr val="phClr">
              <a:alpha val="70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>
              <a:alpha val="50000"/>
            </a:schemeClr>
          </a:solidFill>
          <a:prstDash val="solid"/>
          <a:miter/>
        </a:ln>
        <a:ln w="88900" cap="flat" cmpd="sng" algn="ctr">
          <a:solidFill>
            <a:schemeClr val="phClr">
              <a:alpha val="4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innerShdw blurRad="190500" dir="13500000">
              <a:srgbClr val="000000">
                <a:alpha val="50000"/>
              </a:srgbClr>
            </a:innerShdw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blipFill rotWithShape="1">
          <a:blip xmlns:r="http://schemas.openxmlformats.org/officeDocument/2006/relationships" r:embed="rId3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5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ＭＳ Ｐ明朝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3024</TotalTime>
  <Words>4621</Words>
  <Application>Microsoft Macintosh PowerPoint</Application>
  <PresentationFormat>On-screen Show (4:3)</PresentationFormat>
  <Paragraphs>683</Paragraphs>
  <Slides>90</Slides>
  <Notes>88</Notes>
  <HiddenSlides>0</HiddenSlides>
  <MMClips>0</MMClips>
  <ScaleCrop>false</ScaleCrop>
  <HeadingPairs>
    <vt:vector size="4" baseType="variant">
      <vt:variant>
        <vt:lpstr>Design Template</vt:lpstr>
      </vt:variant>
      <vt:variant>
        <vt:i4>4</vt:i4>
      </vt:variant>
      <vt:variant>
        <vt:lpstr>Slide Titles</vt:lpstr>
      </vt:variant>
      <vt:variant>
        <vt:i4>90</vt:i4>
      </vt:variant>
    </vt:vector>
  </HeadingPairs>
  <TitlesOfParts>
    <vt:vector size="94" baseType="lpstr">
      <vt:lpstr>Civic</vt:lpstr>
      <vt:lpstr>Exhibit</vt:lpstr>
      <vt:lpstr>Infusion</vt:lpstr>
      <vt:lpstr>Flow</vt:lpstr>
      <vt:lpstr>AP World History </vt:lpstr>
      <vt:lpstr>Part I: The Foundations Period </vt:lpstr>
      <vt:lpstr>Part II: The Classical Era</vt:lpstr>
      <vt:lpstr>Part III: The Post Classical Era</vt:lpstr>
      <vt:lpstr>Rise and Spread Islam</vt:lpstr>
      <vt:lpstr>Islam’s Spread South and East</vt:lpstr>
      <vt:lpstr>Islam and Africa</vt:lpstr>
      <vt:lpstr>Byzantine Empire</vt:lpstr>
      <vt:lpstr>Medieval Western Europe</vt:lpstr>
      <vt:lpstr>The Americas Pre-Invasion</vt:lpstr>
      <vt:lpstr>Chinese Reunification: Tang &amp; Song</vt:lpstr>
      <vt:lpstr>Spread of Chinese Civilization to Japan, Korea, and Vietnam</vt:lpstr>
      <vt:lpstr>The Mongols</vt:lpstr>
      <vt:lpstr>Part IV: The Early Modern Era 1450-1750</vt:lpstr>
      <vt:lpstr>The West Rises</vt:lpstr>
      <vt:lpstr>Russia Transforms and Rises</vt:lpstr>
      <vt:lpstr>Latin America</vt:lpstr>
      <vt:lpstr>Africa and the Slave Trade</vt:lpstr>
      <vt:lpstr>The Muslim Empires</vt:lpstr>
      <vt:lpstr>Asian Transitions </vt:lpstr>
      <vt:lpstr>Part V: The Age of Revolutions and Imperalism(1750-1914)</vt:lpstr>
      <vt:lpstr>The Emergence of Industrial Society in the West</vt:lpstr>
      <vt:lpstr>Industrialization and Imperialism</vt:lpstr>
      <vt:lpstr>The Consolidation of Latin America</vt:lpstr>
      <vt:lpstr>Civilizations in Crisis: Ottomans and Qing China</vt:lpstr>
      <vt:lpstr>Russia and Japan: Industrialization Elsewhere</vt:lpstr>
      <vt:lpstr>Part VI: The 20th and Early 21st Centuries</vt:lpstr>
      <vt:lpstr>Descent into the Abyss: WWI</vt:lpstr>
      <vt:lpstr>The World in the 1920s: Challenges to Europe</vt:lpstr>
      <vt:lpstr>The Depression and the Authoritarian Response</vt:lpstr>
      <vt:lpstr>WWII and the End of the European World Order</vt:lpstr>
      <vt:lpstr>Western Society &amp; Eastern Europe During the Cold War </vt:lpstr>
      <vt:lpstr>Latin America: Revolution and Reaction</vt:lpstr>
      <vt:lpstr>Africa, the Middle East, and Asia in the Era of Independence</vt:lpstr>
      <vt:lpstr>Rebirth &amp; Revolution: Nation-Building in the Pacific Rim</vt:lpstr>
      <vt:lpstr>Globalization and Resistance</vt:lpstr>
      <vt:lpstr>Periodization on the AP Exam</vt:lpstr>
      <vt:lpstr>Periodization in World History</vt:lpstr>
      <vt:lpstr>Slide 39</vt:lpstr>
      <vt:lpstr>Religion Review</vt:lpstr>
      <vt:lpstr>Religions</vt:lpstr>
      <vt:lpstr>Animism</vt:lpstr>
      <vt:lpstr>Hinduism</vt:lpstr>
      <vt:lpstr>Buddhism</vt:lpstr>
      <vt:lpstr>Judaism</vt:lpstr>
      <vt:lpstr>Christianity</vt:lpstr>
      <vt:lpstr>Roman Catholicism</vt:lpstr>
      <vt:lpstr>Eastern Orthodox</vt:lpstr>
      <vt:lpstr>Protestantism</vt:lpstr>
      <vt:lpstr>Islam</vt:lpstr>
      <vt:lpstr>Confucianism</vt:lpstr>
      <vt:lpstr>Daoism</vt:lpstr>
      <vt:lpstr>Legalism</vt:lpstr>
      <vt:lpstr>Confucianism, Daoism, Legalism</vt:lpstr>
      <vt:lpstr>Political and Economic Terminology</vt:lpstr>
      <vt:lpstr>Patriarchal Society</vt:lpstr>
      <vt:lpstr>Dynasty</vt:lpstr>
      <vt:lpstr>Republic</vt:lpstr>
      <vt:lpstr>Democracy</vt:lpstr>
      <vt:lpstr>Empire</vt:lpstr>
      <vt:lpstr>Caliphate</vt:lpstr>
      <vt:lpstr>Feudalism</vt:lpstr>
      <vt:lpstr>Manorialism</vt:lpstr>
      <vt:lpstr>Monarchy</vt:lpstr>
      <vt:lpstr>Colonization</vt:lpstr>
      <vt:lpstr>Mercantilism</vt:lpstr>
      <vt:lpstr>Absolutism</vt:lpstr>
      <vt:lpstr>Deism</vt:lpstr>
      <vt:lpstr>Westernization</vt:lpstr>
      <vt:lpstr>Sinification</vt:lpstr>
      <vt:lpstr>Serfdom</vt:lpstr>
      <vt:lpstr>Industrialization</vt:lpstr>
      <vt:lpstr>Conservatism</vt:lpstr>
      <vt:lpstr>Liberalism</vt:lpstr>
      <vt:lpstr>Nationalism</vt:lpstr>
      <vt:lpstr>Fascism</vt:lpstr>
      <vt:lpstr>Socialism</vt:lpstr>
      <vt:lpstr>Social Darwinism</vt:lpstr>
      <vt:lpstr>Communism</vt:lpstr>
      <vt:lpstr>Totalitarianism</vt:lpstr>
      <vt:lpstr>Globalization</vt:lpstr>
      <vt:lpstr>Nongovernmental Organization NGO</vt:lpstr>
      <vt:lpstr>Historical Snapshots</vt:lpstr>
      <vt:lpstr>Slide 84</vt:lpstr>
      <vt:lpstr>A Brief History of China</vt:lpstr>
      <vt:lpstr>A Brief History of India</vt:lpstr>
      <vt:lpstr>A Brief History of Russia</vt:lpstr>
      <vt:lpstr>A Brief History of Latin America  </vt:lpstr>
      <vt:lpstr>A Brief History of The West</vt:lpstr>
      <vt:lpstr>A Brief History of Africa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 Semester Final</dc:title>
  <dc:creator>Bill Schrier</dc:creator>
  <cp:lastModifiedBy>Bill Schrier</cp:lastModifiedBy>
  <cp:revision>105</cp:revision>
  <dcterms:created xsi:type="dcterms:W3CDTF">2012-05-11T19:31:07Z</dcterms:created>
  <dcterms:modified xsi:type="dcterms:W3CDTF">2012-05-11T19:56:35Z</dcterms:modified>
</cp:coreProperties>
</file>