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Catamaran"/>
      <p:regular r:id="rId52"/>
      <p:bold r:id="rId53"/>
    </p:embeddedFont>
    <p:embeddedFont>
      <p:font typeface="Bellota Text"/>
      <p:regular r:id="rId54"/>
      <p:bold r:id="rId55"/>
      <p:italic r:id="rId56"/>
      <p:boldItalic r:id="rId57"/>
    </p:embeddedFont>
    <p:embeddedFont>
      <p:font typeface="Catamaran Thin"/>
      <p:bold r:id="rId58"/>
    </p:embeddedFont>
    <p:embeddedFont>
      <p:font typeface="Bellota Text Ligh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BellotaTextLight-boldItalic.fntdata"/><Relationship Id="rId61" Type="http://schemas.openxmlformats.org/officeDocument/2006/relationships/font" Target="fonts/BellotaTextLigh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ellotaTextLight-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Catamaran-bold.fntdata"/><Relationship Id="rId52" Type="http://schemas.openxmlformats.org/officeDocument/2006/relationships/font" Target="fonts/Catamaran-regular.fntdata"/><Relationship Id="rId11" Type="http://schemas.openxmlformats.org/officeDocument/2006/relationships/slide" Target="slides/slide6.xml"/><Relationship Id="rId55" Type="http://schemas.openxmlformats.org/officeDocument/2006/relationships/font" Target="fonts/BellotaText-bold.fntdata"/><Relationship Id="rId10" Type="http://schemas.openxmlformats.org/officeDocument/2006/relationships/slide" Target="slides/slide5.xml"/><Relationship Id="rId54" Type="http://schemas.openxmlformats.org/officeDocument/2006/relationships/font" Target="fonts/BellotaText-regular.fntdata"/><Relationship Id="rId13" Type="http://schemas.openxmlformats.org/officeDocument/2006/relationships/slide" Target="slides/slide8.xml"/><Relationship Id="rId57" Type="http://schemas.openxmlformats.org/officeDocument/2006/relationships/font" Target="fonts/BellotaText-boldItalic.fntdata"/><Relationship Id="rId12" Type="http://schemas.openxmlformats.org/officeDocument/2006/relationships/slide" Target="slides/slide7.xml"/><Relationship Id="rId56" Type="http://schemas.openxmlformats.org/officeDocument/2006/relationships/font" Target="fonts/BellotaText-italic.fntdata"/><Relationship Id="rId15" Type="http://schemas.openxmlformats.org/officeDocument/2006/relationships/slide" Target="slides/slide10.xml"/><Relationship Id="rId59" Type="http://schemas.openxmlformats.org/officeDocument/2006/relationships/font" Target="fonts/BellotaTextLight-regular.fntdata"/><Relationship Id="rId14" Type="http://schemas.openxmlformats.org/officeDocument/2006/relationships/slide" Target="slides/slide9.xml"/><Relationship Id="rId58" Type="http://schemas.openxmlformats.org/officeDocument/2006/relationships/font" Target="fonts/CatamaranThin-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856bbaa5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856bbaa5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856bbaa5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856bbaa5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856bbaa57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856bbaa57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don’t have just 50 minutes, you don’t have to go through a series of class periods, in some cases it can enhance connection (connecting with people in their homes) distance no longer separates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856bbaa5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856bbaa5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856bbaa5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856bbaa5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856bbaa5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856bbaa5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856bbaa5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856bbaa5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856bbaa5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856bbaa5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856bbaa5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856bbaa5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computers for staff,</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856bbaa57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856bbaa57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4, make breakouts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856bbaa5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856bbaa5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856bbaa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856bbaa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856bbaa5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856bbaa5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856bbaa5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856bbaa5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1</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856bbaa57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856bbaa5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856bbaa5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856bbaa5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856bbaa5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856bbaa5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856bbaa57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856bbaa57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8856bbaa5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856bbaa5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5</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856bbaa57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8856bbaa57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8856bbaa57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856bbaa57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3</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64b00e3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64b00e3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979192c6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979192c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has been hard, and the challenges keep coming. Felt like the first year. Emotionally a challenge and then the turmoil and the raw pain of the protests bringing racial inequity to the surface. But our kids are pretty awesome. We know the world isn’t perfect, that is one reason we are in education. To help foster the next generation so they can do better. I think we can see the fruits of our labor. 2008 I started this job these seniors were in Kindergarten.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856bbaa57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856bbaa57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8856bbaa5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8856bbaa5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8856bbaa5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856bbaa5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8856bbaa5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856bbaa5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8856bbaa57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8856bbaa5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856bbaa5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856bbaa5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856bbaa57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856bbaa57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856bbaa5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856bbaa5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6 dashboard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979192c6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8979192c6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979192c6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979192c6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856bbaa5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856bbaa5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 7</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8979192c64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979192c64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979192c6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8979192c6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8856bbaa5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856bbaa5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856bbaa5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856bbaa5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8856bbaa57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8856bbaa57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8856bbaa57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8856bbaa57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8856bbaa57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8856bbaa57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856bbaa5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856bbaa5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856bbaa5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856bbaa5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856bbaa5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856bbaa5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000">
                <a:solidFill>
                  <a:schemeClr val="dk1"/>
                </a:solidFill>
                <a:latin typeface="Bellota Text Light"/>
                <a:ea typeface="Bellota Text Light"/>
                <a:cs typeface="Bellota Text Light"/>
                <a:sym typeface="Bellota Text Light"/>
              </a:rPr>
              <a:t>Tell people about window resizing, make windows not full screen, zoom up on one side, handout/padlet on another side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856bbaa5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856bbaa5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856bbaa5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856bbaa5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CC When you see students and explain things, you can see when the class doesn’t understand and students can support each other</a:t>
            </a:r>
            <a:endParaRPr/>
          </a:p>
          <a:p>
            <a:pPr indent="0" lvl="0" marL="0" rtl="0" algn="l">
              <a:spcBef>
                <a:spcPts val="0"/>
              </a:spcBef>
              <a:spcAft>
                <a:spcPts val="0"/>
              </a:spcAft>
              <a:buNone/>
            </a:pPr>
            <a:r>
              <a:rPr lang="en"/>
              <a:t>PF walk by a desk and notice a student is off base</a:t>
            </a:r>
            <a:endParaRPr/>
          </a:p>
          <a:p>
            <a:pPr indent="0" lvl="0" marL="0" rtl="0" algn="l">
              <a:spcBef>
                <a:spcPts val="0"/>
              </a:spcBef>
              <a:spcAft>
                <a:spcPts val="0"/>
              </a:spcAft>
              <a:buNone/>
            </a:pPr>
            <a:r>
              <a:rPr lang="en"/>
              <a:t>BC pair, share - interact while the class is working, see them about school</a:t>
            </a:r>
            <a:endParaRPr/>
          </a:p>
          <a:p>
            <a:pPr indent="0" lvl="0" marL="0" rtl="0" algn="l">
              <a:spcBef>
                <a:spcPts val="0"/>
              </a:spcBef>
              <a:spcAft>
                <a:spcPts val="0"/>
              </a:spcAft>
              <a:buNone/>
            </a:pPr>
            <a:r>
              <a:rPr lang="en"/>
              <a:t>KSE - we are social learners, relationships help drive engagement, also you “have them” for your class you can say lets all do X right now and they kind of have to</a:t>
            </a:r>
            <a:endParaRPr/>
          </a:p>
          <a:p>
            <a:pPr indent="0" lvl="0" marL="0" rtl="0" algn="l">
              <a:spcBef>
                <a:spcPts val="0"/>
              </a:spcBef>
              <a:spcAft>
                <a:spcPts val="0"/>
              </a:spcAft>
              <a:buNone/>
            </a:pPr>
            <a:r>
              <a:rPr lang="en"/>
              <a:t>KSA - they are there in your class, you can sit right next to a student and say do this now, you can watch them do the work in front of you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1" name="Google Shape;11;p2"/>
          <p:cNvSpPr/>
          <p:nvPr/>
        </p:nvSpPr>
        <p:spPr>
          <a:xfrm>
            <a:off x="1630650" y="1333450"/>
            <a:ext cx="5882700" cy="24765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terodactyl">
  <p:cSld name="TITLE_ONLY_1_1">
    <p:spTree>
      <p:nvGrpSpPr>
        <p:cNvPr id="65" name="Shape 65"/>
        <p:cNvGrpSpPr/>
        <p:nvPr/>
      </p:nvGrpSpPr>
      <p:grpSpPr>
        <a:xfrm>
          <a:off x="0" y="0"/>
          <a:ext cx="0" cy="0"/>
          <a:chOff x="0" y="0"/>
          <a:chExt cx="0" cy="0"/>
        </a:xfrm>
      </p:grpSpPr>
      <p:sp>
        <p:nvSpPr>
          <p:cNvPr id="66" name="Google Shape;66;p11"/>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1"/>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69" name="Google Shape;69;p1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Stegosaurus">
  <p:cSld name="TITLE_ONLY_1_1_1">
    <p:spTree>
      <p:nvGrpSpPr>
        <p:cNvPr id="70" name="Shape 70"/>
        <p:cNvGrpSpPr/>
        <p:nvPr/>
      </p:nvGrpSpPr>
      <p:grpSpPr>
        <a:xfrm>
          <a:off x="0" y="0"/>
          <a:ext cx="0" cy="0"/>
          <a:chOff x="0" y="0"/>
          <a:chExt cx="0" cy="0"/>
        </a:xfrm>
      </p:grpSpPr>
      <p:sp>
        <p:nvSpPr>
          <p:cNvPr id="71" name="Google Shape;71;p12"/>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73" name="Google Shape;73;p12"/>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74" name="Google Shape;74;p12"/>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Triceratops">
  <p:cSld name="TITLE_ONLY_1_1_1_1">
    <p:spTree>
      <p:nvGrpSpPr>
        <p:cNvPr id="75" name="Shape 75"/>
        <p:cNvGrpSpPr/>
        <p:nvPr/>
      </p:nvGrpSpPr>
      <p:grpSpPr>
        <a:xfrm>
          <a:off x="0" y="0"/>
          <a:ext cx="0" cy="0"/>
          <a:chOff x="0" y="0"/>
          <a:chExt cx="0" cy="0"/>
        </a:xfrm>
      </p:grpSpPr>
      <p:sp>
        <p:nvSpPr>
          <p:cNvPr id="76" name="Google Shape;76;p13"/>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3"/>
          <p:cNvPicPr preferRelativeResize="0"/>
          <p:nvPr/>
        </p:nvPicPr>
        <p:blipFill>
          <a:blip r:embed="rId2">
            <a:alphaModFix/>
          </a:blip>
          <a:stretch>
            <a:fillRect/>
          </a:stretch>
        </p:blipFill>
        <p:spPr>
          <a:xfrm>
            <a:off x="0" y="0"/>
            <a:ext cx="9144000" cy="5143513"/>
          </a:xfrm>
          <a:prstGeom prst="rect">
            <a:avLst/>
          </a:prstGeom>
          <a:noFill/>
          <a:ln>
            <a:noFill/>
          </a:ln>
        </p:spPr>
      </p:pic>
      <p:sp>
        <p:nvSpPr>
          <p:cNvPr id="78" name="Google Shape;78;p13"/>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79" name="Google Shape;79;p13"/>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Diplodocus">
  <p:cSld name="TITLE_ONLY_1_1_1_1_1">
    <p:spTree>
      <p:nvGrpSpPr>
        <p:cNvPr id="80" name="Shape 80"/>
        <p:cNvGrpSpPr/>
        <p:nvPr/>
      </p:nvGrpSpPr>
      <p:grpSpPr>
        <a:xfrm>
          <a:off x="0" y="0"/>
          <a:ext cx="0" cy="0"/>
          <a:chOff x="0" y="0"/>
          <a:chExt cx="0" cy="0"/>
        </a:xfrm>
      </p:grpSpPr>
      <p:sp>
        <p:nvSpPr>
          <p:cNvPr id="81" name="Google Shape;81;p14"/>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p14"/>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84" name="Google Shape;84;p1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5"/>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1" type="body"/>
          </p:nvPr>
        </p:nvSpPr>
        <p:spPr>
          <a:xfrm>
            <a:off x="741600" y="3982200"/>
            <a:ext cx="7660800" cy="3435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Clr>
                <a:schemeClr val="dk2"/>
              </a:buClr>
              <a:buSzPts val="1400"/>
              <a:buNone/>
              <a:defRPr sz="1400">
                <a:solidFill>
                  <a:schemeClr val="dk2"/>
                </a:solidFill>
              </a:defRPr>
            </a:lvl1pPr>
          </a:lstStyle>
          <a:p/>
        </p:txBody>
      </p:sp>
      <p:sp>
        <p:nvSpPr>
          <p:cNvPr id="88" name="Google Shape;88;p1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89" name="Google Shape;89;p15"/>
          <p:cNvPicPr preferRelativeResize="0"/>
          <p:nvPr/>
        </p:nvPicPr>
        <p:blipFill rotWithShape="1">
          <a:blip r:embed="rId2">
            <a:alphaModFix/>
          </a:blip>
          <a:srcRect b="59417" l="0" r="0" t="0"/>
          <a:stretch/>
        </p:blipFill>
        <p:spPr>
          <a:xfrm>
            <a:off x="0" y="0"/>
            <a:ext cx="9144000" cy="2087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yrannosaurus" type="blank">
  <p:cSld name="BLANK">
    <p:spTree>
      <p:nvGrpSpPr>
        <p:cNvPr id="90" name="Shape 90"/>
        <p:cNvGrpSpPr/>
        <p:nvPr/>
      </p:nvGrpSpPr>
      <p:grpSpPr>
        <a:xfrm>
          <a:off x="0" y="0"/>
          <a:ext cx="0" cy="0"/>
          <a:chOff x="0" y="0"/>
          <a:chExt cx="0" cy="0"/>
        </a:xfrm>
      </p:grpSpPr>
      <p:sp>
        <p:nvSpPr>
          <p:cNvPr id="91" name="Google Shape;91;p1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a:blip r:embed="rId2">
            <a:alphaModFix/>
          </a:blip>
          <a:stretch>
            <a:fillRect/>
          </a:stretch>
        </p:blipFill>
        <p:spPr>
          <a:xfrm>
            <a:off x="0" y="0"/>
            <a:ext cx="9144000" cy="51447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lesiosaur">
  <p:cSld name="BLANK_1">
    <p:spTree>
      <p:nvGrpSpPr>
        <p:cNvPr id="93" name="Shape 93"/>
        <p:cNvGrpSpPr/>
        <p:nvPr/>
      </p:nvGrpSpPr>
      <p:grpSpPr>
        <a:xfrm>
          <a:off x="0" y="0"/>
          <a:ext cx="0" cy="0"/>
          <a:chOff x="0" y="0"/>
          <a:chExt cx="0" cy="0"/>
        </a:xfrm>
      </p:grpSpPr>
      <p:pic>
        <p:nvPicPr>
          <p:cNvPr id="94" name="Google Shape;94;p17"/>
          <p:cNvPicPr preferRelativeResize="0"/>
          <p:nvPr/>
        </p:nvPicPr>
        <p:blipFill>
          <a:blip r:embed="rId2">
            <a:alphaModFix/>
          </a:blip>
          <a:stretch>
            <a:fillRect/>
          </a:stretch>
        </p:blipFill>
        <p:spPr>
          <a:xfrm>
            <a:off x="0" y="0"/>
            <a:ext cx="9143986" cy="5143500"/>
          </a:xfrm>
          <a:prstGeom prst="rect">
            <a:avLst/>
          </a:prstGeom>
          <a:noFill/>
          <a:ln>
            <a:noFill/>
          </a:ln>
        </p:spPr>
      </p:pic>
      <p:sp>
        <p:nvSpPr>
          <p:cNvPr id="95" name="Google Shape;95;p1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terodactyl">
  <p:cSld name="BLANK_1_1">
    <p:spTree>
      <p:nvGrpSpPr>
        <p:cNvPr id="96" name="Shape 96"/>
        <p:cNvGrpSpPr/>
        <p:nvPr/>
      </p:nvGrpSpPr>
      <p:grpSpPr>
        <a:xfrm>
          <a:off x="0" y="0"/>
          <a:ext cx="0" cy="0"/>
          <a:chOff x="0" y="0"/>
          <a:chExt cx="0" cy="0"/>
        </a:xfrm>
      </p:grpSpPr>
      <p:pic>
        <p:nvPicPr>
          <p:cNvPr id="97" name="Google Shape;97;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1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tegosaurus">
  <p:cSld name="BLANK_1_1_1">
    <p:spTree>
      <p:nvGrpSpPr>
        <p:cNvPr id="99" name="Shape 99"/>
        <p:cNvGrpSpPr/>
        <p:nvPr/>
      </p:nvGrpSpPr>
      <p:grpSpPr>
        <a:xfrm>
          <a:off x="0" y="0"/>
          <a:ext cx="0" cy="0"/>
          <a:chOff x="0" y="0"/>
          <a:chExt cx="0" cy="0"/>
        </a:xfrm>
      </p:grpSpPr>
      <p:pic>
        <p:nvPicPr>
          <p:cNvPr id="100" name="Google Shape;100;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1" name="Google Shape;101;p1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riceratops">
  <p:cSld name="BLANK_1_1_1_1">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13"/>
          </a:xfrm>
          <a:prstGeom prst="rect">
            <a:avLst/>
          </a:prstGeom>
          <a:noFill/>
          <a:ln>
            <a:noFill/>
          </a:ln>
        </p:spPr>
      </p:pic>
      <p:sp>
        <p:nvSpPr>
          <p:cNvPr id="104" name="Google Shape;104;p2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dk1"/>
        </a:solidFill>
      </p:bgPr>
    </p:bg>
    <p:spTree>
      <p:nvGrpSpPr>
        <p:cNvPr id="13"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25"/>
            <a:ext cx="9144000" cy="5143500"/>
          </a:xfrm>
          <a:prstGeom prst="rect">
            <a:avLst/>
          </a:prstGeom>
          <a:noFill/>
          <a:ln>
            <a:noFill/>
          </a:ln>
        </p:spPr>
      </p:pic>
      <p:sp>
        <p:nvSpPr>
          <p:cNvPr id="15" name="Google Shape;15;p3"/>
          <p:cNvSpPr/>
          <p:nvPr/>
        </p:nvSpPr>
        <p:spPr>
          <a:xfrm>
            <a:off x="1630650" y="1333450"/>
            <a:ext cx="5882700" cy="2476500"/>
          </a:xfrm>
          <a:prstGeom prst="rect">
            <a:avLst/>
          </a:prstGeom>
          <a:solidFill>
            <a:schemeClr val="lt2"/>
          </a:solidFill>
          <a:ln>
            <a:noFill/>
          </a:ln>
          <a:effectLst>
            <a:outerShdw blurRad="285750" rotWithShape="0" algn="bl">
              <a:srgbClr val="00131F">
                <a:alpha val="7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1927850" y="1583350"/>
            <a:ext cx="5288400" cy="1159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idx="1" type="subTitle"/>
          </p:nvPr>
        </p:nvSpPr>
        <p:spPr>
          <a:xfrm>
            <a:off x="1927850" y="2840054"/>
            <a:ext cx="5288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iplodocus">
  <p:cSld name="BLANK_1_1_1_1_1">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8" name="Shape 108"/>
        <p:cNvGrpSpPr/>
        <p:nvPr/>
      </p:nvGrpSpPr>
      <p:grpSpPr>
        <a:xfrm>
          <a:off x="0" y="0"/>
          <a:ext cx="0" cy="0"/>
          <a:chOff x="0" y="0"/>
          <a:chExt cx="0" cy="0"/>
        </a:xfrm>
      </p:grpSpPr>
      <p:sp>
        <p:nvSpPr>
          <p:cNvPr id="109" name="Google Shape;109;p22"/>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0" name="Google Shape;110;p22"/>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22"/>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dk1"/>
        </a:solidFill>
      </p:bgPr>
    </p:bg>
    <p:spTree>
      <p:nvGrpSpPr>
        <p:cNvPr id="18" name="Shape 18"/>
        <p:cNvGrpSpPr/>
        <p:nvPr/>
      </p:nvGrpSpPr>
      <p:grpSpPr>
        <a:xfrm>
          <a:off x="0" y="0"/>
          <a:ext cx="0" cy="0"/>
          <a:chOff x="0" y="0"/>
          <a:chExt cx="0" cy="0"/>
        </a:xfrm>
      </p:grpSpPr>
      <p:sp>
        <p:nvSpPr>
          <p:cNvPr id="19" name="Google Shape;19;p4"/>
          <p:cNvSpPr/>
          <p:nvPr/>
        </p:nvSpPr>
        <p:spPr>
          <a:xfrm>
            <a:off x="2743175" y="741550"/>
            <a:ext cx="3657600" cy="3660300"/>
          </a:xfrm>
          <a:prstGeom prst="rect">
            <a:avLst/>
          </a:prstGeom>
          <a:solidFill>
            <a:schemeClr val="lt1"/>
          </a:solidFill>
          <a:ln>
            <a:noFill/>
          </a:ln>
          <a:effectLst>
            <a:outerShdw blurRad="285750" rotWithShape="0" algn="bl">
              <a:srgbClr val="00131F">
                <a:alpha val="7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4"/>
          <p:cNvPicPr preferRelativeResize="0"/>
          <p:nvPr/>
        </p:nvPicPr>
        <p:blipFill>
          <a:blip r:embed="rId2">
            <a:alphaModFix/>
          </a:blip>
          <a:stretch>
            <a:fillRect/>
          </a:stretch>
        </p:blipFill>
        <p:spPr>
          <a:xfrm>
            <a:off x="0" y="3974875"/>
            <a:ext cx="9144000" cy="857250"/>
          </a:xfrm>
          <a:prstGeom prst="rect">
            <a:avLst/>
          </a:prstGeom>
          <a:noFill/>
          <a:ln>
            <a:noFill/>
          </a:ln>
        </p:spPr>
      </p:pic>
      <p:sp>
        <p:nvSpPr>
          <p:cNvPr id="21" name="Google Shape;21;p4"/>
          <p:cNvSpPr txBox="1"/>
          <p:nvPr>
            <p:ph idx="1" type="body"/>
          </p:nvPr>
        </p:nvSpPr>
        <p:spPr>
          <a:xfrm>
            <a:off x="2971800" y="1074425"/>
            <a:ext cx="3200400" cy="2994600"/>
          </a:xfrm>
          <a:prstGeom prst="rect">
            <a:avLst/>
          </a:prstGeom>
        </p:spPr>
        <p:txBody>
          <a:bodyPr anchorCtr="0" anchor="ctr" bIns="0" lIns="0" spcFirstLastPara="1" rIns="0" wrap="square" tIns="0">
            <a:noAutofit/>
          </a:bodyPr>
          <a:lstStyle>
            <a:lvl1pPr indent="-355600" lvl="0" marL="457200" rtl="0" algn="ctr">
              <a:spcBef>
                <a:spcPts val="600"/>
              </a:spcBef>
              <a:spcAft>
                <a:spcPts val="0"/>
              </a:spcAft>
              <a:buSzPts val="2000"/>
              <a:buFont typeface="Bellota Text"/>
              <a:buChar char="●"/>
              <a:defRPr b="1">
                <a:latin typeface="Bellota Text"/>
                <a:ea typeface="Bellota Text"/>
                <a:cs typeface="Bellota Text"/>
                <a:sym typeface="Bellota Text"/>
              </a:defRPr>
            </a:lvl1pPr>
            <a:lvl2pPr indent="-355600" lvl="1" marL="914400" rtl="0" algn="ctr">
              <a:spcBef>
                <a:spcPts val="0"/>
              </a:spcBef>
              <a:spcAft>
                <a:spcPts val="0"/>
              </a:spcAft>
              <a:buSzPts val="2000"/>
              <a:buFont typeface="Bellota Text"/>
              <a:buChar char="○"/>
              <a:defRPr b="1">
                <a:latin typeface="Bellota Text"/>
                <a:ea typeface="Bellota Text"/>
                <a:cs typeface="Bellota Text"/>
                <a:sym typeface="Bellota Text"/>
              </a:defRPr>
            </a:lvl2pPr>
            <a:lvl3pPr indent="-355600" lvl="2" marL="1371600" rtl="0" algn="ctr">
              <a:spcBef>
                <a:spcPts val="0"/>
              </a:spcBef>
              <a:spcAft>
                <a:spcPts val="0"/>
              </a:spcAft>
              <a:buSzPts val="2000"/>
              <a:buFont typeface="Bellota Text"/>
              <a:buChar char="■"/>
              <a:defRPr b="1">
                <a:latin typeface="Bellota Text"/>
                <a:ea typeface="Bellota Text"/>
                <a:cs typeface="Bellota Text"/>
                <a:sym typeface="Bellota Text"/>
              </a:defRPr>
            </a:lvl3pPr>
            <a:lvl4pPr indent="-355600" lvl="3" marL="1828800" rtl="0" algn="ctr">
              <a:spcBef>
                <a:spcPts val="0"/>
              </a:spcBef>
              <a:spcAft>
                <a:spcPts val="0"/>
              </a:spcAft>
              <a:buSzPts val="2000"/>
              <a:buFont typeface="Bellota Text"/>
              <a:buChar char="●"/>
              <a:defRPr b="1">
                <a:latin typeface="Bellota Text"/>
                <a:ea typeface="Bellota Text"/>
                <a:cs typeface="Bellota Text"/>
                <a:sym typeface="Bellota Text"/>
              </a:defRPr>
            </a:lvl4pPr>
            <a:lvl5pPr indent="-355600" lvl="4" marL="2286000" rtl="0" algn="ctr">
              <a:spcBef>
                <a:spcPts val="0"/>
              </a:spcBef>
              <a:spcAft>
                <a:spcPts val="0"/>
              </a:spcAft>
              <a:buSzPts val="2000"/>
              <a:buFont typeface="Bellota Text"/>
              <a:buChar char="○"/>
              <a:defRPr b="1">
                <a:latin typeface="Bellota Text"/>
                <a:ea typeface="Bellota Text"/>
                <a:cs typeface="Bellota Text"/>
                <a:sym typeface="Bellota Text"/>
              </a:defRPr>
            </a:lvl5pPr>
            <a:lvl6pPr indent="-355600" lvl="5" marL="2743200" rtl="0" algn="ctr">
              <a:spcBef>
                <a:spcPts val="0"/>
              </a:spcBef>
              <a:spcAft>
                <a:spcPts val="0"/>
              </a:spcAft>
              <a:buSzPts val="2000"/>
              <a:buFont typeface="Bellota Text"/>
              <a:buChar char="■"/>
              <a:defRPr b="1">
                <a:latin typeface="Bellota Text"/>
                <a:ea typeface="Bellota Text"/>
                <a:cs typeface="Bellota Text"/>
                <a:sym typeface="Bellota Text"/>
              </a:defRPr>
            </a:lvl6pPr>
            <a:lvl7pPr indent="-355600" lvl="6" marL="3200400" rtl="0" algn="ctr">
              <a:spcBef>
                <a:spcPts val="0"/>
              </a:spcBef>
              <a:spcAft>
                <a:spcPts val="0"/>
              </a:spcAft>
              <a:buSzPts val="2000"/>
              <a:buFont typeface="Bellota Text"/>
              <a:buChar char="●"/>
              <a:defRPr b="1">
                <a:latin typeface="Bellota Text"/>
                <a:ea typeface="Bellota Text"/>
                <a:cs typeface="Bellota Text"/>
                <a:sym typeface="Bellota Text"/>
              </a:defRPr>
            </a:lvl7pPr>
            <a:lvl8pPr indent="-355600" lvl="7" marL="3657600" rtl="0" algn="ctr">
              <a:spcBef>
                <a:spcPts val="0"/>
              </a:spcBef>
              <a:spcAft>
                <a:spcPts val="0"/>
              </a:spcAft>
              <a:buSzPts val="2000"/>
              <a:buFont typeface="Bellota Text"/>
              <a:buChar char="○"/>
              <a:defRPr b="1">
                <a:latin typeface="Bellota Text"/>
                <a:ea typeface="Bellota Text"/>
                <a:cs typeface="Bellota Text"/>
                <a:sym typeface="Bellota Text"/>
              </a:defRPr>
            </a:lvl8pPr>
            <a:lvl9pPr indent="-355600" lvl="8" marL="4114800" rtl="0" algn="ctr">
              <a:spcBef>
                <a:spcPts val="0"/>
              </a:spcBef>
              <a:spcAft>
                <a:spcPts val="0"/>
              </a:spcAft>
              <a:buSzPts val="2000"/>
              <a:buFont typeface="Bellota Text"/>
              <a:buChar char="■"/>
              <a:defRPr b="1">
                <a:latin typeface="Bellota Text"/>
                <a:ea typeface="Bellota Text"/>
                <a:cs typeface="Bellota Text"/>
                <a:sym typeface="Bellota Text"/>
              </a:defRPr>
            </a:lvl9pPr>
          </a:lstStyle>
          <a:p/>
        </p:txBody>
      </p:sp>
      <p:sp>
        <p:nvSpPr>
          <p:cNvPr id="22" name="Google Shape;22;p4"/>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3">
            <a:alphaModFix/>
          </a:blip>
          <a:stretch>
            <a:fillRect/>
          </a:stretch>
        </p:blipFill>
        <p:spPr>
          <a:xfrm rot="10800000">
            <a:off x="4293613" y="454075"/>
            <a:ext cx="556775" cy="616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title"/>
          </p:nvPr>
        </p:nvSpPr>
        <p:spPr>
          <a:xfrm>
            <a:off x="1082050" y="1127750"/>
            <a:ext cx="6979800" cy="3363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7" name="Google Shape;27;p5"/>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28" name="Google Shape;28;p5"/>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29" name="Google Shape;29;p5"/>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30" name="Google Shape;30;p5"/>
          <p:cNvPicPr preferRelativeResize="0"/>
          <p:nvPr/>
        </p:nvPicPr>
        <p:blipFill>
          <a:blip r:embed="rId3">
            <a:alphaModFix/>
          </a:blip>
          <a:stretch>
            <a:fillRect/>
          </a:stretch>
        </p:blipFill>
        <p:spPr>
          <a:xfrm flipH="1" rot="5400000">
            <a:off x="544005" y="1061352"/>
            <a:ext cx="382111" cy="4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background">
  <p:cSld name="TITLE_AND_BODY_1">
    <p:spTree>
      <p:nvGrpSpPr>
        <p:cNvPr id="31" name="Shape 31"/>
        <p:cNvGrpSpPr/>
        <p:nvPr/>
      </p:nvGrpSpPr>
      <p:grpSpPr>
        <a:xfrm>
          <a:off x="0" y="0"/>
          <a:ext cx="0" cy="0"/>
          <a:chOff x="0" y="0"/>
          <a:chExt cx="0" cy="0"/>
        </a:xfrm>
      </p:grpSpPr>
      <p:sp>
        <p:nvSpPr>
          <p:cNvPr id="32" name="Google Shape;32;p6"/>
          <p:cNvSpPr/>
          <p:nvPr/>
        </p:nvSpPr>
        <p:spPr>
          <a:xfrm>
            <a:off x="741600" y="741600"/>
            <a:ext cx="38304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1082050" y="1455410"/>
            <a:ext cx="3108900" cy="3363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4" name="Google Shape;34;p6"/>
          <p:cNvSpPr txBox="1"/>
          <p:nvPr>
            <p:ph idx="1" type="body"/>
          </p:nvPr>
        </p:nvSpPr>
        <p:spPr>
          <a:xfrm>
            <a:off x="1082050" y="1961310"/>
            <a:ext cx="3108900" cy="18258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35" name="Google Shape;35;p6"/>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36" name="Google Shape;36;p6"/>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37" name="Google Shape;37;p6"/>
          <p:cNvPicPr preferRelativeResize="0"/>
          <p:nvPr/>
        </p:nvPicPr>
        <p:blipFill>
          <a:blip r:embed="rId3">
            <a:alphaModFix/>
          </a:blip>
          <a:stretch>
            <a:fillRect/>
          </a:stretch>
        </p:blipFill>
        <p:spPr>
          <a:xfrm flipH="1" rot="5400000">
            <a:off x="544005" y="1061352"/>
            <a:ext cx="382111" cy="4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8" name="Shape 38"/>
        <p:cNvGrpSpPr/>
        <p:nvPr/>
      </p:nvGrpSpPr>
      <p:grpSpPr>
        <a:xfrm>
          <a:off x="0" y="0"/>
          <a:ext cx="0" cy="0"/>
          <a:chOff x="0" y="0"/>
          <a:chExt cx="0" cy="0"/>
        </a:xfrm>
      </p:grpSpPr>
      <p:sp>
        <p:nvSpPr>
          <p:cNvPr id="39" name="Google Shape;39;p7"/>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7"/>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41" name="Google Shape;41;p7"/>
          <p:cNvPicPr preferRelativeResize="0"/>
          <p:nvPr/>
        </p:nvPicPr>
        <p:blipFill>
          <a:blip r:embed="rId3">
            <a:alphaModFix/>
          </a:blip>
          <a:stretch>
            <a:fillRect/>
          </a:stretch>
        </p:blipFill>
        <p:spPr>
          <a:xfrm flipH="1" rot="5400000">
            <a:off x="544005" y="1061352"/>
            <a:ext cx="382111" cy="423375"/>
          </a:xfrm>
          <a:prstGeom prst="rect">
            <a:avLst/>
          </a:prstGeom>
          <a:noFill/>
          <a:ln>
            <a:noFill/>
          </a:ln>
        </p:spPr>
      </p:pic>
      <p:sp>
        <p:nvSpPr>
          <p:cNvPr id="42" name="Google Shape;42;p7"/>
          <p:cNvSpPr txBox="1"/>
          <p:nvPr>
            <p:ph type="title"/>
          </p:nvPr>
        </p:nvSpPr>
        <p:spPr>
          <a:xfrm>
            <a:off x="1082050" y="1127750"/>
            <a:ext cx="6979800" cy="3363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3" name="Google Shape;43;p7"/>
          <p:cNvSpPr txBox="1"/>
          <p:nvPr>
            <p:ph idx="1" type="body"/>
          </p:nvPr>
        </p:nvSpPr>
        <p:spPr>
          <a:xfrm>
            <a:off x="1082050" y="1633650"/>
            <a:ext cx="3313800" cy="25116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44" name="Google Shape;44;p7"/>
          <p:cNvSpPr txBox="1"/>
          <p:nvPr>
            <p:ph idx="2" type="body"/>
          </p:nvPr>
        </p:nvSpPr>
        <p:spPr>
          <a:xfrm>
            <a:off x="4747958" y="1633650"/>
            <a:ext cx="3313800" cy="25116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45" name="Google Shape;45;p7"/>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6" name="Shape 46"/>
        <p:cNvGrpSpPr/>
        <p:nvPr/>
      </p:nvGrpSpPr>
      <p:grpSpPr>
        <a:xfrm>
          <a:off x="0" y="0"/>
          <a:ext cx="0" cy="0"/>
          <a:chOff x="0" y="0"/>
          <a:chExt cx="0" cy="0"/>
        </a:xfrm>
      </p:grpSpPr>
      <p:sp>
        <p:nvSpPr>
          <p:cNvPr id="47" name="Google Shape;47;p8"/>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8"/>
          <p:cNvPicPr preferRelativeResize="0"/>
          <p:nvPr/>
        </p:nvPicPr>
        <p:blipFill>
          <a:blip r:embed="rId2">
            <a:alphaModFix/>
          </a:blip>
          <a:stretch>
            <a:fillRect/>
          </a:stretch>
        </p:blipFill>
        <p:spPr>
          <a:xfrm>
            <a:off x="0" y="3974875"/>
            <a:ext cx="9144000" cy="857250"/>
          </a:xfrm>
          <a:prstGeom prst="rect">
            <a:avLst/>
          </a:prstGeom>
          <a:noFill/>
          <a:ln>
            <a:noFill/>
          </a:ln>
        </p:spPr>
      </p:pic>
      <p:pic>
        <p:nvPicPr>
          <p:cNvPr id="49" name="Google Shape;49;p8"/>
          <p:cNvPicPr preferRelativeResize="0"/>
          <p:nvPr/>
        </p:nvPicPr>
        <p:blipFill>
          <a:blip r:embed="rId3">
            <a:alphaModFix/>
          </a:blip>
          <a:stretch>
            <a:fillRect/>
          </a:stretch>
        </p:blipFill>
        <p:spPr>
          <a:xfrm flipH="1" rot="5400000">
            <a:off x="544005" y="1061352"/>
            <a:ext cx="382111" cy="423375"/>
          </a:xfrm>
          <a:prstGeom prst="rect">
            <a:avLst/>
          </a:prstGeom>
          <a:noFill/>
          <a:ln>
            <a:noFill/>
          </a:ln>
        </p:spPr>
      </p:pic>
      <p:sp>
        <p:nvSpPr>
          <p:cNvPr id="50" name="Google Shape;50;p8"/>
          <p:cNvSpPr txBox="1"/>
          <p:nvPr>
            <p:ph type="title"/>
          </p:nvPr>
        </p:nvSpPr>
        <p:spPr>
          <a:xfrm>
            <a:off x="1082050" y="1127750"/>
            <a:ext cx="6979800" cy="3363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1" name="Google Shape;51;p8"/>
          <p:cNvSpPr txBox="1"/>
          <p:nvPr>
            <p:ph idx="1" type="body"/>
          </p:nvPr>
        </p:nvSpPr>
        <p:spPr>
          <a:xfrm>
            <a:off x="1082050" y="1633650"/>
            <a:ext cx="2145600" cy="25041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2" name="Google Shape;52;p8"/>
          <p:cNvSpPr txBox="1"/>
          <p:nvPr>
            <p:ph idx="2" type="body"/>
          </p:nvPr>
        </p:nvSpPr>
        <p:spPr>
          <a:xfrm>
            <a:off x="3467115" y="1633650"/>
            <a:ext cx="2145600" cy="25041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3" name="Google Shape;53;p8"/>
          <p:cNvSpPr txBox="1"/>
          <p:nvPr>
            <p:ph idx="3" type="body"/>
          </p:nvPr>
        </p:nvSpPr>
        <p:spPr>
          <a:xfrm>
            <a:off x="5852181" y="1633650"/>
            <a:ext cx="2145600" cy="25041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4" name="Google Shape;54;p8"/>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Tyrannosaurus" type="titleOnly">
  <p:cSld name="TITLE_ONLY">
    <p:spTree>
      <p:nvGrpSpPr>
        <p:cNvPr id="55" name="Shape 55"/>
        <p:cNvGrpSpPr/>
        <p:nvPr/>
      </p:nvGrpSpPr>
      <p:grpSpPr>
        <a:xfrm>
          <a:off x="0" y="0"/>
          <a:ext cx="0" cy="0"/>
          <a:chOff x="0" y="0"/>
          <a:chExt cx="0" cy="0"/>
        </a:xfrm>
      </p:grpSpPr>
      <p:sp>
        <p:nvSpPr>
          <p:cNvPr id="56" name="Google Shape;56;p9"/>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9"/>
          <p:cNvPicPr preferRelativeResize="0"/>
          <p:nvPr/>
        </p:nvPicPr>
        <p:blipFill>
          <a:blip r:embed="rId2">
            <a:alphaModFix/>
          </a:blip>
          <a:stretch>
            <a:fillRect/>
          </a:stretch>
        </p:blipFill>
        <p:spPr>
          <a:xfrm>
            <a:off x="0" y="0"/>
            <a:ext cx="9144000" cy="5144791"/>
          </a:xfrm>
          <a:prstGeom prst="rect">
            <a:avLst/>
          </a:prstGeom>
          <a:noFill/>
          <a:ln>
            <a:noFill/>
          </a:ln>
        </p:spPr>
      </p:pic>
      <p:sp>
        <p:nvSpPr>
          <p:cNvPr id="58" name="Google Shape;58;p9"/>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59" name="Google Shape;59;p9"/>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Plesiosaur">
  <p:cSld name="TITLE_ONLY_1">
    <p:spTree>
      <p:nvGrpSpPr>
        <p:cNvPr id="60" name="Shape 60"/>
        <p:cNvGrpSpPr/>
        <p:nvPr/>
      </p:nvGrpSpPr>
      <p:grpSpPr>
        <a:xfrm>
          <a:off x="0" y="0"/>
          <a:ext cx="0" cy="0"/>
          <a:chOff x="0" y="0"/>
          <a:chExt cx="0" cy="0"/>
        </a:xfrm>
      </p:grpSpPr>
      <p:sp>
        <p:nvSpPr>
          <p:cNvPr id="61" name="Google Shape;61;p10"/>
          <p:cNvSpPr/>
          <p:nvPr/>
        </p:nvSpPr>
        <p:spPr>
          <a:xfrm>
            <a:off x="741600" y="741600"/>
            <a:ext cx="7660800" cy="3660300"/>
          </a:xfrm>
          <a:prstGeom prst="rect">
            <a:avLst/>
          </a:prstGeom>
          <a:solidFill>
            <a:schemeClr val="lt1"/>
          </a:solidFill>
          <a:ln>
            <a:noFill/>
          </a:ln>
          <a:effectLst>
            <a:outerShdw blurRad="285750" rotWithShape="0" algn="bl">
              <a:srgbClr val="054C3A">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0"/>
          <p:cNvPicPr preferRelativeResize="0"/>
          <p:nvPr/>
        </p:nvPicPr>
        <p:blipFill>
          <a:blip r:embed="rId2">
            <a:alphaModFix/>
          </a:blip>
          <a:stretch>
            <a:fillRect/>
          </a:stretch>
        </p:blipFill>
        <p:spPr>
          <a:xfrm>
            <a:off x="0" y="0"/>
            <a:ext cx="9143986" cy="5143500"/>
          </a:xfrm>
          <a:prstGeom prst="rect">
            <a:avLst/>
          </a:prstGeom>
          <a:noFill/>
          <a:ln>
            <a:noFill/>
          </a:ln>
        </p:spPr>
      </p:pic>
      <p:sp>
        <p:nvSpPr>
          <p:cNvPr id="63" name="Google Shape;63;p10"/>
          <p:cNvSpPr txBox="1"/>
          <p:nvPr>
            <p:ph type="title"/>
          </p:nvPr>
        </p:nvSpPr>
        <p:spPr>
          <a:xfrm>
            <a:off x="1082050" y="975350"/>
            <a:ext cx="6979800" cy="336300"/>
          </a:xfrm>
          <a:prstGeom prst="rect">
            <a:avLst/>
          </a:prstGeom>
        </p:spPr>
        <p:txBody>
          <a:bodyPr anchorCtr="0" anchor="b" bIns="0" lIns="0" spcFirstLastPara="1" rIns="0" wrap="square" tIns="0">
            <a:noAutofit/>
          </a:bodyPr>
          <a:lstStyle>
            <a:lvl1pPr lvl="0" rtl="0" algn="ctr">
              <a:spcBef>
                <a:spcPts val="0"/>
              </a:spcBef>
              <a:spcAft>
                <a:spcPts val="0"/>
              </a:spcAft>
              <a:buSzPts val="2400"/>
              <a:buNone/>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
        <p:nvSpPr>
          <p:cNvPr id="64" name="Google Shape;64;p10"/>
          <p:cNvSpPr txBox="1"/>
          <p:nvPr>
            <p:ph idx="12" type="sldNum"/>
          </p:nvPr>
        </p:nvSpPr>
        <p:spPr>
          <a:xfrm>
            <a:off x="4297650"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82050" y="1127750"/>
            <a:ext cx="6979800" cy="33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1pPr>
            <a:lvl2pPr lvl="1"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2pPr>
            <a:lvl3pPr lvl="2"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3pPr>
            <a:lvl4pPr lvl="3"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4pPr>
            <a:lvl5pPr lvl="4"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5pPr>
            <a:lvl6pPr lvl="5"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6pPr>
            <a:lvl7pPr lvl="6"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7pPr>
            <a:lvl8pPr lvl="7"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8pPr>
            <a:lvl9pPr lvl="8" rtl="0">
              <a:lnSpc>
                <a:spcPct val="90000"/>
              </a:lnSpc>
              <a:spcBef>
                <a:spcPts val="0"/>
              </a:spcBef>
              <a:spcAft>
                <a:spcPts val="0"/>
              </a:spcAft>
              <a:buClr>
                <a:schemeClr val="dk1"/>
              </a:buClr>
              <a:buSzPts val="2400"/>
              <a:buFont typeface="Catamaran Thin"/>
              <a:buNone/>
              <a:defRPr sz="2400">
                <a:solidFill>
                  <a:schemeClr val="dk1"/>
                </a:solidFill>
                <a:latin typeface="Catamaran Thin"/>
                <a:ea typeface="Catamaran Thin"/>
                <a:cs typeface="Catamaran Thin"/>
                <a:sym typeface="Catamaran Thin"/>
              </a:defRPr>
            </a:lvl9pPr>
          </a:lstStyle>
          <a:p/>
        </p:txBody>
      </p:sp>
      <p:sp>
        <p:nvSpPr>
          <p:cNvPr id="7" name="Google Shape;7;p1"/>
          <p:cNvSpPr txBox="1"/>
          <p:nvPr>
            <p:ph idx="1" type="body"/>
          </p:nvPr>
        </p:nvSpPr>
        <p:spPr>
          <a:xfrm>
            <a:off x="1082050" y="1633651"/>
            <a:ext cx="6979800" cy="2359200"/>
          </a:xfrm>
          <a:prstGeom prst="rect">
            <a:avLst/>
          </a:prstGeom>
          <a:noFill/>
          <a:ln>
            <a:noFill/>
          </a:ln>
        </p:spPr>
        <p:txBody>
          <a:bodyPr anchorCtr="0" anchor="t" bIns="0" lIns="0" spcFirstLastPara="1" rIns="0" wrap="square" tIns="0">
            <a:noAutofit/>
          </a:bodyPr>
          <a:lstStyle>
            <a:lvl1pPr indent="-355600" lvl="0" marL="457200" rtl="0">
              <a:lnSpc>
                <a:spcPct val="115000"/>
              </a:lnSpc>
              <a:spcBef>
                <a:spcPts val="600"/>
              </a:spcBef>
              <a:spcAft>
                <a:spcPts val="0"/>
              </a:spcAft>
              <a:buClr>
                <a:schemeClr val="accent2"/>
              </a:buClr>
              <a:buSzPts val="2000"/>
              <a:buFont typeface="Bellota Text Light"/>
              <a:buChar char="●"/>
              <a:defRPr sz="2000">
                <a:solidFill>
                  <a:schemeClr val="dk1"/>
                </a:solidFill>
                <a:latin typeface="Bellota Text Light"/>
                <a:ea typeface="Bellota Text Light"/>
                <a:cs typeface="Bellota Text Light"/>
                <a:sym typeface="Bellota Text Light"/>
              </a:defRPr>
            </a:lvl1pPr>
            <a:lvl2pPr indent="-355600" lvl="1" marL="914400" rtl="0">
              <a:lnSpc>
                <a:spcPct val="115000"/>
              </a:lnSpc>
              <a:spcBef>
                <a:spcPts val="0"/>
              </a:spcBef>
              <a:spcAft>
                <a:spcPts val="0"/>
              </a:spcAft>
              <a:buClr>
                <a:schemeClr val="accent3"/>
              </a:buClr>
              <a:buSzPts val="2000"/>
              <a:buFont typeface="Bellota Text Light"/>
              <a:buChar char="○"/>
              <a:defRPr sz="2000">
                <a:solidFill>
                  <a:schemeClr val="dk1"/>
                </a:solidFill>
                <a:latin typeface="Bellota Text Light"/>
                <a:ea typeface="Bellota Text Light"/>
                <a:cs typeface="Bellota Text Light"/>
                <a:sym typeface="Bellota Text Light"/>
              </a:defRPr>
            </a:lvl2pPr>
            <a:lvl3pPr indent="-355600" lvl="2" marL="1371600" rtl="0">
              <a:lnSpc>
                <a:spcPct val="115000"/>
              </a:lnSpc>
              <a:spcBef>
                <a:spcPts val="0"/>
              </a:spcBef>
              <a:spcAft>
                <a:spcPts val="0"/>
              </a:spcAft>
              <a:buClr>
                <a:schemeClr val="accent1"/>
              </a:buClr>
              <a:buSzPts val="2000"/>
              <a:buFont typeface="Bellota Text Light"/>
              <a:buChar char="■"/>
              <a:defRPr sz="2000">
                <a:solidFill>
                  <a:schemeClr val="dk1"/>
                </a:solidFill>
                <a:latin typeface="Bellota Text Light"/>
                <a:ea typeface="Bellota Text Light"/>
                <a:cs typeface="Bellota Text Light"/>
                <a:sym typeface="Bellota Text Light"/>
              </a:defRPr>
            </a:lvl3pPr>
            <a:lvl4pPr indent="-355600" lvl="3" marL="18288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4pPr>
            <a:lvl5pPr indent="-355600" lvl="4" marL="22860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5pPr>
            <a:lvl6pPr indent="-355600" lvl="5" marL="27432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6pPr>
            <a:lvl7pPr indent="-355600" lvl="6" marL="32004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7pPr>
            <a:lvl8pPr indent="-355600" lvl="7" marL="36576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8pPr>
            <a:lvl9pPr indent="-355600" lvl="8" marL="4114800" rtl="0">
              <a:lnSpc>
                <a:spcPct val="115000"/>
              </a:lnSpc>
              <a:spcBef>
                <a:spcPts val="0"/>
              </a:spcBef>
              <a:spcAft>
                <a:spcPts val="0"/>
              </a:spcAft>
              <a:buClr>
                <a:schemeClr val="dk1"/>
              </a:buClr>
              <a:buSzPts val="2000"/>
              <a:buFont typeface="Bellota Text Light"/>
              <a:buChar char="■"/>
              <a:defRPr sz="2000">
                <a:solidFill>
                  <a:schemeClr val="dk1"/>
                </a:solidFill>
                <a:latin typeface="Bellota Text Light"/>
                <a:ea typeface="Bellota Text Light"/>
                <a:cs typeface="Bellota Text Light"/>
                <a:sym typeface="Bellota Text Light"/>
              </a:defRPr>
            </a:lvl9pPr>
          </a:lstStyle>
          <a:p/>
        </p:txBody>
      </p:sp>
      <p:sp>
        <p:nvSpPr>
          <p:cNvPr id="8" name="Google Shape;8;p1"/>
          <p:cNvSpPr txBox="1"/>
          <p:nvPr>
            <p:ph idx="12" type="sldNum"/>
          </p:nvPr>
        </p:nvSpPr>
        <p:spPr>
          <a:xfrm>
            <a:off x="4297650" y="4749851"/>
            <a:ext cx="548700" cy="393600"/>
          </a:xfrm>
          <a:prstGeom prst="rect">
            <a:avLst/>
          </a:prstGeom>
          <a:noFill/>
          <a:ln>
            <a:noFill/>
          </a:ln>
        </p:spPr>
        <p:txBody>
          <a:bodyPr anchorCtr="0" anchor="ctr" bIns="0" lIns="0" spcFirstLastPara="1" rIns="0" wrap="square" tIns="0">
            <a:noAutofit/>
          </a:bodyPr>
          <a:lstStyle>
            <a:lvl1pPr lvl="0" rtl="0" algn="ctr">
              <a:buNone/>
              <a:defRPr b="1" sz="1300">
                <a:solidFill>
                  <a:schemeClr val="dk2"/>
                </a:solidFill>
                <a:latin typeface="Catamaran"/>
                <a:ea typeface="Catamaran"/>
                <a:cs typeface="Catamaran"/>
                <a:sym typeface="Catamaran"/>
              </a:defRPr>
            </a:lvl1pPr>
            <a:lvl2pPr lvl="1" rtl="0" algn="ctr">
              <a:buNone/>
              <a:defRPr b="1" sz="1300">
                <a:solidFill>
                  <a:schemeClr val="dk2"/>
                </a:solidFill>
                <a:latin typeface="Catamaran"/>
                <a:ea typeface="Catamaran"/>
                <a:cs typeface="Catamaran"/>
                <a:sym typeface="Catamaran"/>
              </a:defRPr>
            </a:lvl2pPr>
            <a:lvl3pPr lvl="2" rtl="0" algn="ctr">
              <a:buNone/>
              <a:defRPr b="1" sz="1300">
                <a:solidFill>
                  <a:schemeClr val="dk2"/>
                </a:solidFill>
                <a:latin typeface="Catamaran"/>
                <a:ea typeface="Catamaran"/>
                <a:cs typeface="Catamaran"/>
                <a:sym typeface="Catamaran"/>
              </a:defRPr>
            </a:lvl3pPr>
            <a:lvl4pPr lvl="3" rtl="0" algn="ctr">
              <a:buNone/>
              <a:defRPr b="1" sz="1300">
                <a:solidFill>
                  <a:schemeClr val="dk2"/>
                </a:solidFill>
                <a:latin typeface="Catamaran"/>
                <a:ea typeface="Catamaran"/>
                <a:cs typeface="Catamaran"/>
                <a:sym typeface="Catamaran"/>
              </a:defRPr>
            </a:lvl4pPr>
            <a:lvl5pPr lvl="4" rtl="0" algn="ctr">
              <a:buNone/>
              <a:defRPr b="1" sz="1300">
                <a:solidFill>
                  <a:schemeClr val="dk2"/>
                </a:solidFill>
                <a:latin typeface="Catamaran"/>
                <a:ea typeface="Catamaran"/>
                <a:cs typeface="Catamaran"/>
                <a:sym typeface="Catamaran"/>
              </a:defRPr>
            </a:lvl5pPr>
            <a:lvl6pPr lvl="5" rtl="0" algn="ctr">
              <a:buNone/>
              <a:defRPr b="1" sz="1300">
                <a:solidFill>
                  <a:schemeClr val="dk2"/>
                </a:solidFill>
                <a:latin typeface="Catamaran"/>
                <a:ea typeface="Catamaran"/>
                <a:cs typeface="Catamaran"/>
                <a:sym typeface="Catamaran"/>
              </a:defRPr>
            </a:lvl6pPr>
            <a:lvl7pPr lvl="6" rtl="0" algn="ctr">
              <a:buNone/>
              <a:defRPr b="1" sz="1300">
                <a:solidFill>
                  <a:schemeClr val="dk2"/>
                </a:solidFill>
                <a:latin typeface="Catamaran"/>
                <a:ea typeface="Catamaran"/>
                <a:cs typeface="Catamaran"/>
                <a:sym typeface="Catamaran"/>
              </a:defRPr>
            </a:lvl7pPr>
            <a:lvl8pPr lvl="7" rtl="0" algn="ctr">
              <a:buNone/>
              <a:defRPr b="1" sz="1300">
                <a:solidFill>
                  <a:schemeClr val="dk2"/>
                </a:solidFill>
                <a:latin typeface="Catamaran"/>
                <a:ea typeface="Catamaran"/>
                <a:cs typeface="Catamaran"/>
                <a:sym typeface="Catamaran"/>
              </a:defRPr>
            </a:lvl8pPr>
            <a:lvl9pPr lvl="8" rtl="0" algn="ctr">
              <a:buNone/>
              <a:defRPr b="1" sz="1300">
                <a:solidFill>
                  <a:schemeClr val="dk2"/>
                </a:solidFill>
                <a:latin typeface="Catamaran"/>
                <a:ea typeface="Catamaran"/>
                <a:cs typeface="Catamaran"/>
                <a:sym typeface="Catamaran"/>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bit.ly/2020handou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drive.google.com/open?id=1xAmXy9DUvkH1GpTbBMFynh_sIoSgQgV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educationaltechnology.net/technological-pedagogical-content-knowledge-tpack-framework/" TargetMode="External"/><Relationship Id="rId4" Type="http://schemas.openxmlformats.org/officeDocument/2006/relationships/hyperlink" Target="https://www.educatorstechnology.com/2013/06/samr-model-explained-for-teachers.html" TargetMode="External"/><Relationship Id="rId5" Type="http://schemas.openxmlformats.org/officeDocument/2006/relationships/hyperlink" Target="https://drive.google.com/file/d/1xAmXy9DUvkH1GpTbBMFynh_sIoSgQgVD/view" TargetMode="External"/><Relationship Id="rId6" Type="http://schemas.openxmlformats.org/officeDocument/2006/relationships/hyperlink" Target="https://drive.google.com/open?id=1PMwPKOXklj32iIUe4jDfCfBjm8e4iCXZ" TargetMode="External"/><Relationship Id="rId7" Type="http://schemas.openxmlformats.org/officeDocument/2006/relationships/hyperlink" Target="https://drive.google.com/open?id=14b5MgL0IiC_vfTTGLo3t6vMhj3CqAd8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docs.google.com/presentation/d/1fM_JW77nrcvgcrTmayTM7-lCM4LEXMHe8GDzqAIn_l0/edit#slide=id.g895e877d79_0_1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padlet.com/cmatheson/cusdsumme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docs.google.com/document/d/1sWzaxBM12NUQr1YZPs2enyPQ7NbC-_ug0HQHJaftFBg/edit?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padlet.com/cmatheson/cusdsumm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Welcome Instructions 8:00-8:30</a:t>
            </a:r>
            <a:endParaRPr/>
          </a:p>
        </p:txBody>
      </p:sp>
      <p:sp>
        <p:nvSpPr>
          <p:cNvPr id="117" name="Google Shape;117;p23"/>
          <p:cNvSpPr txBox="1"/>
          <p:nvPr>
            <p:ph idx="1" type="body"/>
          </p:nvPr>
        </p:nvSpPr>
        <p:spPr>
          <a:xfrm>
            <a:off x="1082100" y="1464050"/>
            <a:ext cx="6979800" cy="31713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sz="1800"/>
              <a:t>Go to this link to get your copy of the hand outs for the day</a:t>
            </a:r>
            <a:endParaRPr sz="1800"/>
          </a:p>
          <a:p>
            <a:pPr indent="-330200" lvl="0" marL="457200" rtl="0" algn="l">
              <a:spcBef>
                <a:spcPts val="0"/>
              </a:spcBef>
              <a:spcAft>
                <a:spcPts val="0"/>
              </a:spcAft>
              <a:buSzPts val="1600"/>
              <a:buChar char="●"/>
            </a:pPr>
            <a:r>
              <a:rPr lang="en" sz="1800" u="sng">
                <a:solidFill>
                  <a:schemeClr val="hlink"/>
                </a:solidFill>
                <a:hlinkClick r:id="rId3"/>
              </a:rPr>
              <a:t>https://bit.ly/2020handout</a:t>
            </a:r>
            <a:endParaRPr sz="1600"/>
          </a:p>
          <a:p>
            <a:pPr indent="-330200" lvl="0" marL="457200" rtl="0" algn="l">
              <a:spcBef>
                <a:spcPts val="0"/>
              </a:spcBef>
              <a:spcAft>
                <a:spcPts val="0"/>
              </a:spcAft>
              <a:buSzPts val="1600"/>
              <a:buChar char="●"/>
            </a:pPr>
            <a:r>
              <a:rPr lang="en" sz="1600"/>
              <a:t>With your group, share an experience from March to today. It can be a funny anecdote, a lesson learned, an emotional moment, a general sense, a frustration, a success, etc. Take a moment to jot down what you shared with your group.</a:t>
            </a:r>
            <a:endParaRPr sz="1600"/>
          </a:p>
          <a:p>
            <a:pPr indent="-330200" lvl="0" marL="457200" rtl="0" algn="l">
              <a:spcBef>
                <a:spcPts val="0"/>
              </a:spcBef>
              <a:spcAft>
                <a:spcPts val="0"/>
              </a:spcAft>
              <a:buSzPts val="1600"/>
              <a:buChar char="●"/>
            </a:pPr>
            <a:r>
              <a:rPr lang="en" sz="1600"/>
              <a:t>Set an intention/outcome for the day. It could be something you want to learn, a mindset, attitude, approach, a norm you want to focus on, the type of learner you want to be today</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Online Pedagogy</a:t>
            </a:r>
            <a:endParaRPr/>
          </a:p>
        </p:txBody>
      </p:sp>
      <p:sp>
        <p:nvSpPr>
          <p:cNvPr id="169" name="Google Shape;169;p32"/>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300"/>
              <a:t>On your notes handout (individual) and/or the padlet (collaborative)</a:t>
            </a:r>
            <a:endParaRPr sz="1300"/>
          </a:p>
          <a:p>
            <a:pPr indent="0" lvl="0" marL="0" rtl="0" algn="l">
              <a:spcBef>
                <a:spcPts val="600"/>
              </a:spcBef>
              <a:spcAft>
                <a:spcPts val="0"/>
              </a:spcAft>
              <a:buNone/>
            </a:pPr>
            <a:r>
              <a:rPr lang="en"/>
              <a:t>What are some advantages distance learning has over classroom based learning?</a:t>
            </a:r>
            <a:endParaRPr/>
          </a:p>
          <a:p>
            <a:pPr indent="0" lvl="0" marL="0" rtl="0" algn="l">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Distance</a:t>
            </a:r>
            <a:r>
              <a:rPr lang="en"/>
              <a:t> learning is also empowering</a:t>
            </a:r>
            <a:endParaRPr/>
          </a:p>
        </p:txBody>
      </p:sp>
      <p:sp>
        <p:nvSpPr>
          <p:cNvPr id="175" name="Google Shape;175;p33"/>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Differentiation and student choice can be enhanced</a:t>
            </a:r>
            <a:endParaRPr/>
          </a:p>
          <a:p>
            <a:pPr indent="-355600" lvl="0" marL="457200" rtl="0" algn="l">
              <a:spcBef>
                <a:spcPts val="0"/>
              </a:spcBef>
              <a:spcAft>
                <a:spcPts val="0"/>
              </a:spcAft>
              <a:buSzPts val="2000"/>
              <a:buChar char="●"/>
            </a:pPr>
            <a:r>
              <a:rPr lang="en"/>
              <a:t>Time and space can be used differently (guest speakers)</a:t>
            </a:r>
            <a:endParaRPr/>
          </a:p>
          <a:p>
            <a:pPr indent="-355600" lvl="0" marL="457200" rtl="0" algn="l">
              <a:spcBef>
                <a:spcPts val="0"/>
              </a:spcBef>
              <a:spcAft>
                <a:spcPts val="0"/>
              </a:spcAft>
              <a:buSzPts val="2000"/>
              <a:buChar char="●"/>
            </a:pPr>
            <a:r>
              <a:rPr lang="en"/>
              <a:t>Feedback can be more individualized and effective</a:t>
            </a:r>
            <a:endParaRPr/>
          </a:p>
          <a:p>
            <a:pPr indent="-355600" lvl="0" marL="457200" rtl="0" algn="l">
              <a:spcBef>
                <a:spcPts val="0"/>
              </a:spcBef>
              <a:spcAft>
                <a:spcPts val="0"/>
              </a:spcAft>
              <a:buSzPts val="2000"/>
              <a:buChar char="●"/>
            </a:pPr>
            <a:r>
              <a:rPr lang="en"/>
              <a:t>Relationships and connections can be enhanced</a:t>
            </a:r>
            <a:endParaRPr/>
          </a:p>
          <a:p>
            <a:pPr indent="-355600" lvl="0" marL="457200" rtl="0" algn="l">
              <a:spcBef>
                <a:spcPts val="0"/>
              </a:spcBef>
              <a:spcAft>
                <a:spcPts val="0"/>
              </a:spcAft>
              <a:buSzPts val="2000"/>
              <a:buChar char="●"/>
            </a:pPr>
            <a:r>
              <a:rPr lang="en"/>
              <a:t>Can support depth over breadth</a:t>
            </a:r>
            <a:endParaRPr/>
          </a:p>
          <a:p>
            <a:pPr indent="-355600" lvl="0" marL="457200" rtl="0" algn="l">
              <a:spcBef>
                <a:spcPts val="0"/>
              </a:spcBef>
              <a:spcAft>
                <a:spcPts val="0"/>
              </a:spcAft>
              <a:buSzPts val="2000"/>
              <a:buChar char="●"/>
            </a:pPr>
            <a:r>
              <a:rPr lang="en"/>
              <a:t>Ideas from the padlet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SAMR Model</a:t>
            </a:r>
            <a:endParaRPr/>
          </a:p>
        </p:txBody>
      </p:sp>
      <p:pic>
        <p:nvPicPr>
          <p:cNvPr id="181" name="Google Shape;181;p34"/>
          <p:cNvPicPr preferRelativeResize="0"/>
          <p:nvPr/>
        </p:nvPicPr>
        <p:blipFill>
          <a:blip r:embed="rId3">
            <a:alphaModFix/>
          </a:blip>
          <a:stretch>
            <a:fillRect/>
          </a:stretch>
        </p:blipFill>
        <p:spPr>
          <a:xfrm>
            <a:off x="2615325" y="804700"/>
            <a:ext cx="4122099" cy="307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Technology, Pedagogy, and Content Knowledge</a:t>
            </a:r>
            <a:endParaRPr/>
          </a:p>
        </p:txBody>
      </p:sp>
      <p:pic>
        <p:nvPicPr>
          <p:cNvPr id="187" name="Google Shape;187;p35"/>
          <p:cNvPicPr preferRelativeResize="0"/>
          <p:nvPr/>
        </p:nvPicPr>
        <p:blipFill>
          <a:blip r:embed="rId3">
            <a:alphaModFix/>
          </a:blip>
          <a:stretch>
            <a:fillRect/>
          </a:stretch>
        </p:blipFill>
        <p:spPr>
          <a:xfrm>
            <a:off x="3343275" y="930625"/>
            <a:ext cx="2457450" cy="2762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National Standards for Online Courses</a:t>
            </a:r>
            <a:endParaRPr/>
          </a:p>
        </p:txBody>
      </p:sp>
      <p:sp>
        <p:nvSpPr>
          <p:cNvPr id="193" name="Google Shape;193;p36"/>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sz="1600"/>
              <a:t>A Course Overview and Support pg 6-10</a:t>
            </a:r>
            <a:endParaRPr sz="1600"/>
          </a:p>
          <a:p>
            <a:pPr indent="-330200" lvl="0" marL="457200" rtl="0" algn="l">
              <a:spcBef>
                <a:spcPts val="0"/>
              </a:spcBef>
              <a:spcAft>
                <a:spcPts val="0"/>
              </a:spcAft>
              <a:buSzPts val="1600"/>
              <a:buChar char="●"/>
            </a:pPr>
            <a:r>
              <a:rPr lang="en" sz="1600"/>
              <a:t>B Content pg 10-13</a:t>
            </a:r>
            <a:endParaRPr sz="1600"/>
          </a:p>
          <a:p>
            <a:pPr indent="-330200" lvl="0" marL="457200" rtl="0" algn="l">
              <a:spcBef>
                <a:spcPts val="0"/>
              </a:spcBef>
              <a:spcAft>
                <a:spcPts val="0"/>
              </a:spcAft>
              <a:buSzPts val="1600"/>
              <a:buChar char="●"/>
            </a:pPr>
            <a:r>
              <a:rPr lang="en" sz="1600"/>
              <a:t>C Instructional Design pg 14-17</a:t>
            </a:r>
            <a:endParaRPr sz="1600"/>
          </a:p>
          <a:p>
            <a:pPr indent="-330200" lvl="0" marL="457200" rtl="0" algn="l">
              <a:spcBef>
                <a:spcPts val="0"/>
              </a:spcBef>
              <a:spcAft>
                <a:spcPts val="0"/>
              </a:spcAft>
              <a:buSzPts val="1600"/>
              <a:buChar char="●"/>
            </a:pPr>
            <a:r>
              <a:rPr lang="en" sz="1600"/>
              <a:t>D Learner Assessment pg 17-18</a:t>
            </a:r>
            <a:endParaRPr sz="1600"/>
          </a:p>
          <a:p>
            <a:pPr indent="-330200" lvl="0" marL="457200" rtl="0" algn="l">
              <a:spcBef>
                <a:spcPts val="0"/>
              </a:spcBef>
              <a:spcAft>
                <a:spcPts val="0"/>
              </a:spcAft>
              <a:buSzPts val="1600"/>
              <a:buChar char="●"/>
            </a:pPr>
            <a:r>
              <a:rPr lang="en" sz="1600"/>
              <a:t>E Accessibility and Usability pg 19-21</a:t>
            </a:r>
            <a:endParaRPr sz="1600"/>
          </a:p>
          <a:p>
            <a:pPr indent="-330200" lvl="0" marL="457200" rtl="0" algn="l">
              <a:spcBef>
                <a:spcPts val="0"/>
              </a:spcBef>
              <a:spcAft>
                <a:spcPts val="0"/>
              </a:spcAft>
              <a:buSzPts val="1600"/>
              <a:buChar char="●"/>
            </a:pPr>
            <a:r>
              <a:rPr lang="en" sz="1600"/>
              <a:t>F/G Technology/Course Evaluation pg 21-23</a:t>
            </a:r>
            <a:endParaRPr sz="1600"/>
          </a:p>
          <a:p>
            <a:pPr indent="-330200" lvl="0" marL="457200" rtl="0" algn="l">
              <a:spcBef>
                <a:spcPts val="0"/>
              </a:spcBef>
              <a:spcAft>
                <a:spcPts val="0"/>
              </a:spcAft>
              <a:buSzPts val="1600"/>
              <a:buChar char="●"/>
            </a:pPr>
            <a:r>
              <a:rPr lang="en" sz="1100" u="sng">
                <a:solidFill>
                  <a:srgbClr val="1155CC"/>
                </a:solidFill>
                <a:latin typeface="Arial"/>
                <a:ea typeface="Arial"/>
                <a:cs typeface="Arial"/>
                <a:sym typeface="Arial"/>
                <a:hlinkClick r:id="rId3"/>
              </a:rPr>
              <a:t>https://drive.google.com/open?id=1xAmXy9DUvkH1GpTbBMFynh_sIoSgQgVD</a:t>
            </a:r>
            <a:r>
              <a:rPr lang="en" sz="1600"/>
              <a:t>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b="1" lang="en">
                <a:latin typeface="Bellota Text"/>
                <a:ea typeface="Bellota Text"/>
                <a:cs typeface="Bellota Text"/>
                <a:sym typeface="Bellota Text"/>
              </a:rPr>
              <a:t>ISTE Standards</a:t>
            </a:r>
            <a:endParaRPr b="1">
              <a:latin typeface="Bellota Text"/>
              <a:ea typeface="Bellota Text"/>
              <a:cs typeface="Bellota Text"/>
              <a:sym typeface="Bellota Text"/>
            </a:endParaRPr>
          </a:p>
        </p:txBody>
      </p:sp>
      <p:pic>
        <p:nvPicPr>
          <p:cNvPr id="199" name="Google Shape;199;p37"/>
          <p:cNvPicPr preferRelativeResize="0"/>
          <p:nvPr/>
        </p:nvPicPr>
        <p:blipFill>
          <a:blip r:embed="rId3">
            <a:alphaModFix/>
          </a:blip>
          <a:stretch>
            <a:fillRect/>
          </a:stretch>
        </p:blipFill>
        <p:spPr>
          <a:xfrm>
            <a:off x="3152551" y="1281475"/>
            <a:ext cx="2838875" cy="2580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Non cognitive skills framework</a:t>
            </a:r>
            <a:endParaRPr/>
          </a:p>
        </p:txBody>
      </p:sp>
      <p:pic>
        <p:nvPicPr>
          <p:cNvPr id="205" name="Google Shape;205;p38"/>
          <p:cNvPicPr preferRelativeResize="0"/>
          <p:nvPr/>
        </p:nvPicPr>
        <p:blipFill rotWithShape="1">
          <a:blip r:embed="rId3">
            <a:alphaModFix/>
          </a:blip>
          <a:srcRect b="15117" l="0" r="0" t="0"/>
          <a:stretch/>
        </p:blipFill>
        <p:spPr>
          <a:xfrm>
            <a:off x="2280325" y="699600"/>
            <a:ext cx="4903200" cy="3121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Matheson’s </a:t>
            </a:r>
            <a:r>
              <a:rPr lang="en"/>
              <a:t>Hierarchy</a:t>
            </a:r>
            <a:r>
              <a:rPr lang="en"/>
              <a:t> of Ed Tech</a:t>
            </a:r>
            <a:endParaRPr/>
          </a:p>
        </p:txBody>
      </p:sp>
      <p:sp>
        <p:nvSpPr>
          <p:cNvPr id="211" name="Google Shape;211;p39"/>
          <p:cNvSpPr/>
          <p:nvPr/>
        </p:nvSpPr>
        <p:spPr>
          <a:xfrm>
            <a:off x="896525" y="962400"/>
            <a:ext cx="2961900" cy="2889300"/>
          </a:xfrm>
          <a:prstGeom prst="triangle">
            <a:avLst>
              <a:gd fmla="val 49771" name="adj"/>
            </a:avLst>
          </a:prstGeom>
          <a:gradFill>
            <a:gsLst>
              <a:gs pos="0">
                <a:srgbClr val="ABDD8E"/>
              </a:gs>
              <a:gs pos="100000">
                <a:srgbClr val="66AB3E"/>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9"/>
          <p:cNvSpPr txBox="1"/>
          <p:nvPr/>
        </p:nvSpPr>
        <p:spPr>
          <a:xfrm>
            <a:off x="3815100" y="3350188"/>
            <a:ext cx="45519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Access - working technology (new purchases coming!)</a:t>
            </a:r>
            <a:endParaRPr>
              <a:latin typeface="Bellota Text Light"/>
              <a:ea typeface="Bellota Text Light"/>
              <a:cs typeface="Bellota Text Light"/>
              <a:sym typeface="Bellota Text Light"/>
            </a:endParaRPr>
          </a:p>
        </p:txBody>
      </p:sp>
      <p:sp>
        <p:nvSpPr>
          <p:cNvPr id="213" name="Google Shape;213;p39"/>
          <p:cNvSpPr txBox="1"/>
          <p:nvPr/>
        </p:nvSpPr>
        <p:spPr>
          <a:xfrm>
            <a:off x="3815100" y="2859297"/>
            <a:ext cx="3631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Awareness - What sites, how to get started</a:t>
            </a:r>
            <a:endParaRPr>
              <a:latin typeface="Bellota Text Light"/>
              <a:ea typeface="Bellota Text Light"/>
              <a:cs typeface="Bellota Text Light"/>
              <a:sym typeface="Bellota Text Light"/>
            </a:endParaRPr>
          </a:p>
        </p:txBody>
      </p:sp>
      <p:sp>
        <p:nvSpPr>
          <p:cNvPr id="214" name="Google Shape;214;p39"/>
          <p:cNvSpPr txBox="1"/>
          <p:nvPr/>
        </p:nvSpPr>
        <p:spPr>
          <a:xfrm>
            <a:off x="3815100" y="2368400"/>
            <a:ext cx="4313400" cy="5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Application - Using tech in a teaching cycle: Stimulus-&gt;Learner Action-&gt;Feedback-&gt;Reflection</a:t>
            </a:r>
            <a:endParaRPr>
              <a:latin typeface="Bellota Text Light"/>
              <a:ea typeface="Bellota Text Light"/>
              <a:cs typeface="Bellota Text Light"/>
              <a:sym typeface="Bellota Text Light"/>
            </a:endParaRPr>
          </a:p>
        </p:txBody>
      </p:sp>
      <p:sp>
        <p:nvSpPr>
          <p:cNvPr id="215" name="Google Shape;215;p39"/>
          <p:cNvSpPr txBox="1"/>
          <p:nvPr/>
        </p:nvSpPr>
        <p:spPr>
          <a:xfrm>
            <a:off x="3815100" y="1725116"/>
            <a:ext cx="43785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Adapting - Revising and making decisions about how you use the tech based on student outcomes</a:t>
            </a:r>
            <a:endParaRPr>
              <a:latin typeface="Bellota Text Light"/>
              <a:ea typeface="Bellota Text Light"/>
              <a:cs typeface="Bellota Text Light"/>
              <a:sym typeface="Bellota Text Light"/>
            </a:endParaRPr>
          </a:p>
        </p:txBody>
      </p:sp>
      <p:sp>
        <p:nvSpPr>
          <p:cNvPr id="216" name="Google Shape;216;p39"/>
          <p:cNvSpPr txBox="1"/>
          <p:nvPr/>
        </p:nvSpPr>
        <p:spPr>
          <a:xfrm>
            <a:off x="3815100" y="1088125"/>
            <a:ext cx="3631800" cy="5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Actualization - helping guide others and the school into a better use of tech</a:t>
            </a:r>
            <a:endParaRPr>
              <a:latin typeface="Bellota Text Light"/>
              <a:ea typeface="Bellota Text Light"/>
              <a:cs typeface="Bellota Text Light"/>
              <a:sym typeface="Bellota Text Light"/>
            </a:endParaRPr>
          </a:p>
        </p:txBody>
      </p:sp>
      <p:cxnSp>
        <p:nvCxnSpPr>
          <p:cNvPr id="217" name="Google Shape;217;p39"/>
          <p:cNvCxnSpPr/>
          <p:nvPr/>
        </p:nvCxnSpPr>
        <p:spPr>
          <a:xfrm>
            <a:off x="1165075" y="3356375"/>
            <a:ext cx="6654900" cy="0"/>
          </a:xfrm>
          <a:prstGeom prst="straightConnector1">
            <a:avLst/>
          </a:prstGeom>
          <a:noFill/>
          <a:ln cap="flat" cmpd="sng" w="9525">
            <a:solidFill>
              <a:schemeClr val="dk2"/>
            </a:solidFill>
            <a:prstDash val="solid"/>
            <a:round/>
            <a:headEnd len="med" w="med" type="none"/>
            <a:tailEnd len="med" w="med" type="none"/>
          </a:ln>
        </p:spPr>
      </p:cxnSp>
      <p:cxnSp>
        <p:nvCxnSpPr>
          <p:cNvPr id="218" name="Google Shape;218;p39"/>
          <p:cNvCxnSpPr/>
          <p:nvPr/>
        </p:nvCxnSpPr>
        <p:spPr>
          <a:xfrm>
            <a:off x="1373600" y="2900075"/>
            <a:ext cx="6461700" cy="0"/>
          </a:xfrm>
          <a:prstGeom prst="straightConnector1">
            <a:avLst/>
          </a:prstGeom>
          <a:noFill/>
          <a:ln cap="flat" cmpd="sng" w="9525">
            <a:solidFill>
              <a:schemeClr val="dk2"/>
            </a:solidFill>
            <a:prstDash val="solid"/>
            <a:round/>
            <a:headEnd len="med" w="med" type="none"/>
            <a:tailEnd len="med" w="med" type="none"/>
          </a:ln>
        </p:spPr>
      </p:cxnSp>
      <p:cxnSp>
        <p:nvCxnSpPr>
          <p:cNvPr id="219" name="Google Shape;219;p39"/>
          <p:cNvCxnSpPr/>
          <p:nvPr/>
        </p:nvCxnSpPr>
        <p:spPr>
          <a:xfrm>
            <a:off x="1974750" y="1737000"/>
            <a:ext cx="5853000" cy="0"/>
          </a:xfrm>
          <a:prstGeom prst="straightConnector1">
            <a:avLst/>
          </a:prstGeom>
          <a:noFill/>
          <a:ln cap="flat" cmpd="sng" w="9525">
            <a:solidFill>
              <a:schemeClr val="dk2"/>
            </a:solidFill>
            <a:prstDash val="solid"/>
            <a:round/>
            <a:headEnd len="med" w="med" type="none"/>
            <a:tailEnd len="med" w="med" type="none"/>
          </a:ln>
        </p:spPr>
      </p:cxnSp>
      <p:cxnSp>
        <p:nvCxnSpPr>
          <p:cNvPr id="220" name="Google Shape;220;p39"/>
          <p:cNvCxnSpPr>
            <a:endCxn id="211" idx="1"/>
          </p:cNvCxnSpPr>
          <p:nvPr/>
        </p:nvCxnSpPr>
        <p:spPr>
          <a:xfrm rot="10800000">
            <a:off x="1633609" y="2407050"/>
            <a:ext cx="61401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Pick the topic you want to read and learn about further</a:t>
            </a:r>
            <a:endParaRPr/>
          </a:p>
        </p:txBody>
      </p:sp>
      <p:sp>
        <p:nvSpPr>
          <p:cNvPr id="226" name="Google Shape;226;p40"/>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Frameworks</a:t>
            </a:r>
            <a:endParaRPr sz="1100">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sz="1100" u="sng">
                <a:solidFill>
                  <a:srgbClr val="1155CC"/>
                </a:solidFill>
                <a:latin typeface="Arial"/>
                <a:ea typeface="Arial"/>
                <a:cs typeface="Arial"/>
                <a:sym typeface="Arial"/>
                <a:hlinkClick r:id="rId3"/>
              </a:rPr>
              <a:t>TPACK</a:t>
            </a:r>
            <a:r>
              <a:rPr lang="en" sz="1100">
                <a:solidFill>
                  <a:srgbClr val="000000"/>
                </a:solidFill>
                <a:latin typeface="Arial"/>
                <a:ea typeface="Arial"/>
                <a:cs typeface="Arial"/>
                <a:sym typeface="Arial"/>
              </a:rPr>
              <a:t> - blog summary</a:t>
            </a:r>
            <a:endParaRPr sz="1100">
              <a:solidFill>
                <a:srgbClr val="000000"/>
              </a:solidFill>
              <a:latin typeface="Arial"/>
              <a:ea typeface="Arial"/>
              <a:cs typeface="Arial"/>
              <a:sym typeface="Arial"/>
            </a:endParaRPr>
          </a:p>
          <a:p>
            <a:pPr indent="-298450" lvl="1" marL="914400" rtl="0" algn="l">
              <a:spcBef>
                <a:spcPts val="0"/>
              </a:spcBef>
              <a:spcAft>
                <a:spcPts val="0"/>
              </a:spcAft>
              <a:buClr>
                <a:srgbClr val="000000"/>
              </a:buClr>
              <a:buSzPts val="1100"/>
              <a:buFont typeface="Arial"/>
              <a:buChar char="○"/>
            </a:pPr>
            <a:r>
              <a:rPr lang="en" sz="1100" u="sng">
                <a:solidFill>
                  <a:srgbClr val="1155CC"/>
                </a:solidFill>
                <a:latin typeface="Arial"/>
                <a:ea typeface="Arial"/>
                <a:cs typeface="Arial"/>
                <a:sym typeface="Arial"/>
                <a:hlinkClick r:id="rId4"/>
              </a:rPr>
              <a:t>SAMR</a:t>
            </a:r>
            <a:r>
              <a:rPr lang="en" sz="1100">
                <a:solidFill>
                  <a:srgbClr val="000000"/>
                </a:solidFill>
                <a:latin typeface="Arial"/>
                <a:ea typeface="Arial"/>
                <a:cs typeface="Arial"/>
                <a:sym typeface="Arial"/>
              </a:rPr>
              <a:t>  - blog summary and 2 minute video</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u="sng">
                <a:solidFill>
                  <a:srgbClr val="1155CC"/>
                </a:solidFill>
                <a:latin typeface="Arial"/>
                <a:ea typeface="Arial"/>
                <a:cs typeface="Arial"/>
                <a:sym typeface="Arial"/>
                <a:hlinkClick r:id="rId5"/>
              </a:rPr>
              <a:t>Online Course Design Standards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u="sng">
                <a:solidFill>
                  <a:srgbClr val="1155CC"/>
                </a:solidFill>
                <a:latin typeface="Arial"/>
                <a:ea typeface="Arial"/>
                <a:cs typeface="Arial"/>
                <a:sym typeface="Arial"/>
                <a:hlinkClick r:id="rId6"/>
              </a:rPr>
              <a:t>ISTE Standards</a:t>
            </a:r>
            <a:r>
              <a:rPr lang="en" sz="1100">
                <a:solidFill>
                  <a:srgbClr val="000000"/>
                </a:solidFill>
                <a:latin typeface="Arial"/>
                <a:ea typeface="Arial"/>
                <a:cs typeface="Arial"/>
                <a:sym typeface="Arial"/>
              </a:rPr>
              <a:t> 2 pages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u="sng">
                <a:solidFill>
                  <a:srgbClr val="1155CC"/>
                </a:solidFill>
                <a:latin typeface="Arial"/>
                <a:ea typeface="Arial"/>
                <a:cs typeface="Arial"/>
                <a:sym typeface="Arial"/>
                <a:hlinkClick r:id="rId7"/>
              </a:rPr>
              <a:t>Non cognitive skills introduction</a:t>
            </a:r>
            <a:r>
              <a:rPr lang="en" sz="1100">
                <a:solidFill>
                  <a:srgbClr val="000000"/>
                </a:solidFill>
                <a:latin typeface="Arial"/>
                <a:ea typeface="Arial"/>
                <a:cs typeface="Arial"/>
                <a:sym typeface="Arial"/>
              </a:rPr>
              <a:t> 6 pages</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Start reading while I assign you into breakout rooms</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After 5 or so minutes of quiet reading I will open the breakout rooms</a:t>
            </a:r>
            <a:endParaRPr sz="11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 your breakout rooms:</a:t>
            </a:r>
            <a:endParaRPr/>
          </a:p>
        </p:txBody>
      </p:sp>
      <p:sp>
        <p:nvSpPr>
          <p:cNvPr id="232" name="Google Shape;232;p41"/>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Go to the slide that matches your breakout room number</a:t>
            </a:r>
            <a:endParaRPr/>
          </a:p>
          <a:p>
            <a:pPr indent="-355600" lvl="0" marL="457200" rtl="0" algn="l">
              <a:spcBef>
                <a:spcPts val="0"/>
              </a:spcBef>
              <a:spcAft>
                <a:spcPts val="0"/>
              </a:spcAft>
              <a:buSzPts val="2000"/>
              <a:buChar char="●"/>
            </a:pPr>
            <a:r>
              <a:rPr lang="en"/>
              <a:t>As a group read the framework/standards assigned</a:t>
            </a:r>
            <a:endParaRPr/>
          </a:p>
          <a:p>
            <a:pPr indent="-355600" lvl="0" marL="457200" rtl="0" algn="l">
              <a:spcBef>
                <a:spcPts val="0"/>
              </a:spcBef>
              <a:spcAft>
                <a:spcPts val="0"/>
              </a:spcAft>
              <a:buSzPts val="2000"/>
              <a:buChar char="●"/>
            </a:pPr>
            <a:r>
              <a:rPr lang="en"/>
              <a:t>Edit your assigned slide with your summary of the concepts</a:t>
            </a:r>
            <a:endParaRPr/>
          </a:p>
          <a:p>
            <a:pPr indent="-355600" lvl="0" marL="457200" rtl="0" algn="l">
              <a:spcBef>
                <a:spcPts val="0"/>
              </a:spcBef>
              <a:spcAft>
                <a:spcPts val="0"/>
              </a:spcAft>
              <a:buSzPts val="2000"/>
              <a:buChar char="●"/>
            </a:pPr>
            <a:r>
              <a:rPr lang="en"/>
              <a:t>Choose a person to share your findings when we combine groups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5200"/>
              <a:t>Summer Institute 2020</a:t>
            </a:r>
            <a:endParaRPr sz="5200"/>
          </a:p>
          <a:p>
            <a:pPr indent="0" lvl="0" marL="0" rtl="0" algn="ctr">
              <a:lnSpc>
                <a:spcPct val="100000"/>
              </a:lnSpc>
              <a:spcBef>
                <a:spcPts val="600"/>
              </a:spcBef>
              <a:spcAft>
                <a:spcPts val="0"/>
              </a:spcAft>
              <a:buNone/>
            </a:pPr>
            <a:r>
              <a:rPr lang="en" sz="2800">
                <a:latin typeface="Bellota Text Light"/>
                <a:ea typeface="Bellota Text Light"/>
                <a:cs typeface="Bellota Text Light"/>
                <a:sym typeface="Bellota Text Light"/>
              </a:rPr>
              <a:t>Distance Learning Edition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2"/>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Break till 9:45ish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Google Classroom 9:45-10:15</a:t>
            </a:r>
            <a:endParaRPr/>
          </a:p>
        </p:txBody>
      </p:sp>
      <p:sp>
        <p:nvSpPr>
          <p:cNvPr id="243" name="Google Shape;243;p43"/>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Will be the communication hub for all teachers</a:t>
            </a:r>
            <a:endParaRPr/>
          </a:p>
          <a:p>
            <a:pPr indent="-355600" lvl="0" marL="457200" rtl="0" algn="l">
              <a:spcBef>
                <a:spcPts val="0"/>
              </a:spcBef>
              <a:spcAft>
                <a:spcPts val="0"/>
              </a:spcAft>
              <a:buSzPts val="2000"/>
              <a:buChar char="●"/>
            </a:pPr>
            <a:r>
              <a:rPr lang="en"/>
              <a:t>Can be used along with other platforms Moodle, Classlink, SeeSaw</a:t>
            </a:r>
            <a:endParaRPr/>
          </a:p>
          <a:p>
            <a:pPr indent="-355600" lvl="0" marL="457200" rtl="0" algn="l">
              <a:spcBef>
                <a:spcPts val="0"/>
              </a:spcBef>
              <a:spcAft>
                <a:spcPts val="0"/>
              </a:spcAft>
              <a:buSzPts val="2000"/>
              <a:buChar char="●"/>
            </a:pPr>
            <a:r>
              <a:rPr lang="en"/>
              <a:t>Best features - clean interface, ease of grading digital assignments, lots of notifications</a:t>
            </a:r>
            <a:endParaRPr/>
          </a:p>
          <a:p>
            <a:pPr indent="0" lvl="0" marL="0" rtl="0" algn="l">
              <a:spcBef>
                <a:spcPts val="6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So what do we need to agree on? (my suggestion)</a:t>
            </a:r>
            <a:endParaRPr/>
          </a:p>
        </p:txBody>
      </p:sp>
      <p:sp>
        <p:nvSpPr>
          <p:cNvPr id="249" name="Google Shape;249;p44"/>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By Monday morning post at the link to your schedule of assignments and materials for that week on Google Classroom</a:t>
            </a:r>
            <a:endParaRPr/>
          </a:p>
          <a:p>
            <a:pPr indent="-355600" lvl="0" marL="457200" rtl="0" algn="l">
              <a:spcBef>
                <a:spcPts val="0"/>
              </a:spcBef>
              <a:spcAft>
                <a:spcPts val="0"/>
              </a:spcAft>
              <a:buSzPts val="2000"/>
              <a:buChar char="●"/>
            </a:pPr>
            <a:r>
              <a:rPr lang="en"/>
              <a:t>If we get feedback that we need to be more </a:t>
            </a:r>
            <a:r>
              <a:rPr lang="en"/>
              <a:t>consistent</a:t>
            </a:r>
            <a:r>
              <a:rPr lang="en"/>
              <a:t> in our use of Google Classroom (layout/topics/etc.) we can certainly adjust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not force all teachers only to use Classroom?</a:t>
            </a:r>
            <a:endParaRPr/>
          </a:p>
        </p:txBody>
      </p:sp>
      <p:sp>
        <p:nvSpPr>
          <p:cNvPr id="255" name="Google Shape;255;p45"/>
          <p:cNvSpPr txBox="1"/>
          <p:nvPr>
            <p:ph idx="1" type="body"/>
          </p:nvPr>
        </p:nvSpPr>
        <p:spPr>
          <a:xfrm>
            <a:off x="1082050" y="1633650"/>
            <a:ext cx="6979800" cy="24939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We need to have some consistency, but the most important thing is clear communication. If you do that with a great </a:t>
            </a:r>
            <a:r>
              <a:rPr lang="en" u="sng">
                <a:solidFill>
                  <a:schemeClr val="hlink"/>
                </a:solidFill>
                <a:hlinkClick r:id="rId3"/>
              </a:rPr>
              <a:t>Google doc, slideshow, webpage, Moodle page, then you should keep doing that.</a:t>
            </a:r>
            <a:endParaRPr/>
          </a:p>
          <a:p>
            <a:pPr indent="-355600" lvl="0" marL="457200" rtl="0" algn="l">
              <a:spcBef>
                <a:spcPts val="0"/>
              </a:spcBef>
              <a:spcAft>
                <a:spcPts val="0"/>
              </a:spcAft>
              <a:buSzPts val="2000"/>
              <a:buChar char="●"/>
            </a:pPr>
            <a:r>
              <a:rPr lang="en"/>
              <a:t>A central jumping off point will solve the biggest issue</a:t>
            </a:r>
            <a:endParaRPr/>
          </a:p>
          <a:p>
            <a:pPr indent="-355600" lvl="0" marL="457200" rtl="0" algn="l">
              <a:spcBef>
                <a:spcPts val="0"/>
              </a:spcBef>
              <a:spcAft>
                <a:spcPts val="0"/>
              </a:spcAft>
              <a:buSzPts val="2000"/>
              <a:buChar char="●"/>
            </a:pPr>
            <a:r>
              <a:rPr lang="en"/>
              <a:t>More important is thinking about </a:t>
            </a:r>
            <a:r>
              <a:rPr lang="en"/>
              <a:t>engagement</a:t>
            </a:r>
            <a:r>
              <a:rPr lang="en"/>
              <a:t> and quality learning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Moodle is still a key part of our learning ecosystem</a:t>
            </a:r>
            <a:endParaRPr/>
          </a:p>
        </p:txBody>
      </p:sp>
      <p:sp>
        <p:nvSpPr>
          <p:cNvPr id="261" name="Google Shape;261;p46"/>
          <p:cNvSpPr txBox="1"/>
          <p:nvPr>
            <p:ph idx="1" type="body"/>
          </p:nvPr>
        </p:nvSpPr>
        <p:spPr>
          <a:xfrm>
            <a:off x="1082050" y="1633650"/>
            <a:ext cx="6979800" cy="26097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700"/>
              <a:t>TurnItIn</a:t>
            </a:r>
            <a:endParaRPr sz="1700"/>
          </a:p>
          <a:p>
            <a:pPr indent="-336550" lvl="0" marL="457200" rtl="0" algn="l">
              <a:spcBef>
                <a:spcPts val="0"/>
              </a:spcBef>
              <a:spcAft>
                <a:spcPts val="0"/>
              </a:spcAft>
              <a:buSzPts val="1700"/>
              <a:buChar char="●"/>
            </a:pPr>
            <a:r>
              <a:rPr lang="en" sz="1700"/>
              <a:t>Audio/video forums</a:t>
            </a:r>
            <a:endParaRPr sz="1700"/>
          </a:p>
          <a:p>
            <a:pPr indent="-336550" lvl="0" marL="457200" rtl="0" algn="l">
              <a:spcBef>
                <a:spcPts val="0"/>
              </a:spcBef>
              <a:spcAft>
                <a:spcPts val="0"/>
              </a:spcAft>
              <a:buSzPts val="1700"/>
              <a:buChar char="●"/>
            </a:pPr>
            <a:r>
              <a:rPr lang="en" sz="1700"/>
              <a:t>Advanced and flexible quizzes</a:t>
            </a:r>
            <a:endParaRPr sz="1700"/>
          </a:p>
          <a:p>
            <a:pPr indent="-336550" lvl="0" marL="457200" rtl="0" algn="l">
              <a:spcBef>
                <a:spcPts val="0"/>
              </a:spcBef>
              <a:spcAft>
                <a:spcPts val="0"/>
              </a:spcAft>
              <a:buSzPts val="1700"/>
              <a:buChar char="●"/>
            </a:pPr>
            <a:r>
              <a:rPr lang="en" sz="1700"/>
              <a:t>Peer grading activities</a:t>
            </a:r>
            <a:endParaRPr sz="1700"/>
          </a:p>
          <a:p>
            <a:pPr indent="-336550" lvl="0" marL="457200" rtl="0" algn="l">
              <a:spcBef>
                <a:spcPts val="0"/>
              </a:spcBef>
              <a:spcAft>
                <a:spcPts val="0"/>
              </a:spcAft>
              <a:buSzPts val="1700"/>
              <a:buChar char="●"/>
            </a:pPr>
            <a:r>
              <a:rPr lang="en" sz="1700"/>
              <a:t>Conditional release of activities</a:t>
            </a:r>
            <a:endParaRPr sz="1700"/>
          </a:p>
          <a:p>
            <a:pPr indent="-336550" lvl="0" marL="457200" rtl="0" algn="l">
              <a:spcBef>
                <a:spcPts val="0"/>
              </a:spcBef>
              <a:spcAft>
                <a:spcPts val="0"/>
              </a:spcAft>
              <a:buSzPts val="1700"/>
              <a:buChar char="●"/>
            </a:pPr>
            <a:r>
              <a:rPr lang="en" sz="1700"/>
              <a:t>A full LMS that matches the college experience</a:t>
            </a:r>
            <a:endParaRPr sz="1700"/>
          </a:p>
          <a:p>
            <a:pPr indent="-336550" lvl="0" marL="457200" rtl="0" algn="l">
              <a:spcBef>
                <a:spcPts val="0"/>
              </a:spcBef>
              <a:spcAft>
                <a:spcPts val="0"/>
              </a:spcAft>
              <a:buSzPts val="1700"/>
              <a:buChar char="●"/>
            </a:pPr>
            <a:r>
              <a:rPr lang="en" sz="1700"/>
              <a:t>An open source platform started by educators, run as a non profit to support global education (yeah I’m a hippie)</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7" title="Thousands of interactions vs. Year"/>
          <p:cNvPicPr preferRelativeResize="0"/>
          <p:nvPr/>
        </p:nvPicPr>
        <p:blipFill>
          <a:blip r:embed="rId3">
            <a:alphaModFix/>
          </a:blip>
          <a:stretch>
            <a:fillRect/>
          </a:stretch>
        </p:blipFill>
        <p:spPr>
          <a:xfrm>
            <a:off x="152400" y="152400"/>
            <a:ext cx="7822565"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Basics of Google Classroom </a:t>
            </a:r>
            <a:r>
              <a:rPr lang="en"/>
              <a:t>9:45-10:15</a:t>
            </a:r>
            <a:endParaRPr/>
          </a:p>
        </p:txBody>
      </p:sp>
      <p:sp>
        <p:nvSpPr>
          <p:cNvPr id="272" name="Google Shape;272;p48"/>
          <p:cNvSpPr txBox="1"/>
          <p:nvPr>
            <p:ph idx="1" type="body"/>
          </p:nvPr>
        </p:nvSpPr>
        <p:spPr>
          <a:xfrm>
            <a:off x="1082100" y="1571950"/>
            <a:ext cx="6979800" cy="25170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Set up a Google Classroom and understand the settings</a:t>
            </a:r>
            <a:endParaRPr/>
          </a:p>
          <a:p>
            <a:pPr indent="-355600" lvl="0" marL="457200" rtl="0" algn="l">
              <a:spcBef>
                <a:spcPts val="0"/>
              </a:spcBef>
              <a:spcAft>
                <a:spcPts val="0"/>
              </a:spcAft>
              <a:buSzPts val="2000"/>
              <a:buChar char="●"/>
            </a:pPr>
            <a:r>
              <a:rPr lang="en"/>
              <a:t>Posting to the Stream</a:t>
            </a:r>
            <a:endParaRPr/>
          </a:p>
          <a:p>
            <a:pPr indent="-355600" lvl="0" marL="457200" rtl="0" algn="l">
              <a:spcBef>
                <a:spcPts val="0"/>
              </a:spcBef>
              <a:spcAft>
                <a:spcPts val="0"/>
              </a:spcAft>
              <a:buSzPts val="2000"/>
              <a:buChar char="●"/>
            </a:pPr>
            <a:r>
              <a:rPr lang="en"/>
              <a:t>Posting to Classwork (and its connection with the Stream)</a:t>
            </a:r>
            <a:endParaRPr/>
          </a:p>
          <a:p>
            <a:pPr indent="-355600" lvl="0" marL="457200" rtl="0" algn="l">
              <a:spcBef>
                <a:spcPts val="0"/>
              </a:spcBef>
              <a:spcAft>
                <a:spcPts val="0"/>
              </a:spcAft>
              <a:buSzPts val="2000"/>
              <a:buChar char="●"/>
            </a:pPr>
            <a:r>
              <a:rPr lang="en"/>
              <a:t>Assigning and Grading work</a:t>
            </a:r>
            <a:endParaRPr/>
          </a:p>
          <a:p>
            <a:pPr indent="-355600" lvl="0" marL="457200" rtl="0" algn="l">
              <a:spcBef>
                <a:spcPts val="0"/>
              </a:spcBef>
              <a:spcAft>
                <a:spcPts val="0"/>
              </a:spcAft>
              <a:buSzPts val="2000"/>
              <a:buChar char="●"/>
            </a:pPr>
            <a:r>
              <a:rPr lang="en"/>
              <a:t>Share to classroom button (connection with Moodle for 6-12)</a:t>
            </a:r>
            <a:endParaRPr/>
          </a:p>
          <a:p>
            <a:pPr indent="-355600" lvl="0" marL="457200" rtl="0" algn="l">
              <a:spcBef>
                <a:spcPts val="0"/>
              </a:spcBef>
              <a:spcAft>
                <a:spcPts val="0"/>
              </a:spcAft>
              <a:buSzPts val="2000"/>
              <a:buChar char="●"/>
            </a:pPr>
            <a:r>
              <a:rPr lang="en"/>
              <a:t>Experience classroom as a student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9"/>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Join the practice Google Classroom </a:t>
            </a:r>
            <a:r>
              <a:rPr lang="en"/>
              <a:t>9:45-10:15</a:t>
            </a:r>
            <a:endParaRPr/>
          </a:p>
        </p:txBody>
      </p:sp>
      <p:sp>
        <p:nvSpPr>
          <p:cNvPr id="278" name="Google Shape;278;p49"/>
          <p:cNvSpPr txBox="1"/>
          <p:nvPr>
            <p:ph idx="1" type="body"/>
          </p:nvPr>
        </p:nvSpPr>
        <p:spPr>
          <a:xfrm>
            <a:off x="3273600" y="2312250"/>
            <a:ext cx="2596800" cy="1005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5000"/>
              <a:t>rhbaw6x</a:t>
            </a:r>
            <a:endParaRPr sz="5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Next two hours</a:t>
            </a:r>
            <a:endParaRPr/>
          </a:p>
        </p:txBody>
      </p:sp>
      <p:sp>
        <p:nvSpPr>
          <p:cNvPr id="284" name="Google Shape;284;p50"/>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10:15-11:15 - Leave here and join your new Zoom meeting for Google Classroom</a:t>
            </a:r>
            <a:endParaRPr/>
          </a:p>
          <a:p>
            <a:pPr indent="-355600" lvl="0" marL="457200" rtl="0" algn="l">
              <a:spcBef>
                <a:spcPts val="0"/>
              </a:spcBef>
              <a:spcAft>
                <a:spcPts val="0"/>
              </a:spcAft>
              <a:buSzPts val="2000"/>
              <a:buChar char="●"/>
            </a:pPr>
            <a:r>
              <a:rPr lang="en"/>
              <a:t>11:15-12:00/15 - Have lunch</a:t>
            </a:r>
            <a:endParaRPr/>
          </a:p>
          <a:p>
            <a:pPr indent="-355600" lvl="0" marL="457200" rtl="0" algn="l">
              <a:spcBef>
                <a:spcPts val="0"/>
              </a:spcBef>
              <a:spcAft>
                <a:spcPts val="0"/>
              </a:spcAft>
              <a:buSzPts val="2000"/>
              <a:buChar char="●"/>
            </a:pPr>
            <a:r>
              <a:rPr lang="en"/>
              <a:t>12:00 - 12:15 - Optional early return here for some breakout discussion/reflection/processing/questions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1"/>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Intro Folks - get into your session and make sure you can do the following</a:t>
            </a:r>
            <a:endParaRPr/>
          </a:p>
        </p:txBody>
      </p:sp>
      <p:sp>
        <p:nvSpPr>
          <p:cNvPr id="290" name="Google Shape;290;p51"/>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Create a Class “Your Name’s Sandbox” - Joe Cool’s Sandbox</a:t>
            </a:r>
            <a:endParaRPr/>
          </a:p>
          <a:p>
            <a:pPr indent="0" lvl="0" marL="0" rtl="0" algn="l">
              <a:spcBef>
                <a:spcPts val="600"/>
              </a:spcBef>
              <a:spcAft>
                <a:spcPts val="0"/>
              </a:spcAft>
              <a:buNone/>
            </a:pPr>
            <a:r>
              <a:rPr lang="en"/>
              <a:t>Add a Topic, Add an assignment</a:t>
            </a:r>
            <a:endParaRPr/>
          </a:p>
          <a:p>
            <a:pPr indent="0" lvl="0" marL="0" rtl="0" algn="l">
              <a:spcBef>
                <a:spcPts val="600"/>
              </a:spcBef>
              <a:spcAft>
                <a:spcPts val="0"/>
              </a:spcAft>
              <a:buNone/>
            </a:pPr>
            <a:r>
              <a:rPr lang="en"/>
              <a:t>Need help? Type in the chat.</a:t>
            </a:r>
            <a:endParaRPr/>
          </a:p>
          <a:p>
            <a:pPr indent="0" lvl="0" marL="0" rtl="0" algn="l">
              <a:spcBef>
                <a:spcPts val="600"/>
              </a:spcBef>
              <a:spcAft>
                <a:spcPts val="0"/>
              </a:spcAft>
              <a:buNone/>
            </a:pPr>
            <a:r>
              <a:rPr lang="en"/>
              <a:t>Need more help? We will send you to a breakout room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Take a moment to celebrate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2"/>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Breakout / Collab / Work Time till 11:15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Lunch until 12:00/15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4"/>
          <p:cNvSpPr txBox="1"/>
          <p:nvPr>
            <p:ph type="ctrTitle"/>
          </p:nvPr>
        </p:nvSpPr>
        <p:spPr>
          <a:xfrm>
            <a:off x="1927850" y="1583350"/>
            <a:ext cx="5288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Welcome back</a:t>
            </a:r>
            <a:endParaRPr/>
          </a:p>
        </p:txBody>
      </p:sp>
      <p:sp>
        <p:nvSpPr>
          <p:cNvPr id="306" name="Google Shape;306;p54"/>
          <p:cNvSpPr txBox="1"/>
          <p:nvPr>
            <p:ph idx="1" type="subTitle"/>
          </p:nvPr>
        </p:nvSpPr>
        <p:spPr>
          <a:xfrm>
            <a:off x="1927850" y="2840054"/>
            <a:ext cx="52884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How was lunch?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5"/>
          <p:cNvSpPr txBox="1"/>
          <p:nvPr>
            <p:ph type="ctrTitle"/>
          </p:nvPr>
        </p:nvSpPr>
        <p:spPr>
          <a:xfrm>
            <a:off x="1828800" y="1493525"/>
            <a:ext cx="5486400" cy="2156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Synchronous Learning - Zoom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6"/>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synchronous? 12:15-12:30</a:t>
            </a:r>
            <a:endParaRPr/>
          </a:p>
        </p:txBody>
      </p:sp>
      <p:sp>
        <p:nvSpPr>
          <p:cNvPr id="317" name="Google Shape;317;p56"/>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Create community and learner to learner interactions</a:t>
            </a:r>
            <a:endParaRPr/>
          </a:p>
          <a:p>
            <a:pPr indent="-355600" lvl="0" marL="457200" rtl="0" algn="l">
              <a:spcBef>
                <a:spcPts val="0"/>
              </a:spcBef>
              <a:spcAft>
                <a:spcPts val="0"/>
              </a:spcAft>
              <a:buSzPts val="2000"/>
              <a:buChar char="●"/>
            </a:pPr>
            <a:r>
              <a:rPr lang="en"/>
              <a:t>1:1 tutoring</a:t>
            </a:r>
            <a:endParaRPr/>
          </a:p>
          <a:p>
            <a:pPr indent="-355600" lvl="0" marL="457200" rtl="0" algn="l">
              <a:spcBef>
                <a:spcPts val="0"/>
              </a:spcBef>
              <a:spcAft>
                <a:spcPts val="0"/>
              </a:spcAft>
              <a:buSzPts val="2000"/>
              <a:buChar char="●"/>
            </a:pPr>
            <a:r>
              <a:rPr lang="en"/>
              <a:t>Clarify instructions</a:t>
            </a:r>
            <a:endParaRPr/>
          </a:p>
          <a:p>
            <a:pPr indent="-355600" lvl="0" marL="457200" rtl="0" algn="l">
              <a:spcBef>
                <a:spcPts val="0"/>
              </a:spcBef>
              <a:spcAft>
                <a:spcPts val="0"/>
              </a:spcAft>
              <a:buSzPts val="2000"/>
              <a:buChar char="●"/>
            </a:pPr>
            <a:r>
              <a:rPr lang="en"/>
              <a:t>Create </a:t>
            </a:r>
            <a:r>
              <a:rPr lang="en"/>
              <a:t>accountability</a:t>
            </a:r>
            <a:r>
              <a:rPr lang="en"/>
              <a:t> (digital child care?)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7"/>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not synchronous? </a:t>
            </a:r>
            <a:r>
              <a:rPr lang="en"/>
              <a:t>12:15-12:30</a:t>
            </a:r>
            <a:endParaRPr/>
          </a:p>
        </p:txBody>
      </p:sp>
      <p:sp>
        <p:nvSpPr>
          <p:cNvPr id="323" name="Google Shape;323;p57"/>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Tech issues become a bigger challenge</a:t>
            </a:r>
            <a:endParaRPr/>
          </a:p>
          <a:p>
            <a:pPr indent="-355600" lvl="0" marL="457200" rtl="0" algn="l">
              <a:spcBef>
                <a:spcPts val="0"/>
              </a:spcBef>
              <a:spcAft>
                <a:spcPts val="0"/>
              </a:spcAft>
              <a:buSzPts val="2000"/>
              <a:buChar char="●"/>
            </a:pPr>
            <a:r>
              <a:rPr lang="en"/>
              <a:t>Classroom management is difficult</a:t>
            </a:r>
            <a:endParaRPr/>
          </a:p>
          <a:p>
            <a:pPr indent="-355600" lvl="0" marL="457200" rtl="0" algn="l">
              <a:spcBef>
                <a:spcPts val="0"/>
              </a:spcBef>
              <a:spcAft>
                <a:spcPts val="0"/>
              </a:spcAft>
              <a:buSzPts val="2000"/>
              <a:buChar char="●"/>
            </a:pPr>
            <a:r>
              <a:rPr lang="en"/>
              <a:t>Schedules are a challenge</a:t>
            </a:r>
            <a:endParaRPr/>
          </a:p>
          <a:p>
            <a:pPr indent="-355600" lvl="0" marL="457200" rtl="0" algn="l">
              <a:spcBef>
                <a:spcPts val="0"/>
              </a:spcBef>
              <a:spcAft>
                <a:spcPts val="0"/>
              </a:spcAft>
              <a:buSzPts val="2000"/>
              <a:buChar char="●"/>
            </a:pPr>
            <a:r>
              <a:rPr lang="en"/>
              <a:t>Why not just make a video (yeah Colin!)</a:t>
            </a:r>
            <a:endParaRPr/>
          </a:p>
          <a:p>
            <a:pPr indent="0" lvl="0" marL="0" rtl="0" algn="l">
              <a:spcBef>
                <a:spcPts val="60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8"/>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Zoom vs Meet </a:t>
            </a:r>
            <a:r>
              <a:rPr lang="en"/>
              <a:t>12:15-12:30</a:t>
            </a:r>
            <a:endParaRPr/>
          </a:p>
        </p:txBody>
      </p:sp>
      <p:sp>
        <p:nvSpPr>
          <p:cNvPr id="329" name="Google Shape;329;p58"/>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Zoom has more features built in and is a better quality</a:t>
            </a:r>
            <a:endParaRPr/>
          </a:p>
          <a:p>
            <a:pPr indent="-355600" lvl="0" marL="457200" rtl="0" algn="l">
              <a:spcBef>
                <a:spcPts val="0"/>
              </a:spcBef>
              <a:spcAft>
                <a:spcPts val="0"/>
              </a:spcAft>
              <a:buSzPts val="2000"/>
              <a:buChar char="●"/>
            </a:pPr>
            <a:r>
              <a:rPr lang="en"/>
              <a:t>Security (next year students will have to log into their school account to join - special option to allow guest speakers)</a:t>
            </a:r>
            <a:endParaRPr/>
          </a:p>
          <a:p>
            <a:pPr indent="-355600" lvl="0" marL="457200" rtl="0" algn="l">
              <a:spcBef>
                <a:spcPts val="0"/>
              </a:spcBef>
              <a:spcAft>
                <a:spcPts val="0"/>
              </a:spcAft>
              <a:buSzPts val="2000"/>
              <a:buChar char="●"/>
            </a:pPr>
            <a:r>
              <a:rPr lang="en"/>
              <a:t>You should be using Zoom for all student/class meetings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9"/>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Zoom </a:t>
            </a:r>
            <a:r>
              <a:rPr lang="en"/>
              <a:t>12:15-12:30</a:t>
            </a:r>
            <a:endParaRPr/>
          </a:p>
        </p:txBody>
      </p:sp>
      <p:sp>
        <p:nvSpPr>
          <p:cNvPr id="335" name="Google Shape;335;p59"/>
          <p:cNvSpPr txBox="1"/>
          <p:nvPr>
            <p:ph idx="1" type="body"/>
          </p:nvPr>
        </p:nvSpPr>
        <p:spPr>
          <a:xfrm>
            <a:off x="1082050" y="1633650"/>
            <a:ext cx="6979800" cy="2522700"/>
          </a:xfrm>
          <a:prstGeom prst="rect">
            <a:avLst/>
          </a:prstGeom>
        </p:spPr>
        <p:txBody>
          <a:bodyPr anchorCtr="0" anchor="t" bIns="0" lIns="0" spcFirstLastPara="1" rIns="0" wrap="square" tIns="0">
            <a:noAutofit/>
          </a:bodyPr>
          <a:lstStyle/>
          <a:p>
            <a:pPr indent="-342900" lvl="0" marL="457200" rtl="0" algn="l">
              <a:spcBef>
                <a:spcPts val="600"/>
              </a:spcBef>
              <a:spcAft>
                <a:spcPts val="0"/>
              </a:spcAft>
              <a:buSzPts val="1800"/>
              <a:buChar char="●"/>
            </a:pPr>
            <a:r>
              <a:rPr lang="en" sz="1800"/>
              <a:t>Set up a zoom meeting</a:t>
            </a:r>
            <a:endParaRPr sz="1800"/>
          </a:p>
          <a:p>
            <a:pPr indent="-342900" lvl="1" marL="914400" rtl="0" algn="l">
              <a:spcBef>
                <a:spcPts val="0"/>
              </a:spcBef>
              <a:spcAft>
                <a:spcPts val="0"/>
              </a:spcAft>
              <a:buSzPts val="1800"/>
              <a:buChar char="○"/>
            </a:pPr>
            <a:r>
              <a:rPr lang="en" sz="1800"/>
              <a:t>check your settings</a:t>
            </a:r>
            <a:endParaRPr sz="1800"/>
          </a:p>
          <a:p>
            <a:pPr indent="-342900" lvl="0" marL="457200" rtl="0" algn="l">
              <a:spcBef>
                <a:spcPts val="0"/>
              </a:spcBef>
              <a:spcAft>
                <a:spcPts val="0"/>
              </a:spcAft>
              <a:buSzPts val="1800"/>
              <a:buChar char="●"/>
            </a:pPr>
            <a:r>
              <a:rPr lang="en" sz="1800"/>
              <a:t>Manage </a:t>
            </a:r>
            <a:r>
              <a:rPr lang="en" sz="1800"/>
              <a:t>participants</a:t>
            </a:r>
            <a:endParaRPr sz="1800"/>
          </a:p>
          <a:p>
            <a:pPr indent="-342900" lvl="0" marL="457200" rtl="0" algn="l">
              <a:spcBef>
                <a:spcPts val="0"/>
              </a:spcBef>
              <a:spcAft>
                <a:spcPts val="0"/>
              </a:spcAft>
              <a:buSzPts val="1800"/>
              <a:buChar char="●"/>
            </a:pPr>
            <a:r>
              <a:rPr lang="en" sz="1800"/>
              <a:t>Share your screen</a:t>
            </a:r>
            <a:endParaRPr sz="1800"/>
          </a:p>
          <a:p>
            <a:pPr indent="-342900" lvl="1" marL="914400" rtl="0" algn="l">
              <a:spcBef>
                <a:spcPts val="0"/>
              </a:spcBef>
              <a:spcAft>
                <a:spcPts val="0"/>
              </a:spcAft>
              <a:buSzPts val="1800"/>
              <a:buChar char="○"/>
            </a:pPr>
            <a:r>
              <a:rPr lang="en" sz="1800"/>
              <a:t>Where did the toolbar go?</a:t>
            </a:r>
            <a:endParaRPr sz="1800"/>
          </a:p>
          <a:p>
            <a:pPr indent="-342900" lvl="0" marL="457200" rtl="0" algn="l">
              <a:spcBef>
                <a:spcPts val="0"/>
              </a:spcBef>
              <a:spcAft>
                <a:spcPts val="0"/>
              </a:spcAft>
              <a:buSzPts val="1800"/>
              <a:buChar char="●"/>
            </a:pPr>
            <a:r>
              <a:rPr lang="en" sz="1800"/>
              <a:t>Monitor and control your students’ screens using Teacher Dashboard</a:t>
            </a:r>
            <a:endParaRPr sz="1800"/>
          </a:p>
          <a:p>
            <a:pPr indent="-342900" lvl="0" marL="457200" rtl="0" algn="l">
              <a:spcBef>
                <a:spcPts val="0"/>
              </a:spcBef>
              <a:spcAft>
                <a:spcPts val="0"/>
              </a:spcAft>
              <a:buSzPts val="1800"/>
              <a:buChar char="●"/>
            </a:pPr>
            <a:r>
              <a:rPr lang="en" sz="1800"/>
              <a:t>Create breakout rooms</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0"/>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Zoom Controls</a:t>
            </a:r>
            <a:endParaRPr/>
          </a:p>
        </p:txBody>
      </p:sp>
      <p:pic>
        <p:nvPicPr>
          <p:cNvPr id="341" name="Google Shape;341;p60"/>
          <p:cNvPicPr preferRelativeResize="0"/>
          <p:nvPr/>
        </p:nvPicPr>
        <p:blipFill>
          <a:blip r:embed="rId3">
            <a:alphaModFix/>
          </a:blip>
          <a:stretch>
            <a:fillRect/>
          </a:stretch>
        </p:blipFill>
        <p:spPr>
          <a:xfrm>
            <a:off x="703450" y="2277675"/>
            <a:ext cx="7827099" cy="438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1"/>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Zoom Participants</a:t>
            </a:r>
            <a:endParaRPr/>
          </a:p>
        </p:txBody>
      </p:sp>
      <p:pic>
        <p:nvPicPr>
          <p:cNvPr id="347" name="Google Shape;347;p61"/>
          <p:cNvPicPr preferRelativeResize="0"/>
          <p:nvPr/>
        </p:nvPicPr>
        <p:blipFill>
          <a:blip r:embed="rId3">
            <a:alphaModFix/>
          </a:blip>
          <a:stretch>
            <a:fillRect/>
          </a:stretch>
        </p:blipFill>
        <p:spPr>
          <a:xfrm>
            <a:off x="3917538" y="960425"/>
            <a:ext cx="1308925" cy="2803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Structure of the day</a:t>
            </a:r>
            <a:endParaRPr/>
          </a:p>
        </p:txBody>
      </p:sp>
      <p:sp>
        <p:nvSpPr>
          <p:cNvPr id="133" name="Google Shape;133;p26"/>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700"/>
              <a:t>Webinars (with interaction </a:t>
            </a:r>
            <a:r>
              <a:rPr lang="en" sz="1700" u="sng">
                <a:solidFill>
                  <a:schemeClr val="hlink"/>
                </a:solidFill>
                <a:hlinkClick r:id="rId3"/>
              </a:rPr>
              <a:t>padlet</a:t>
            </a:r>
            <a:r>
              <a:rPr lang="en" sz="1700"/>
              <a:t>)</a:t>
            </a:r>
            <a:endParaRPr sz="1700"/>
          </a:p>
          <a:p>
            <a:pPr indent="-336550" lvl="0" marL="457200" rtl="0" algn="l">
              <a:spcBef>
                <a:spcPts val="0"/>
              </a:spcBef>
              <a:spcAft>
                <a:spcPts val="0"/>
              </a:spcAft>
              <a:buSzPts val="1700"/>
              <a:buChar char="●"/>
            </a:pPr>
            <a:r>
              <a:rPr lang="en" sz="1700"/>
              <a:t>Split into work/collaborative sessions</a:t>
            </a:r>
            <a:endParaRPr sz="1700"/>
          </a:p>
          <a:p>
            <a:pPr indent="-336550" lvl="0" marL="457200" rtl="0" algn="l">
              <a:spcBef>
                <a:spcPts val="0"/>
              </a:spcBef>
              <a:spcAft>
                <a:spcPts val="0"/>
              </a:spcAft>
              <a:buSzPts val="1700"/>
              <a:buChar char="●"/>
            </a:pPr>
            <a:r>
              <a:rPr lang="en" sz="1700"/>
              <a:t>Intro sessions - hands on practice with the tool, if help is needed, check out the </a:t>
            </a:r>
            <a:r>
              <a:rPr lang="en" sz="1700"/>
              <a:t>resources</a:t>
            </a:r>
            <a:r>
              <a:rPr lang="en" sz="1700"/>
              <a:t>, use the chat, facilitators can also split off breakouts for 1:1 support and screensharing</a:t>
            </a:r>
            <a:endParaRPr sz="1700"/>
          </a:p>
          <a:p>
            <a:pPr indent="-336550" lvl="0" marL="457200" rtl="0" algn="l">
              <a:spcBef>
                <a:spcPts val="0"/>
              </a:spcBef>
              <a:spcAft>
                <a:spcPts val="0"/>
              </a:spcAft>
              <a:buSzPts val="1700"/>
              <a:buChar char="●"/>
            </a:pPr>
            <a:r>
              <a:rPr lang="en" sz="1700"/>
              <a:t>Intermediate sessions - sharing your practice, learn tips and tricks, if people want to hear more about a few topics then breakout rooms will be formed</a:t>
            </a:r>
            <a:endParaRPr sz="17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2"/>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Breakout Rooms</a:t>
            </a:r>
            <a:endParaRPr/>
          </a:p>
        </p:txBody>
      </p:sp>
      <p:pic>
        <p:nvPicPr>
          <p:cNvPr id="353" name="Google Shape;353;p62"/>
          <p:cNvPicPr preferRelativeResize="0"/>
          <p:nvPr/>
        </p:nvPicPr>
        <p:blipFill>
          <a:blip r:embed="rId3">
            <a:alphaModFix/>
          </a:blip>
          <a:stretch>
            <a:fillRect/>
          </a:stretch>
        </p:blipFill>
        <p:spPr>
          <a:xfrm>
            <a:off x="1188350" y="1713213"/>
            <a:ext cx="3037300" cy="1717075"/>
          </a:xfrm>
          <a:prstGeom prst="rect">
            <a:avLst/>
          </a:prstGeom>
          <a:noFill/>
          <a:ln>
            <a:noFill/>
          </a:ln>
        </p:spPr>
      </p:pic>
      <p:pic>
        <p:nvPicPr>
          <p:cNvPr id="354" name="Google Shape;354;p62"/>
          <p:cNvPicPr preferRelativeResize="0"/>
          <p:nvPr/>
        </p:nvPicPr>
        <p:blipFill>
          <a:blip r:embed="rId4">
            <a:alphaModFix/>
          </a:blip>
          <a:stretch>
            <a:fillRect/>
          </a:stretch>
        </p:blipFill>
        <p:spPr>
          <a:xfrm>
            <a:off x="5187770" y="1046925"/>
            <a:ext cx="2374179" cy="2703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3"/>
          <p:cNvSpPr txBox="1"/>
          <p:nvPr>
            <p:ph idx="1" type="body"/>
          </p:nvPr>
        </p:nvSpPr>
        <p:spPr>
          <a:xfrm>
            <a:off x="741600" y="3982200"/>
            <a:ext cx="7660800" cy="343500"/>
          </a:xfrm>
          <a:prstGeom prst="rect">
            <a:avLst/>
          </a:prstGeom>
        </p:spPr>
        <p:txBody>
          <a:bodyPr anchorCtr="0" anchor="t" bIns="0" lIns="0" spcFirstLastPara="1" rIns="0" wrap="square" tIns="0">
            <a:noAutofit/>
          </a:bodyPr>
          <a:lstStyle/>
          <a:p>
            <a:pPr indent="0" lvl="0" marL="0" rtl="0" algn="ctr">
              <a:spcBef>
                <a:spcPts val="360"/>
              </a:spcBef>
              <a:spcAft>
                <a:spcPts val="0"/>
              </a:spcAft>
              <a:buNone/>
            </a:pPr>
            <a:r>
              <a:rPr lang="en"/>
              <a:t>Screen sharing, where did the tools go??</a:t>
            </a:r>
            <a:endParaRPr/>
          </a:p>
        </p:txBody>
      </p:sp>
      <p:pic>
        <p:nvPicPr>
          <p:cNvPr id="360" name="Google Shape;360;p63"/>
          <p:cNvPicPr preferRelativeResize="0"/>
          <p:nvPr/>
        </p:nvPicPr>
        <p:blipFill>
          <a:blip r:embed="rId3">
            <a:alphaModFix/>
          </a:blip>
          <a:stretch>
            <a:fillRect/>
          </a:stretch>
        </p:blipFill>
        <p:spPr>
          <a:xfrm>
            <a:off x="2444600" y="2642425"/>
            <a:ext cx="4000500" cy="581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4"/>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Zoom Sessions 12:30-1:00</a:t>
            </a:r>
            <a:endParaRPr/>
          </a:p>
        </p:txBody>
      </p:sp>
      <p:sp>
        <p:nvSpPr>
          <p:cNvPr id="366" name="Google Shape;366;p64"/>
          <p:cNvSpPr txBox="1"/>
          <p:nvPr>
            <p:ph idx="1" type="body"/>
          </p:nvPr>
        </p:nvSpPr>
        <p:spPr>
          <a:xfrm>
            <a:off x="1082050" y="1633650"/>
            <a:ext cx="6979800" cy="25323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Join your assigned new session</a:t>
            </a:r>
            <a:endParaRPr/>
          </a:p>
          <a:p>
            <a:pPr indent="-355600" lvl="0" marL="457200" rtl="0" algn="l">
              <a:spcBef>
                <a:spcPts val="0"/>
              </a:spcBef>
              <a:spcAft>
                <a:spcPts val="0"/>
              </a:spcAft>
              <a:buSzPts val="2000"/>
              <a:buChar char="●"/>
            </a:pPr>
            <a:r>
              <a:rPr lang="en"/>
              <a:t>Intro - once all together you will each take a turn being the host and trying out the features like breakout rooms and polls</a:t>
            </a:r>
            <a:endParaRPr/>
          </a:p>
          <a:p>
            <a:pPr indent="-355600" lvl="0" marL="457200" rtl="0" algn="l">
              <a:spcBef>
                <a:spcPts val="0"/>
              </a:spcBef>
              <a:spcAft>
                <a:spcPts val="0"/>
              </a:spcAft>
              <a:buSzPts val="2000"/>
              <a:buChar char="●"/>
            </a:pPr>
            <a:r>
              <a:rPr lang="en"/>
              <a:t>Intermediate - Share tips and tricks and then do some practice hosting, learn using the resources, or breakout to learn from each other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5"/>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Making screencasts 1:00-1:15</a:t>
            </a:r>
            <a:endParaRPr/>
          </a:p>
        </p:txBody>
      </p:sp>
      <p:sp>
        <p:nvSpPr>
          <p:cNvPr id="372" name="Google Shape;372;p65"/>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The flipped model</a:t>
            </a:r>
            <a:endParaRPr/>
          </a:p>
          <a:p>
            <a:pPr indent="-355600" lvl="0" marL="457200" rtl="0" algn="l">
              <a:spcBef>
                <a:spcPts val="0"/>
              </a:spcBef>
              <a:spcAft>
                <a:spcPts val="0"/>
              </a:spcAft>
              <a:buSzPts val="2000"/>
              <a:buChar char="●"/>
            </a:pPr>
            <a:r>
              <a:rPr lang="en"/>
              <a:t>What makes a good instructional video</a:t>
            </a:r>
            <a:endParaRPr/>
          </a:p>
          <a:p>
            <a:pPr indent="-355600" lvl="0" marL="457200" rtl="0" algn="l">
              <a:spcBef>
                <a:spcPts val="0"/>
              </a:spcBef>
              <a:spcAft>
                <a:spcPts val="0"/>
              </a:spcAft>
              <a:buSzPts val="2000"/>
              <a:buChar char="●"/>
            </a:pPr>
            <a:r>
              <a:rPr lang="en"/>
              <a:t>Screencastify extension</a:t>
            </a:r>
            <a:endParaRPr/>
          </a:p>
          <a:p>
            <a:pPr indent="-355600" lvl="0" marL="457200" rtl="0" algn="l">
              <a:spcBef>
                <a:spcPts val="0"/>
              </a:spcBef>
              <a:spcAft>
                <a:spcPts val="0"/>
              </a:spcAft>
              <a:buSzPts val="2000"/>
              <a:buChar char="●"/>
            </a:pPr>
            <a:r>
              <a:rPr lang="en"/>
              <a:t>EdPuzzle/forms add checks for understanding (K-12)</a:t>
            </a:r>
            <a:endParaRPr/>
          </a:p>
          <a:p>
            <a:pPr indent="-355600" lvl="0" marL="457200" rtl="0" algn="l">
              <a:spcBef>
                <a:spcPts val="0"/>
              </a:spcBef>
              <a:spcAft>
                <a:spcPts val="0"/>
              </a:spcAft>
              <a:buSzPts val="2000"/>
              <a:buChar char="●"/>
            </a:pPr>
            <a:r>
              <a:rPr lang="en"/>
              <a:t>WeVideo for more editing (can also record directly)</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6"/>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Screencast breakouts 1:15-1:45</a:t>
            </a:r>
            <a:endParaRPr/>
          </a:p>
        </p:txBody>
      </p:sp>
      <p:sp>
        <p:nvSpPr>
          <p:cNvPr id="378" name="Google Shape;378;p66"/>
          <p:cNvSpPr txBox="1"/>
          <p:nvPr>
            <p:ph idx="1" type="body"/>
          </p:nvPr>
        </p:nvSpPr>
        <p:spPr>
          <a:xfrm>
            <a:off x="1082050" y="1633650"/>
            <a:ext cx="6979800" cy="25557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Then break until 2:00</a:t>
            </a:r>
            <a:endParaRPr/>
          </a:p>
          <a:p>
            <a:pPr indent="-355600" lvl="0" marL="457200" rtl="0" algn="l">
              <a:spcBef>
                <a:spcPts val="0"/>
              </a:spcBef>
              <a:spcAft>
                <a:spcPts val="0"/>
              </a:spcAft>
              <a:buSzPts val="2000"/>
              <a:buChar char="●"/>
            </a:pPr>
            <a:r>
              <a:rPr lang="en"/>
              <a:t>Intro - Join your zoom and then practice making a screencast (if you want to record your mic/camera you might be able to just mute and turn off your video and stay in your zoom, but you may have to quit Zoom</a:t>
            </a:r>
            <a:endParaRPr/>
          </a:p>
          <a:p>
            <a:pPr indent="-355600" lvl="0" marL="457200" rtl="0" algn="l">
              <a:spcBef>
                <a:spcPts val="0"/>
              </a:spcBef>
              <a:spcAft>
                <a:spcPts val="0"/>
              </a:spcAft>
              <a:buSzPts val="2000"/>
              <a:buChar char="●"/>
            </a:pPr>
            <a:r>
              <a:rPr lang="en"/>
              <a:t>Intermediate - Share tips, breakout to learn from each other, check out WeVideo, etc.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7"/>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Great websites 2:00-2:15</a:t>
            </a:r>
            <a:endParaRPr/>
          </a:p>
        </p:txBody>
      </p:sp>
      <p:sp>
        <p:nvSpPr>
          <p:cNvPr id="384" name="Google Shape;384;p67"/>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u="sng">
                <a:solidFill>
                  <a:schemeClr val="hlink"/>
                </a:solidFill>
                <a:hlinkClick r:id="rId3"/>
              </a:rPr>
              <a:t>What does the district pay for?</a:t>
            </a:r>
            <a:endParaRPr/>
          </a:p>
          <a:p>
            <a:pPr indent="-355600" lvl="1" marL="914400" rtl="0" algn="l">
              <a:spcBef>
                <a:spcPts val="0"/>
              </a:spcBef>
              <a:spcAft>
                <a:spcPts val="0"/>
              </a:spcAft>
              <a:buSzPts val="2000"/>
              <a:buChar char="○"/>
            </a:pPr>
            <a:r>
              <a:rPr lang="en"/>
              <a:t>Free trials are ending</a:t>
            </a:r>
            <a:endParaRPr/>
          </a:p>
          <a:p>
            <a:pPr indent="-355600" lvl="0" marL="457200" rtl="0" algn="l">
              <a:spcBef>
                <a:spcPts val="0"/>
              </a:spcBef>
              <a:spcAft>
                <a:spcPts val="0"/>
              </a:spcAft>
              <a:buSzPts val="2000"/>
              <a:buChar char="●"/>
            </a:pPr>
            <a:r>
              <a:rPr lang="en"/>
              <a:t>Student data privacy</a:t>
            </a:r>
            <a:endParaRPr/>
          </a:p>
          <a:p>
            <a:pPr indent="-355600" lvl="0" marL="457200" rtl="0" algn="l">
              <a:spcBef>
                <a:spcPts val="0"/>
              </a:spcBef>
              <a:spcAft>
                <a:spcPts val="0"/>
              </a:spcAft>
              <a:buSzPts val="2000"/>
              <a:buChar char="●"/>
            </a:pPr>
            <a:r>
              <a:rPr lang="en"/>
              <a:t>Classlink</a:t>
            </a:r>
            <a:endParaRPr/>
          </a:p>
          <a:p>
            <a:pPr indent="-355600" lvl="0" marL="457200" rtl="0" algn="l">
              <a:spcBef>
                <a:spcPts val="0"/>
              </a:spcBef>
              <a:spcAft>
                <a:spcPts val="0"/>
              </a:spcAft>
              <a:buSzPts val="2000"/>
              <a:buChar char="●"/>
            </a:pPr>
            <a:r>
              <a:rPr lang="en"/>
              <a:t>Reviewing options for your final session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8"/>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Great website breakouts 2:15-2:45</a:t>
            </a:r>
            <a:endParaRPr/>
          </a:p>
        </p:txBody>
      </p:sp>
      <p:sp>
        <p:nvSpPr>
          <p:cNvPr id="390" name="Google Shape;390;p68"/>
          <p:cNvSpPr txBox="1"/>
          <p:nvPr>
            <p:ph idx="1" type="body"/>
          </p:nvPr>
        </p:nvSpPr>
        <p:spPr>
          <a:xfrm>
            <a:off x="1082050" y="1633650"/>
            <a:ext cx="6979800" cy="26103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Breakouts, choose your zoom link (or stay here for Colin’s)</a:t>
            </a:r>
            <a:endParaRPr/>
          </a:p>
          <a:p>
            <a:pPr indent="-355600" lvl="0" marL="457200" rtl="0" algn="l">
              <a:spcBef>
                <a:spcPts val="0"/>
              </a:spcBef>
              <a:spcAft>
                <a:spcPts val="0"/>
              </a:spcAft>
              <a:buSzPts val="2000"/>
              <a:buChar char="●"/>
            </a:pPr>
            <a:r>
              <a:rPr lang="en"/>
              <a:t>When finished, fill out the feedback/reflection form</a:t>
            </a:r>
            <a:endParaRPr/>
          </a:p>
          <a:p>
            <a:pPr indent="-355600" lvl="0" marL="457200" rtl="0" algn="l">
              <a:spcBef>
                <a:spcPts val="0"/>
              </a:spcBef>
              <a:spcAft>
                <a:spcPts val="0"/>
              </a:spcAft>
              <a:buSzPts val="2000"/>
              <a:buChar char="●"/>
            </a:pPr>
            <a:r>
              <a:rPr lang="en"/>
              <a:t>If you have further questions this Zoom will be open till about 3:15</a:t>
            </a:r>
            <a:endParaRPr/>
          </a:p>
          <a:p>
            <a:pPr indent="-355600" lvl="0" marL="457200" rtl="0" algn="l">
              <a:spcBef>
                <a:spcPts val="0"/>
              </a:spcBef>
              <a:spcAft>
                <a:spcPts val="0"/>
              </a:spcAft>
              <a:buSzPts val="2000"/>
              <a:buChar char="●"/>
            </a:pPr>
            <a:r>
              <a:rPr lang="en"/>
              <a:t>Tuesday - more open structure 3 hours of work/exploration time, facilitators available for discussion and breakout support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this day is</a:t>
            </a:r>
            <a:endParaRPr/>
          </a:p>
        </p:txBody>
      </p:sp>
      <p:sp>
        <p:nvSpPr>
          <p:cNvPr id="139" name="Google Shape;139;p27"/>
          <p:cNvSpPr txBox="1"/>
          <p:nvPr>
            <p:ph idx="1" type="body"/>
          </p:nvPr>
        </p:nvSpPr>
        <p:spPr>
          <a:xfrm>
            <a:off x="1082050" y="1633650"/>
            <a:ext cx="6979800" cy="24549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The district supporting teachers ($100k+, coaches)</a:t>
            </a:r>
            <a:endParaRPr/>
          </a:p>
          <a:p>
            <a:pPr indent="-355600" lvl="0" marL="457200" rtl="0" algn="l">
              <a:spcBef>
                <a:spcPts val="0"/>
              </a:spcBef>
              <a:spcAft>
                <a:spcPts val="0"/>
              </a:spcAft>
              <a:buSzPts val="2000"/>
              <a:buChar char="●"/>
            </a:pPr>
            <a:r>
              <a:rPr lang="en"/>
              <a:t>Flexible - during your intro/intermediate sessions you can work, discuss, and watch videos</a:t>
            </a:r>
            <a:endParaRPr/>
          </a:p>
          <a:p>
            <a:pPr indent="-355600" lvl="0" marL="457200" rtl="0" algn="l">
              <a:spcBef>
                <a:spcPts val="0"/>
              </a:spcBef>
              <a:spcAft>
                <a:spcPts val="0"/>
              </a:spcAft>
              <a:buSzPts val="2000"/>
              <a:buChar char="●"/>
            </a:pPr>
            <a:r>
              <a:rPr lang="en"/>
              <a:t>Interactive - during the webinar presentations use your handout document, the padlet, and participate in the breakout rooms</a:t>
            </a:r>
            <a:endParaRPr/>
          </a:p>
          <a:p>
            <a:pPr indent="-355600" lvl="0" marL="457200" rtl="0" algn="l">
              <a:spcBef>
                <a:spcPts val="0"/>
              </a:spcBef>
              <a:spcAft>
                <a:spcPts val="0"/>
              </a:spcAft>
              <a:buSzPts val="2000"/>
              <a:buChar char="●"/>
            </a:pPr>
            <a:r>
              <a:rPr lang="en"/>
              <a:t>A focus on technology, but always about students</a:t>
            </a:r>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this day isn’t</a:t>
            </a:r>
            <a:endParaRPr/>
          </a:p>
        </p:txBody>
      </p:sp>
      <p:sp>
        <p:nvSpPr>
          <p:cNvPr id="145" name="Google Shape;145;p28"/>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A Master’s degree in online pedagogy</a:t>
            </a:r>
            <a:endParaRPr/>
          </a:p>
          <a:p>
            <a:pPr indent="-355600" lvl="0" marL="457200" rtl="0" algn="l">
              <a:spcBef>
                <a:spcPts val="0"/>
              </a:spcBef>
              <a:spcAft>
                <a:spcPts val="0"/>
              </a:spcAft>
              <a:buSzPts val="2000"/>
              <a:buChar char="●"/>
            </a:pPr>
            <a:r>
              <a:rPr lang="en"/>
              <a:t>The official district plan for what school will be in August and exactly what you will be expected to do</a:t>
            </a:r>
            <a:endParaRPr/>
          </a:p>
          <a:p>
            <a:pPr indent="-355600" lvl="0" marL="457200" rtl="0" algn="l">
              <a:spcBef>
                <a:spcPts val="0"/>
              </a:spcBef>
              <a:spcAft>
                <a:spcPts val="0"/>
              </a:spcAft>
              <a:buSzPts val="2000"/>
              <a:buChar char="●"/>
            </a:pPr>
            <a:r>
              <a:rPr lang="en"/>
              <a:t>The only workshop or training you will need</a:t>
            </a:r>
            <a:endParaRPr/>
          </a:p>
          <a:p>
            <a:pPr indent="-355600" lvl="0" marL="457200" rtl="0" algn="l">
              <a:spcBef>
                <a:spcPts val="0"/>
              </a:spcBef>
              <a:spcAft>
                <a:spcPts val="0"/>
              </a:spcAft>
              <a:buSzPts val="2000"/>
              <a:buChar char="●"/>
            </a:pPr>
            <a:r>
              <a:rPr lang="en"/>
              <a:t>The very best example of an online tech workshop (we did our best)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Online Pedagogy</a:t>
            </a:r>
            <a:endParaRPr/>
          </a:p>
        </p:txBody>
      </p:sp>
      <p:sp>
        <p:nvSpPr>
          <p:cNvPr id="151" name="Google Shape;151;p29"/>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300"/>
              <a:t>On your notes handout (individual) and/or the padlet (collaborative) (resize your windows to see the zoom and your handouts page/padlet)</a:t>
            </a:r>
            <a:endParaRPr sz="1300"/>
          </a:p>
          <a:p>
            <a:pPr indent="0" lvl="0" marL="0" rtl="0" algn="l">
              <a:spcBef>
                <a:spcPts val="600"/>
              </a:spcBef>
              <a:spcAft>
                <a:spcPts val="0"/>
              </a:spcAft>
              <a:buNone/>
            </a:pPr>
            <a:r>
              <a:rPr lang="en"/>
              <a:t>What are ways that distance learning is more challenging (or not as effective) than classroom based learning?</a:t>
            </a:r>
            <a:endParaRPr/>
          </a:p>
          <a:p>
            <a:pPr indent="0" lvl="0" marL="0" rtl="0" algn="l">
              <a:spcBef>
                <a:spcPts val="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Let’s take a look at the padlet</a:t>
            </a:r>
            <a:endParaRPr/>
          </a:p>
        </p:txBody>
      </p:sp>
      <p:sp>
        <p:nvSpPr>
          <p:cNvPr id="157" name="Google Shape;157;p30"/>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u="sng">
                <a:solidFill>
                  <a:schemeClr val="hlink"/>
                </a:solidFill>
                <a:hlinkClick r:id="rId3"/>
              </a:rPr>
              <a:t>https://padlet.com/cmatheson/cusdsummer</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1082050" y="1127750"/>
            <a:ext cx="6979800" cy="33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Online it is a challenge to:</a:t>
            </a:r>
            <a:endParaRPr/>
          </a:p>
        </p:txBody>
      </p:sp>
      <p:sp>
        <p:nvSpPr>
          <p:cNvPr id="163" name="Google Shape;163;p31"/>
          <p:cNvSpPr txBox="1"/>
          <p:nvPr>
            <p:ph idx="1" type="body"/>
          </p:nvPr>
        </p:nvSpPr>
        <p:spPr>
          <a:xfrm>
            <a:off x="1082050" y="1633651"/>
            <a:ext cx="6979800" cy="2359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Clearly communicate</a:t>
            </a:r>
            <a:endParaRPr/>
          </a:p>
          <a:p>
            <a:pPr indent="0" lvl="0" marL="0" rtl="0" algn="l">
              <a:spcBef>
                <a:spcPts val="600"/>
              </a:spcBef>
              <a:spcAft>
                <a:spcPts val="0"/>
              </a:spcAft>
              <a:buNone/>
            </a:pPr>
            <a:r>
              <a:rPr lang="en"/>
              <a:t>Provide feedback</a:t>
            </a:r>
            <a:endParaRPr/>
          </a:p>
          <a:p>
            <a:pPr indent="0" lvl="0" marL="0" rtl="0" algn="l">
              <a:spcBef>
                <a:spcPts val="600"/>
              </a:spcBef>
              <a:spcAft>
                <a:spcPts val="0"/>
              </a:spcAft>
              <a:buNone/>
            </a:pPr>
            <a:r>
              <a:rPr lang="en"/>
              <a:t>Build community</a:t>
            </a:r>
            <a:endParaRPr/>
          </a:p>
          <a:p>
            <a:pPr indent="0" lvl="0" marL="0" rtl="0" algn="l">
              <a:spcBef>
                <a:spcPts val="600"/>
              </a:spcBef>
              <a:spcAft>
                <a:spcPts val="0"/>
              </a:spcAft>
              <a:buNone/>
            </a:pPr>
            <a:r>
              <a:rPr lang="en"/>
              <a:t>Keep students engaged</a:t>
            </a:r>
            <a:endParaRPr/>
          </a:p>
          <a:p>
            <a:pPr indent="0" lvl="0" marL="0" rtl="0" algn="l">
              <a:spcBef>
                <a:spcPts val="600"/>
              </a:spcBef>
              <a:spcAft>
                <a:spcPts val="0"/>
              </a:spcAft>
              <a:buNone/>
            </a:pPr>
            <a:r>
              <a:rPr lang="en"/>
              <a:t>Keep students accountable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got template">
  <a:themeElements>
    <a:clrScheme name="Custom 347">
      <a:dk1>
        <a:srgbClr val="143C55"/>
      </a:dk1>
      <a:lt1>
        <a:srgbClr val="FFFFFF"/>
      </a:lt1>
      <a:dk2>
        <a:srgbClr val="748C9C"/>
      </a:dk2>
      <a:lt2>
        <a:srgbClr val="F7F9EA"/>
      </a:lt2>
      <a:accent1>
        <a:srgbClr val="FEAB19"/>
      </a:accent1>
      <a:accent2>
        <a:srgbClr val="85CE5B"/>
      </a:accent2>
      <a:accent3>
        <a:srgbClr val="65C5DB"/>
      </a:accent3>
      <a:accent4>
        <a:srgbClr val="7D7FD0"/>
      </a:accent4>
      <a:accent5>
        <a:srgbClr val="FA7F99"/>
      </a:accent5>
      <a:accent6>
        <a:srgbClr val="FF4E45"/>
      </a:accent6>
      <a:hlink>
        <a:srgbClr val="26577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