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72" r:id="rId9"/>
    <p:sldId id="273" r:id="rId10"/>
    <p:sldId id="263" r:id="rId11"/>
    <p:sldId id="264" r:id="rId12"/>
    <p:sldId id="265" r:id="rId13"/>
    <p:sldId id="266" r:id="rId14"/>
    <p:sldId id="268" r:id="rId15"/>
    <p:sldId id="269" r:id="rId16"/>
    <p:sldId id="278" r:id="rId17"/>
    <p:sldId id="267" r:id="rId18"/>
    <p:sldId id="270" r:id="rId19"/>
    <p:sldId id="271" r:id="rId20"/>
    <p:sldId id="274" r:id="rId21"/>
    <p:sldId id="281" r:id="rId22"/>
    <p:sldId id="275" r:id="rId23"/>
    <p:sldId id="280" r:id="rId24"/>
    <p:sldId id="279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39" autoAdjust="0"/>
  </p:normalViewPr>
  <p:slideViewPr>
    <p:cSldViewPr>
      <p:cViewPr varScale="1">
        <p:scale>
          <a:sx n="77" d="100"/>
          <a:sy n="77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AE27-9750-421C-A8CC-DC296C9B354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52B-BBC4-4B22-85E0-781D5F118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AE27-9750-421C-A8CC-DC296C9B354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52B-BBC4-4B22-85E0-781D5F118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AE27-9750-421C-A8CC-DC296C9B354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52B-BBC4-4B22-85E0-781D5F118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AE27-9750-421C-A8CC-DC296C9B354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52B-BBC4-4B22-85E0-781D5F118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AE27-9750-421C-A8CC-DC296C9B354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52B-BBC4-4B22-85E0-781D5F118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AE27-9750-421C-A8CC-DC296C9B354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52B-BBC4-4B22-85E0-781D5F118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AE27-9750-421C-A8CC-DC296C9B354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52B-BBC4-4B22-85E0-781D5F118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AE27-9750-421C-A8CC-DC296C9B354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52B-BBC4-4B22-85E0-781D5F118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AE27-9750-421C-A8CC-DC296C9B354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52B-BBC4-4B22-85E0-781D5F118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AE27-9750-421C-A8CC-DC296C9B354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52B-BBC4-4B22-85E0-781D5F118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AE27-9750-421C-A8CC-DC296C9B354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52B-BBC4-4B22-85E0-781D5F118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EAE27-9750-421C-A8CC-DC296C9B354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3452B-BBC4-4B22-85E0-781D5F118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VERBS LIKE GUSTAR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Practiquemos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6" name="Content Placeholder 5" descr="7886319-husky-dog-in-the-river--lynn-canyon-national-park-vancouver-bc-canad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676400"/>
            <a:ext cx="4343400" cy="41148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41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Paco</a:t>
            </a:r>
            <a:r>
              <a:rPr lang="en-US" dirty="0" smtClean="0"/>
              <a:t> likes to swim.</a:t>
            </a:r>
          </a:p>
          <a:p>
            <a:r>
              <a:rPr lang="en-US" dirty="0" smtClean="0"/>
              <a:t>Swimming is an action, so you will use the singular form of GUSTAR.</a:t>
            </a:r>
          </a:p>
          <a:p>
            <a:r>
              <a:rPr lang="en-US" dirty="0" smtClean="0"/>
              <a:t>Try to put the sentence together now…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Paco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nadar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Paco</a:t>
            </a:r>
            <a:r>
              <a:rPr lang="en-US" dirty="0" smtClean="0"/>
              <a:t> </a:t>
            </a:r>
            <a:r>
              <a:rPr lang="en-US" u="sng" dirty="0" smtClean="0"/>
              <a:t>enjoyed more than one action</a:t>
            </a:r>
            <a:r>
              <a:rPr lang="en-US" dirty="0" smtClean="0"/>
              <a:t>, use GUSTAN.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¡Uno </a:t>
            </a:r>
            <a:r>
              <a:rPr lang="en-US" dirty="0" err="1" smtClean="0"/>
              <a:t>más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5" name="Content Placeholder 4" descr="DSC0459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447800"/>
            <a:ext cx="4267200" cy="4800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Diego likes to travel.</a:t>
            </a:r>
          </a:p>
          <a:p>
            <a:r>
              <a:rPr lang="en-US" dirty="0" smtClean="0"/>
              <a:t>A Diego 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viajar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if Diego brought a friend?</a:t>
            </a:r>
          </a:p>
          <a:p>
            <a:r>
              <a:rPr lang="en-US" dirty="0" smtClean="0"/>
              <a:t>How would the sentence change?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 Diego y Julio </a:t>
            </a:r>
            <a:r>
              <a:rPr lang="en-US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viajar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Diego brought a friend, but VIAJAR is still a single action.  </a:t>
            </a:r>
            <a:endParaRPr lang="en-US" dirty="0"/>
          </a:p>
        </p:txBody>
      </p:sp>
      <p:pic>
        <p:nvPicPr>
          <p:cNvPr id="5" name="Content Placeholder 4" descr="DSC0459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0"/>
            <a:ext cx="4040188" cy="3657600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Changing the le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les  </a:t>
            </a:r>
            <a:r>
              <a:rPr lang="en-US" dirty="0" smtClean="0">
                <a:sym typeface="Wingdings" pitchFamily="2" charset="2"/>
              </a:rPr>
              <a:t>makes the sentence work for more than one person. </a:t>
            </a:r>
            <a:endParaRPr lang="en-US" dirty="0"/>
          </a:p>
        </p:txBody>
      </p:sp>
      <p:pic>
        <p:nvPicPr>
          <p:cNvPr id="6" name="Content Placeholder 5" descr="stock-photo-siberian-husky-in-the-bag-61322623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86869" y="2514600"/>
            <a:ext cx="4179093" cy="342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plural items…</a:t>
            </a:r>
            <a:endParaRPr lang="en-US" dirty="0"/>
          </a:p>
        </p:txBody>
      </p:sp>
      <p:pic>
        <p:nvPicPr>
          <p:cNvPr id="5" name="Content Placeholder 4" descr="rixipups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0831" y="2133600"/>
            <a:ext cx="4044460" cy="35051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Switch up the GUSTA to GUSTAN.</a:t>
            </a:r>
          </a:p>
          <a:p>
            <a:r>
              <a:rPr lang="en-US" dirty="0" smtClean="0"/>
              <a:t>Your pronoun choice still depends on who is pleased by the item or action. </a:t>
            </a:r>
          </a:p>
          <a:p>
            <a:r>
              <a:rPr lang="en-US" dirty="0" smtClean="0"/>
              <a:t>I like Huskies.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r>
              <a:rPr lang="en-US" dirty="0" smtClean="0"/>
              <a:t>Me </a:t>
            </a:r>
            <a:r>
              <a:rPr lang="en-US" dirty="0" err="1" smtClean="0">
                <a:solidFill>
                  <a:srgbClr val="FF0000"/>
                </a:solidFill>
              </a:rPr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siberianos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Huskies please me.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Practiquemos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like meat (la carne)</a:t>
            </a:r>
          </a:p>
          <a:p>
            <a:r>
              <a:rPr lang="en-US" dirty="0" smtClean="0"/>
              <a:t>I like the park. </a:t>
            </a:r>
          </a:p>
          <a:p>
            <a:r>
              <a:rPr lang="en-US" dirty="0" smtClean="0"/>
              <a:t>You like to run.</a:t>
            </a:r>
          </a:p>
          <a:p>
            <a:r>
              <a:rPr lang="en-US" dirty="0" smtClean="0"/>
              <a:t>He likes to eat shoes.</a:t>
            </a:r>
          </a:p>
          <a:p>
            <a:r>
              <a:rPr lang="en-US" dirty="0" smtClean="0"/>
              <a:t>He likes to walk. </a:t>
            </a:r>
          </a:p>
          <a:p>
            <a:r>
              <a:rPr lang="en-US" dirty="0" smtClean="0"/>
              <a:t>We like to eat.</a:t>
            </a:r>
          </a:p>
          <a:p>
            <a:r>
              <a:rPr lang="en-US" dirty="0" smtClean="0"/>
              <a:t>You all like to chase cats. (</a:t>
            </a:r>
            <a:r>
              <a:rPr lang="en-US" dirty="0" err="1" smtClean="0"/>
              <a:t>cazar</a:t>
            </a:r>
            <a:r>
              <a:rPr lang="en-US" dirty="0" smtClean="0"/>
              <a:t> los </a:t>
            </a:r>
            <a:r>
              <a:rPr lang="en-US" dirty="0" err="1" smtClean="0"/>
              <a:t>gatos</a:t>
            </a:r>
            <a:r>
              <a:rPr lang="en-US" dirty="0" smtClean="0"/>
              <a:t>)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la carne.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el </a:t>
            </a:r>
            <a:r>
              <a:rPr lang="en-US" dirty="0" err="1" smtClean="0"/>
              <a:t>parque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correr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gusta</a:t>
            </a:r>
            <a:r>
              <a:rPr lang="en-US" dirty="0" smtClean="0"/>
              <a:t> comer </a:t>
            </a:r>
            <a:r>
              <a:rPr lang="en-US" dirty="0" err="1" smtClean="0"/>
              <a:t>zapatos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caminar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comer.</a:t>
            </a:r>
          </a:p>
          <a:p>
            <a:r>
              <a:rPr lang="en-US" dirty="0" smtClean="0"/>
              <a:t>Os/les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cazar</a:t>
            </a:r>
            <a:r>
              <a:rPr lang="en-US" dirty="0" smtClean="0"/>
              <a:t> los </a:t>
            </a:r>
            <a:r>
              <a:rPr lang="en-US" dirty="0" err="1" smtClean="0"/>
              <a:t>gatos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don’t like it? </a:t>
            </a:r>
            <a:endParaRPr lang="en-US" dirty="0"/>
          </a:p>
        </p:txBody>
      </p:sp>
      <p:pic>
        <p:nvPicPr>
          <p:cNvPr id="8" name="Content Placeholder 7" descr="7259900.bin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8400"/>
            <a:ext cx="4038600" cy="3276599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Just slide a “NO” between the person and the pronoun. </a:t>
            </a:r>
          </a:p>
          <a:p>
            <a:r>
              <a:rPr lang="en-US" dirty="0" smtClean="0"/>
              <a:t>A Felix </a:t>
            </a:r>
            <a:r>
              <a:rPr lang="en-US" u="sng" dirty="0" smtClean="0"/>
              <a:t>no </a:t>
            </a:r>
            <a:r>
              <a:rPr lang="en-US" dirty="0" smtClean="0"/>
              <a:t>le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baños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Felix </a:t>
            </a:r>
            <a:r>
              <a:rPr lang="en-US" u="sng" dirty="0" smtClean="0"/>
              <a:t>no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 el </a:t>
            </a:r>
            <a:r>
              <a:rPr lang="en-US" dirty="0" err="1" smtClean="0"/>
              <a:t>agua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Felix </a:t>
            </a:r>
            <a:r>
              <a:rPr lang="en-US" u="sng" dirty="0" smtClean="0"/>
              <a:t>no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 el </a:t>
            </a:r>
            <a:r>
              <a:rPr lang="en-US" dirty="0" err="1" smtClean="0"/>
              <a:t>jabón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Try some negative sentences here: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don’t like cats.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 err="1" smtClean="0">
                <a:solidFill>
                  <a:srgbClr val="FF0000"/>
                </a:solidFill>
              </a:rPr>
              <a:t>nos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gustan</a:t>
            </a:r>
            <a:r>
              <a:rPr lang="en-US" dirty="0" smtClean="0">
                <a:solidFill>
                  <a:srgbClr val="FF0000"/>
                </a:solidFill>
              </a:rPr>
              <a:t> los </a:t>
            </a:r>
            <a:r>
              <a:rPr lang="en-US" dirty="0" err="1" smtClean="0">
                <a:solidFill>
                  <a:srgbClr val="FF0000"/>
                </a:solidFill>
              </a:rPr>
              <a:t>gatos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don’t like to bathe.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les </a:t>
            </a:r>
            <a:r>
              <a:rPr lang="en-US" dirty="0" err="1" smtClean="0">
                <a:solidFill>
                  <a:srgbClr val="FF0000"/>
                </a:solidFill>
              </a:rPr>
              <a:t>gusta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bañar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I don’t like being alone. (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sólo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me </a:t>
            </a:r>
            <a:r>
              <a:rPr lang="en-US" dirty="0" err="1" smtClean="0">
                <a:solidFill>
                  <a:srgbClr val="FF0000"/>
                </a:solidFill>
              </a:rPr>
              <a:t>gusta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sólo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Content Placeholder 9" descr="IMG_213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170782"/>
            <a:ext cx="3716536" cy="495538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verbs like GUSTAR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990601"/>
          <a:ext cx="8229600" cy="567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8628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ENCANTAR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love (not romantic)</a:t>
                      </a:r>
                      <a:endParaRPr lang="en-US" sz="3200" dirty="0"/>
                    </a:p>
                  </a:txBody>
                  <a:tcPr/>
                </a:tc>
              </a:tr>
              <a:tr h="880024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Interesar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be interested by</a:t>
                      </a:r>
                      <a:endParaRPr lang="en-US" sz="3200" dirty="0"/>
                    </a:p>
                  </a:txBody>
                  <a:tcPr/>
                </a:tc>
              </a:tr>
              <a:tr h="880024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Fascinar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be fascinated</a:t>
                      </a:r>
                      <a:r>
                        <a:rPr lang="en-US" sz="3200" baseline="0" dirty="0" smtClean="0"/>
                        <a:t> by</a:t>
                      </a:r>
                      <a:endParaRPr lang="en-US" sz="3200" dirty="0"/>
                    </a:p>
                  </a:txBody>
                  <a:tcPr/>
                </a:tc>
              </a:tr>
              <a:tr h="880024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Importar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matter to</a:t>
                      </a:r>
                      <a:endParaRPr lang="en-US" sz="3200" dirty="0"/>
                    </a:p>
                  </a:txBody>
                  <a:tcPr/>
                </a:tc>
              </a:tr>
              <a:tr h="880024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Molestar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be bothered</a:t>
                      </a:r>
                      <a:r>
                        <a:rPr lang="en-US" sz="3200" baseline="0" dirty="0" smtClean="0"/>
                        <a:t> by</a:t>
                      </a:r>
                      <a:endParaRPr lang="en-US" sz="3200" dirty="0"/>
                    </a:p>
                  </a:txBody>
                  <a:tcPr/>
                </a:tc>
              </a:tr>
              <a:tr h="880024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Fastidiar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be</a:t>
                      </a:r>
                      <a:r>
                        <a:rPr lang="en-US" sz="3200" baseline="0" dirty="0" smtClean="0"/>
                        <a:t> irritated by , annoyed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Escribe</a:t>
            </a:r>
            <a:r>
              <a:rPr lang="en-US" dirty="0" smtClean="0"/>
              <a:t> en </a:t>
            </a:r>
            <a:r>
              <a:rPr lang="en-US" dirty="0" err="1" smtClean="0"/>
              <a:t>español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4038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Tests bother me.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Me </a:t>
            </a:r>
            <a:r>
              <a:rPr lang="en-US" sz="3600" dirty="0" err="1" smtClean="0">
                <a:solidFill>
                  <a:srgbClr val="FF0000"/>
                </a:solidFill>
              </a:rPr>
              <a:t>molestan</a:t>
            </a:r>
            <a:r>
              <a:rPr lang="en-US" sz="3600" dirty="0" smtClean="0">
                <a:solidFill>
                  <a:srgbClr val="FF0000"/>
                </a:solidFill>
              </a:rPr>
              <a:t> los </a:t>
            </a:r>
            <a:r>
              <a:rPr lang="en-US" sz="3600" dirty="0" err="1" smtClean="0">
                <a:solidFill>
                  <a:srgbClr val="FF0000"/>
                </a:solidFill>
              </a:rPr>
              <a:t>examenes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sz="3600" dirty="0" smtClean="0"/>
              <a:t>You love pizza.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Te </a:t>
            </a:r>
            <a:r>
              <a:rPr lang="en-US" sz="3600" dirty="0" err="1" smtClean="0">
                <a:solidFill>
                  <a:srgbClr val="FF0000"/>
                </a:solidFill>
              </a:rPr>
              <a:t>encanta</a:t>
            </a:r>
            <a:r>
              <a:rPr lang="en-US" sz="3600" dirty="0" smtClean="0">
                <a:solidFill>
                  <a:srgbClr val="FF0000"/>
                </a:solidFill>
              </a:rPr>
              <a:t> la pizza. </a:t>
            </a:r>
          </a:p>
          <a:p>
            <a:r>
              <a:rPr lang="en-US" sz="3600" dirty="0" smtClean="0"/>
              <a:t>Good grades matter to us.</a:t>
            </a:r>
          </a:p>
          <a:p>
            <a:r>
              <a:rPr lang="en-US" sz="3600" dirty="0" err="1" smtClean="0">
                <a:solidFill>
                  <a:srgbClr val="FF0000"/>
                </a:solidFill>
              </a:rPr>
              <a:t>Nos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importan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las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buenas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notas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They like to play soccer.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Les </a:t>
            </a:r>
            <a:r>
              <a:rPr lang="en-US" sz="3200" dirty="0" err="1" smtClean="0">
                <a:solidFill>
                  <a:srgbClr val="FF0000"/>
                </a:solidFill>
              </a:rPr>
              <a:t>gusta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jugar</a:t>
            </a:r>
            <a:r>
              <a:rPr lang="en-US" sz="3200" dirty="0" smtClean="0">
                <a:solidFill>
                  <a:srgbClr val="FF0000"/>
                </a:solidFill>
              </a:rPr>
              <a:t> al </a:t>
            </a:r>
            <a:r>
              <a:rPr lang="en-US" sz="3200" dirty="0" err="1" smtClean="0">
                <a:solidFill>
                  <a:srgbClr val="FF0000"/>
                </a:solidFill>
              </a:rPr>
              <a:t>futból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3200" dirty="0" smtClean="0"/>
              <a:t>I am interested in sports.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Me </a:t>
            </a:r>
            <a:r>
              <a:rPr lang="en-US" sz="3200" dirty="0" err="1" smtClean="0">
                <a:solidFill>
                  <a:srgbClr val="FF0000"/>
                </a:solidFill>
              </a:rPr>
              <a:t>interesan</a:t>
            </a:r>
            <a:r>
              <a:rPr lang="en-US" sz="3200" dirty="0" smtClean="0">
                <a:solidFill>
                  <a:srgbClr val="FF0000"/>
                </a:solidFill>
              </a:rPr>
              <a:t> los </a:t>
            </a:r>
            <a:r>
              <a:rPr lang="en-US" sz="3200" dirty="0" err="1" smtClean="0">
                <a:solidFill>
                  <a:srgbClr val="FF0000"/>
                </a:solidFill>
              </a:rPr>
              <a:t>deportes</a:t>
            </a:r>
            <a:r>
              <a:rPr lang="en-US" sz="32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sz="3200" dirty="0" smtClean="0"/>
              <a:t>Birds fascinate me.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Me </a:t>
            </a:r>
            <a:r>
              <a:rPr lang="en-US" sz="3200" dirty="0" err="1" smtClean="0">
                <a:solidFill>
                  <a:srgbClr val="FF0000"/>
                </a:solidFill>
              </a:rPr>
              <a:t>fascinan</a:t>
            </a:r>
            <a:r>
              <a:rPr lang="en-US" sz="3200" dirty="0" smtClean="0">
                <a:solidFill>
                  <a:srgbClr val="FF0000"/>
                </a:solidFill>
              </a:rPr>
              <a:t> los </a:t>
            </a:r>
            <a:r>
              <a:rPr lang="en-US" sz="3200" dirty="0" err="1" smtClean="0">
                <a:solidFill>
                  <a:srgbClr val="FF0000"/>
                </a:solidFill>
              </a:rPr>
              <a:t>pájaros</a:t>
            </a:r>
            <a:r>
              <a:rPr lang="en-US" sz="3200" dirty="0" smtClean="0">
                <a:solidFill>
                  <a:srgbClr val="FF0000"/>
                </a:solidFill>
              </a:rPr>
              <a:t>.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¿GUSTA or GUSTAN?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should you use with VERBS?</a:t>
            </a:r>
          </a:p>
          <a:p>
            <a:r>
              <a:rPr lang="en-US" dirty="0" smtClean="0"/>
              <a:t>Which should you use with SINGLE NOUNS?</a:t>
            </a:r>
          </a:p>
          <a:p>
            <a:r>
              <a:rPr lang="en-US" dirty="0" smtClean="0"/>
              <a:t>Which should you use with PLURAL NOUNS?</a:t>
            </a:r>
          </a:p>
          <a:p>
            <a:r>
              <a:rPr lang="en-US" dirty="0" smtClean="0"/>
              <a:t>Which should you use with MORE THAN ONE NOUN?</a:t>
            </a:r>
          </a:p>
          <a:p>
            <a:r>
              <a:rPr lang="en-US" dirty="0" smtClean="0"/>
              <a:t>Which would you use with MORE THAN ONE VERB?  (ex: </a:t>
            </a:r>
            <a:r>
              <a:rPr lang="en-US" dirty="0" err="1" smtClean="0"/>
              <a:t>bailar</a:t>
            </a:r>
            <a:r>
              <a:rPr lang="en-US" dirty="0" smtClean="0"/>
              <a:t> y </a:t>
            </a:r>
            <a:r>
              <a:rPr lang="en-US" dirty="0" err="1" smtClean="0"/>
              <a:t>cantar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básicos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express like or dislike in Spanish we use GUSTAR.</a:t>
            </a:r>
          </a:p>
          <a:p>
            <a:r>
              <a:rPr lang="en-US" dirty="0" smtClean="0"/>
              <a:t>GUSTAR works differently than other verbs because the conjugation agrees with what you like, not who likes it. </a:t>
            </a:r>
          </a:p>
          <a:p>
            <a:r>
              <a:rPr lang="en-US" dirty="0" smtClean="0"/>
              <a:t>Since items and actions are either singular or plural, most of the time GUSTAR will take the ÉL or ELLOS form. </a:t>
            </a:r>
          </a:p>
          <a:p>
            <a:r>
              <a:rPr lang="en-US" dirty="0" smtClean="0"/>
              <a:t>GUSTAR also requires an Indirect Object Pronoun in front of the verb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Gusta</a:t>
            </a:r>
            <a:r>
              <a:rPr lang="en-US" dirty="0" smtClean="0"/>
              <a:t> or </a:t>
            </a:r>
            <a:r>
              <a:rPr lang="en-US" dirty="0" err="1" smtClean="0"/>
              <a:t>Gustan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 _________ leer </a:t>
            </a:r>
            <a:r>
              <a:rPr lang="en-US" dirty="0" err="1" smtClean="0"/>
              <a:t>libros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 __________ comer la </a:t>
            </a:r>
            <a:r>
              <a:rPr lang="en-US" dirty="0" err="1" smtClean="0"/>
              <a:t>fruta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Nos</a:t>
            </a:r>
            <a:r>
              <a:rPr lang="en-US" dirty="0" smtClean="0"/>
              <a:t> __________ los </a:t>
            </a:r>
            <a:r>
              <a:rPr lang="en-US" dirty="0" err="1" smtClean="0"/>
              <a:t>perros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Les __________ los </a:t>
            </a:r>
            <a:r>
              <a:rPr lang="en-US" dirty="0" err="1" smtClean="0"/>
              <a:t>zapatos</a:t>
            </a:r>
            <a:r>
              <a:rPr lang="en-US" dirty="0" smtClean="0"/>
              <a:t> </a:t>
            </a:r>
            <a:r>
              <a:rPr lang="en-US" dirty="0" err="1" smtClean="0"/>
              <a:t>rojos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 ___________ el chocolate y el </a:t>
            </a:r>
            <a:r>
              <a:rPr lang="en-US" dirty="0" err="1" smtClean="0"/>
              <a:t>helado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Os ___________ </a:t>
            </a:r>
            <a:r>
              <a:rPr lang="en-US" dirty="0" err="1" smtClean="0"/>
              <a:t>estudiar</a:t>
            </a:r>
            <a:r>
              <a:rPr lang="en-US" dirty="0" smtClean="0"/>
              <a:t> con amigos.</a:t>
            </a:r>
          </a:p>
          <a:p>
            <a:r>
              <a:rPr lang="en-US" dirty="0" smtClean="0"/>
              <a:t>Me ___________la </a:t>
            </a:r>
            <a:r>
              <a:rPr lang="en-US" dirty="0" err="1" smtClean="0"/>
              <a:t>ensalada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Checa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 </a:t>
            </a:r>
            <a:r>
              <a:rPr lang="en-US" dirty="0" smtClean="0"/>
              <a:t>____</a:t>
            </a:r>
            <a:r>
              <a:rPr lang="en-US" dirty="0" err="1" smtClean="0">
                <a:solidFill>
                  <a:srgbClr val="FF0000"/>
                </a:solidFill>
              </a:rPr>
              <a:t>gusta</a:t>
            </a:r>
            <a:r>
              <a:rPr lang="en-US" dirty="0" smtClean="0"/>
              <a:t>_____ </a:t>
            </a:r>
            <a:r>
              <a:rPr lang="en-US" dirty="0"/>
              <a:t>leer </a:t>
            </a:r>
            <a:r>
              <a:rPr lang="en-US" dirty="0" err="1"/>
              <a:t>libros</a:t>
            </a:r>
            <a:r>
              <a:rPr lang="en-US" dirty="0"/>
              <a:t>.</a:t>
            </a:r>
          </a:p>
          <a:p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smtClean="0"/>
              <a:t>_____</a:t>
            </a:r>
            <a:r>
              <a:rPr lang="en-US" dirty="0" err="1" smtClean="0">
                <a:solidFill>
                  <a:srgbClr val="FF0000"/>
                </a:solidFill>
              </a:rPr>
              <a:t>gusta</a:t>
            </a:r>
            <a:r>
              <a:rPr lang="en-US" dirty="0" smtClean="0"/>
              <a:t>_____ </a:t>
            </a:r>
            <a:r>
              <a:rPr lang="en-US" dirty="0"/>
              <a:t>comer la </a:t>
            </a:r>
            <a:r>
              <a:rPr lang="en-US" dirty="0" err="1"/>
              <a:t>fruta</a:t>
            </a:r>
            <a:r>
              <a:rPr lang="en-US" dirty="0"/>
              <a:t>.</a:t>
            </a:r>
          </a:p>
          <a:p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smtClean="0"/>
              <a:t>___</a:t>
            </a:r>
            <a:r>
              <a:rPr lang="en-US" dirty="0" err="1" smtClean="0">
                <a:solidFill>
                  <a:srgbClr val="FF0000"/>
                </a:solidFill>
              </a:rPr>
              <a:t>gustan</a:t>
            </a:r>
            <a:r>
              <a:rPr lang="en-US" dirty="0" smtClean="0"/>
              <a:t>____ </a:t>
            </a:r>
            <a:r>
              <a:rPr lang="en-US" dirty="0"/>
              <a:t>los </a:t>
            </a:r>
            <a:r>
              <a:rPr lang="en-US" dirty="0" err="1"/>
              <a:t>perros</a:t>
            </a:r>
            <a:r>
              <a:rPr lang="en-US" dirty="0"/>
              <a:t>.</a:t>
            </a:r>
          </a:p>
          <a:p>
            <a:r>
              <a:rPr lang="en-US" dirty="0"/>
              <a:t>Les </a:t>
            </a:r>
            <a:r>
              <a:rPr lang="en-US" dirty="0" smtClean="0"/>
              <a:t>___</a:t>
            </a:r>
            <a:r>
              <a:rPr lang="en-US" dirty="0" err="1" smtClean="0">
                <a:solidFill>
                  <a:srgbClr val="FF0000"/>
                </a:solidFill>
              </a:rPr>
              <a:t>gustan</a:t>
            </a:r>
            <a:r>
              <a:rPr lang="en-US" dirty="0" smtClean="0"/>
              <a:t>______ </a:t>
            </a:r>
            <a:r>
              <a:rPr lang="en-US" dirty="0"/>
              <a:t>los </a:t>
            </a:r>
            <a:r>
              <a:rPr lang="en-US" dirty="0" err="1"/>
              <a:t>zapatos</a:t>
            </a:r>
            <a:r>
              <a:rPr lang="en-US" dirty="0"/>
              <a:t> </a:t>
            </a:r>
            <a:r>
              <a:rPr lang="en-US" dirty="0" err="1"/>
              <a:t>rojos</a:t>
            </a:r>
            <a:r>
              <a:rPr lang="en-US" dirty="0"/>
              <a:t>.</a:t>
            </a:r>
          </a:p>
          <a:p>
            <a:r>
              <a:rPr lang="en-US" dirty="0"/>
              <a:t>Le </a:t>
            </a:r>
            <a:r>
              <a:rPr lang="en-US" dirty="0" smtClean="0"/>
              <a:t>____</a:t>
            </a:r>
            <a:r>
              <a:rPr lang="en-US" dirty="0" err="1" smtClean="0">
                <a:solidFill>
                  <a:srgbClr val="FF0000"/>
                </a:solidFill>
              </a:rPr>
              <a:t>gustan</a:t>
            </a:r>
            <a:r>
              <a:rPr lang="en-US" dirty="0" smtClean="0"/>
              <a:t>____ </a:t>
            </a:r>
            <a:r>
              <a:rPr lang="en-US" dirty="0"/>
              <a:t>el chocolate y el </a:t>
            </a:r>
            <a:r>
              <a:rPr lang="en-US" dirty="0" err="1"/>
              <a:t>helado</a:t>
            </a:r>
            <a:r>
              <a:rPr lang="en-US" dirty="0"/>
              <a:t>.</a:t>
            </a:r>
          </a:p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smtClean="0"/>
              <a:t>____</a:t>
            </a:r>
            <a:r>
              <a:rPr lang="en-US" dirty="0" err="1" smtClean="0">
                <a:solidFill>
                  <a:srgbClr val="FF0000"/>
                </a:solidFill>
              </a:rPr>
              <a:t>gusta</a:t>
            </a:r>
            <a:r>
              <a:rPr lang="en-US" dirty="0" smtClean="0"/>
              <a:t>____ </a:t>
            </a:r>
            <a:r>
              <a:rPr lang="en-US" dirty="0" err="1"/>
              <a:t>estudiar</a:t>
            </a:r>
            <a:r>
              <a:rPr lang="en-US" dirty="0"/>
              <a:t> con amigos.</a:t>
            </a:r>
          </a:p>
          <a:p>
            <a:r>
              <a:rPr lang="en-US" dirty="0"/>
              <a:t>Me </a:t>
            </a:r>
            <a:r>
              <a:rPr lang="en-US" dirty="0" smtClean="0"/>
              <a:t>____</a:t>
            </a:r>
            <a:r>
              <a:rPr lang="en-US" dirty="0" err="1" smtClean="0">
                <a:solidFill>
                  <a:srgbClr val="FF0000"/>
                </a:solidFill>
              </a:rPr>
              <a:t>gusta</a:t>
            </a:r>
            <a:r>
              <a:rPr lang="en-US" dirty="0" smtClean="0"/>
              <a:t>_____</a:t>
            </a:r>
            <a:r>
              <a:rPr lang="en-US" dirty="0"/>
              <a:t>la </a:t>
            </a:r>
            <a:r>
              <a:rPr lang="en-US" dirty="0" err="1"/>
              <a:t>ensalada</a:t>
            </a:r>
            <a:r>
              <a:rPr lang="en-US" dirty="0"/>
              <a:t>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6365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missing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Paco</a:t>
            </a:r>
            <a:r>
              <a:rPr lang="en-US" dirty="0" smtClean="0"/>
              <a:t> ____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 McDonalds.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nosotros</a:t>
            </a:r>
            <a:r>
              <a:rPr lang="en-US" dirty="0" smtClean="0"/>
              <a:t> ____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bailar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mí</a:t>
            </a:r>
            <a:r>
              <a:rPr lang="en-US" dirty="0" smtClean="0"/>
              <a:t> ___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muchachas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tí</a:t>
            </a:r>
            <a:r>
              <a:rPr lang="en-US" dirty="0" smtClean="0"/>
              <a:t> ____ </a:t>
            </a:r>
            <a:r>
              <a:rPr lang="en-US" dirty="0" err="1" smtClean="0"/>
              <a:t>encanta</a:t>
            </a:r>
            <a:r>
              <a:rPr lang="en-US" dirty="0" smtClean="0"/>
              <a:t> el </a:t>
            </a:r>
            <a:r>
              <a:rPr lang="en-US" dirty="0" err="1" smtClean="0"/>
              <a:t>helado</a:t>
            </a:r>
            <a:r>
              <a:rPr lang="en-US" dirty="0" smtClean="0"/>
              <a:t> de </a:t>
            </a:r>
            <a:r>
              <a:rPr lang="en-US" dirty="0" err="1" smtClean="0"/>
              <a:t>vainilla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ellos</a:t>
            </a:r>
            <a:r>
              <a:rPr lang="en-US" dirty="0" smtClean="0"/>
              <a:t> ____ </a:t>
            </a:r>
            <a:r>
              <a:rPr lang="en-US" dirty="0" err="1" smtClean="0"/>
              <a:t>importan</a:t>
            </a:r>
            <a:r>
              <a:rPr lang="en-US" dirty="0" smtClean="0"/>
              <a:t>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vosotros</a:t>
            </a:r>
            <a:r>
              <a:rPr lang="en-US" dirty="0" smtClean="0"/>
              <a:t> _____ </a:t>
            </a:r>
            <a:r>
              <a:rPr lang="en-US" dirty="0" err="1" smtClean="0"/>
              <a:t>molesta</a:t>
            </a:r>
            <a:r>
              <a:rPr lang="en-US" dirty="0" smtClean="0"/>
              <a:t> </a:t>
            </a:r>
            <a:r>
              <a:rPr lang="en-US" dirty="0" err="1" smtClean="0"/>
              <a:t>correr</a:t>
            </a:r>
            <a:r>
              <a:rPr lang="en-US" dirty="0" smtClean="0"/>
              <a:t> en la </a:t>
            </a:r>
            <a:r>
              <a:rPr lang="en-US" dirty="0" err="1" smtClean="0"/>
              <a:t>lluvia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ellas</a:t>
            </a:r>
            <a:r>
              <a:rPr lang="en-US" dirty="0" smtClean="0"/>
              <a:t> _____ </a:t>
            </a:r>
            <a:r>
              <a:rPr lang="en-US" dirty="0" err="1" smtClean="0"/>
              <a:t>importa</a:t>
            </a:r>
            <a:r>
              <a:rPr lang="en-US" dirty="0" smtClean="0"/>
              <a:t> el </a:t>
            </a:r>
            <a:r>
              <a:rPr lang="en-US" dirty="0" err="1" smtClean="0"/>
              <a:t>examen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Paco</a:t>
            </a:r>
            <a:r>
              <a:rPr lang="en-US" dirty="0"/>
              <a:t> </a:t>
            </a:r>
            <a:r>
              <a:rPr lang="en-US" dirty="0" smtClean="0"/>
              <a:t>__</a:t>
            </a:r>
            <a:r>
              <a:rPr lang="en-US" dirty="0" smtClean="0">
                <a:solidFill>
                  <a:srgbClr val="FF0000"/>
                </a:solidFill>
              </a:rPr>
              <a:t>le</a:t>
            </a:r>
            <a:r>
              <a:rPr lang="en-US" dirty="0" smtClean="0"/>
              <a:t>__ </a:t>
            </a:r>
            <a:r>
              <a:rPr lang="en-US" dirty="0" err="1"/>
              <a:t>gusta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a McDonalds.</a:t>
            </a:r>
          </a:p>
          <a:p>
            <a:r>
              <a:rPr lang="en-US" dirty="0"/>
              <a:t>A 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smtClean="0"/>
              <a:t>_</a:t>
            </a:r>
            <a:r>
              <a:rPr lang="en-US" dirty="0" err="1" smtClean="0">
                <a:solidFill>
                  <a:srgbClr val="FF0000"/>
                </a:solidFill>
              </a:rPr>
              <a:t>nos</a:t>
            </a:r>
            <a:r>
              <a:rPr lang="en-US" dirty="0" smtClean="0"/>
              <a:t>___</a:t>
            </a:r>
            <a:r>
              <a:rPr lang="en-US" dirty="0" err="1"/>
              <a:t>gusta</a:t>
            </a:r>
            <a:r>
              <a:rPr lang="en-US" dirty="0"/>
              <a:t> </a:t>
            </a:r>
            <a:r>
              <a:rPr lang="en-US" dirty="0" err="1"/>
              <a:t>bailar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dirty="0" err="1"/>
              <a:t>mí</a:t>
            </a:r>
            <a:r>
              <a:rPr lang="en-US" dirty="0"/>
              <a:t> </a:t>
            </a:r>
            <a:r>
              <a:rPr lang="en-US" dirty="0" smtClean="0"/>
              <a:t>_</a:t>
            </a:r>
            <a:r>
              <a:rPr lang="en-US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__ </a:t>
            </a:r>
            <a:r>
              <a:rPr lang="en-US" dirty="0" err="1"/>
              <a:t>gustan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muchachas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dirty="0" err="1"/>
              <a:t>tí</a:t>
            </a:r>
            <a:r>
              <a:rPr lang="en-US" dirty="0"/>
              <a:t> </a:t>
            </a:r>
            <a:r>
              <a:rPr lang="en-US" dirty="0" smtClean="0"/>
              <a:t>_</a:t>
            </a:r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/>
              <a:t>___ </a:t>
            </a:r>
            <a:r>
              <a:rPr lang="en-US" dirty="0" err="1"/>
              <a:t>encanta</a:t>
            </a:r>
            <a:r>
              <a:rPr lang="en-US" dirty="0"/>
              <a:t> el </a:t>
            </a:r>
            <a:r>
              <a:rPr lang="en-US" dirty="0" err="1"/>
              <a:t>helado</a:t>
            </a:r>
            <a:r>
              <a:rPr lang="en-US" dirty="0"/>
              <a:t> de </a:t>
            </a:r>
            <a:r>
              <a:rPr lang="en-US" dirty="0" err="1"/>
              <a:t>vainilla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smtClean="0"/>
              <a:t>_</a:t>
            </a:r>
            <a:r>
              <a:rPr lang="en-US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_ </a:t>
            </a:r>
            <a:r>
              <a:rPr lang="en-US" dirty="0" err="1"/>
              <a:t>importan</a:t>
            </a:r>
            <a:r>
              <a:rPr lang="en-US" dirty="0"/>
              <a:t> </a:t>
            </a:r>
            <a:r>
              <a:rPr lang="en-US" dirty="0" err="1"/>
              <a:t>buenas</a:t>
            </a:r>
            <a:r>
              <a:rPr lang="en-US" dirty="0"/>
              <a:t> </a:t>
            </a:r>
            <a:r>
              <a:rPr lang="en-US" dirty="0" err="1"/>
              <a:t>notas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dirty="0" err="1"/>
              <a:t>vosotros</a:t>
            </a:r>
            <a:r>
              <a:rPr lang="en-US" dirty="0"/>
              <a:t> </a:t>
            </a:r>
            <a:r>
              <a:rPr lang="en-US" dirty="0" smtClean="0"/>
              <a:t>__</a:t>
            </a:r>
            <a:r>
              <a:rPr lang="en-US" dirty="0" err="1" smtClean="0">
                <a:solidFill>
                  <a:srgbClr val="FF0000"/>
                </a:solidFill>
              </a:rPr>
              <a:t>os</a:t>
            </a:r>
            <a:r>
              <a:rPr lang="en-US" dirty="0" smtClean="0"/>
              <a:t>___ </a:t>
            </a:r>
            <a:r>
              <a:rPr lang="en-US" dirty="0" err="1"/>
              <a:t>molesta</a:t>
            </a:r>
            <a:r>
              <a:rPr lang="en-US" dirty="0"/>
              <a:t> </a:t>
            </a:r>
            <a:r>
              <a:rPr lang="en-US" dirty="0" err="1"/>
              <a:t>correr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lluvia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dirty="0" err="1"/>
              <a:t>ellas</a:t>
            </a:r>
            <a:r>
              <a:rPr lang="en-US" dirty="0"/>
              <a:t> </a:t>
            </a:r>
            <a:r>
              <a:rPr lang="en-US" dirty="0" smtClean="0"/>
              <a:t>__</a:t>
            </a:r>
            <a:r>
              <a:rPr lang="en-US" dirty="0" smtClean="0">
                <a:solidFill>
                  <a:srgbClr val="FF0000"/>
                </a:solidFill>
              </a:rPr>
              <a:t>les</a:t>
            </a:r>
            <a:r>
              <a:rPr lang="en-US" dirty="0" smtClean="0"/>
              <a:t>___ </a:t>
            </a:r>
            <a:r>
              <a:rPr lang="en-US" dirty="0" err="1"/>
              <a:t>importa</a:t>
            </a:r>
            <a:r>
              <a:rPr lang="en-US" dirty="0"/>
              <a:t> el </a:t>
            </a:r>
            <a:r>
              <a:rPr lang="en-US" dirty="0" err="1"/>
              <a:t>examen</a:t>
            </a:r>
            <a:r>
              <a:rPr lang="en-US" dirty="0"/>
              <a:t>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9453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un </a:t>
            </a:r>
            <a:r>
              <a:rPr lang="en-US" dirty="0" err="1" smtClean="0"/>
              <a:t>papel</a:t>
            </a:r>
            <a:r>
              <a:rPr lang="en-US" dirty="0" smtClean="0"/>
              <a:t>, </a:t>
            </a:r>
            <a:r>
              <a:rPr lang="en-US" dirty="0" err="1" smtClean="0"/>
              <a:t>contesta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(n)?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2. ¿Qué </a:t>
            </a:r>
            <a:r>
              <a:rPr lang="en-US" dirty="0" err="1" smtClean="0">
                <a:sym typeface="Wingdings" panose="05000000000000000000" pitchFamily="2" charset="2"/>
              </a:rPr>
              <a:t>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gusta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más</a:t>
            </a:r>
            <a:r>
              <a:rPr lang="en-US" dirty="0" smtClean="0">
                <a:sym typeface="Wingdings" panose="05000000000000000000" pitchFamily="2" charset="2"/>
              </a:rPr>
              <a:t>? 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3. ¿</a:t>
            </a:r>
            <a:r>
              <a:rPr lang="en-US" dirty="0" err="1" smtClean="0">
                <a:sym typeface="Wingdings" panose="05000000000000000000" pitchFamily="2" charset="2"/>
              </a:rPr>
              <a:t>Qué</a:t>
            </a:r>
            <a:r>
              <a:rPr lang="en-US" dirty="0" smtClean="0">
                <a:sym typeface="Wingdings" panose="05000000000000000000" pitchFamily="2" charset="2"/>
              </a:rPr>
              <a:t> no </a:t>
            </a:r>
            <a:r>
              <a:rPr lang="en-US" dirty="0" err="1" smtClean="0">
                <a:sym typeface="Wingdings" panose="05000000000000000000" pitchFamily="2" charset="2"/>
              </a:rPr>
              <a:t>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gusta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nada?  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4. ¿</a:t>
            </a:r>
            <a:r>
              <a:rPr lang="en-US" dirty="0" err="1" smtClean="0">
                <a:sym typeface="Wingdings" panose="05000000000000000000" pitchFamily="2" charset="2"/>
              </a:rPr>
              <a:t>Qué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molesta</a:t>
            </a:r>
            <a:r>
              <a:rPr lang="en-US" dirty="0" smtClean="0">
                <a:sym typeface="Wingdings" panose="05000000000000000000" pitchFamily="2" charset="2"/>
              </a:rPr>
              <a:t>(n)? </a:t>
            </a:r>
          </a:p>
          <a:p>
            <a:pPr marL="0" indent="0">
              <a:buNone/>
            </a:pPr>
            <a:r>
              <a:rPr lang="en-US" dirty="0" smtClean="0"/>
              <a:t>5. 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importa</a:t>
            </a:r>
            <a:r>
              <a:rPr lang="en-US" dirty="0" smtClean="0"/>
              <a:t>(n)?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6. ¿</a:t>
            </a:r>
            <a:r>
              <a:rPr lang="en-US" dirty="0" err="1" smtClean="0">
                <a:sym typeface="Wingdings" panose="05000000000000000000" pitchFamily="2" charset="2"/>
              </a:rPr>
              <a:t>Qué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interesa</a:t>
            </a:r>
            <a:r>
              <a:rPr lang="en-US" dirty="0" smtClean="0">
                <a:sym typeface="Wingdings" panose="05000000000000000000" pitchFamily="2" charset="2"/>
              </a:rPr>
              <a:t>(n)?  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7. ¿</a:t>
            </a:r>
            <a:r>
              <a:rPr lang="en-US" dirty="0" err="1" smtClean="0">
                <a:sym typeface="Wingdings" panose="05000000000000000000" pitchFamily="2" charset="2"/>
              </a:rPr>
              <a:t>Qué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fascina</a:t>
            </a:r>
            <a:r>
              <a:rPr lang="en-US" dirty="0" smtClean="0">
                <a:sym typeface="Wingdings" panose="05000000000000000000" pitchFamily="2" charset="2"/>
              </a:rPr>
              <a:t>(n)? 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6634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Extra words for 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Mucho </a:t>
            </a:r>
            <a:r>
              <a:rPr lang="en-US" dirty="0" smtClean="0">
                <a:sym typeface="Wingdings" pitchFamily="2" charset="2"/>
              </a:rPr>
              <a:t> a lot</a:t>
            </a:r>
          </a:p>
          <a:p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Mejor</a:t>
            </a:r>
            <a:r>
              <a:rPr lang="en-US" dirty="0" smtClean="0">
                <a:sym typeface="Wingdings" pitchFamily="2" charset="2"/>
              </a:rPr>
              <a:t> better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Nada </a:t>
            </a:r>
            <a:r>
              <a:rPr lang="en-US" dirty="0" smtClean="0">
                <a:sym typeface="Wingdings" pitchFamily="2" charset="2"/>
              </a:rPr>
              <a:t> not at all</a:t>
            </a:r>
          </a:p>
          <a:p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Más</a:t>
            </a:r>
            <a:r>
              <a:rPr lang="en-US" dirty="0" smtClean="0">
                <a:sym typeface="Wingdings" pitchFamily="2" charset="2"/>
              </a:rPr>
              <a:t>  more</a:t>
            </a:r>
          </a:p>
          <a:p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Menos</a:t>
            </a:r>
            <a:r>
              <a:rPr lang="en-US" dirty="0" smtClean="0">
                <a:sym typeface="Wingdings" pitchFamily="2" charset="2"/>
              </a:rPr>
              <a:t>  less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You can use these after GUSTA or any other like verb in the sentence.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EX: Me </a:t>
            </a:r>
            <a:r>
              <a:rPr lang="en-US" dirty="0" err="1" smtClean="0">
                <a:sym typeface="Wingdings" pitchFamily="2" charset="2"/>
              </a:rPr>
              <a:t>gusta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mucho </a:t>
            </a:r>
            <a:r>
              <a:rPr lang="en-US" dirty="0" err="1" smtClean="0">
                <a:sym typeface="Wingdings" pitchFamily="2" charset="2"/>
              </a:rPr>
              <a:t>dormir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EX: No me </a:t>
            </a:r>
            <a:r>
              <a:rPr lang="en-US" dirty="0" err="1" smtClean="0">
                <a:sym typeface="Wingdings" pitchFamily="2" charset="2"/>
              </a:rPr>
              <a:t>gusta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nada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limpiar</a:t>
            </a:r>
            <a:r>
              <a:rPr lang="en-US" dirty="0" smtClean="0">
                <a:sym typeface="Wingdings" pitchFamily="2" charset="2"/>
              </a:rPr>
              <a:t> la casa.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3008313" cy="609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Actividad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polar-bear-husky-dog-playing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24400" y="3621023"/>
            <a:ext cx="3962400" cy="300837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838200"/>
            <a:ext cx="8458200" cy="2438401"/>
          </a:xfrm>
        </p:spPr>
        <p:txBody>
          <a:bodyPr>
            <a:noAutofit/>
          </a:bodyPr>
          <a:lstStyle/>
          <a:p>
            <a:r>
              <a:rPr lang="en-US" sz="3200" dirty="0" smtClean="0"/>
              <a:t>Interview a classmate about what they like to do on the weekends.  </a:t>
            </a:r>
          </a:p>
          <a:p>
            <a:r>
              <a:rPr lang="en-US" sz="3200" dirty="0" smtClean="0"/>
              <a:t>Ask them at least 8 questions.  Use GUSTAR or other like verbs.  (</a:t>
            </a:r>
            <a:r>
              <a:rPr lang="en-US" sz="3200" dirty="0" err="1" smtClean="0"/>
              <a:t>molestar</a:t>
            </a:r>
            <a:r>
              <a:rPr lang="en-US" sz="3200" dirty="0" smtClean="0"/>
              <a:t>, </a:t>
            </a:r>
            <a:r>
              <a:rPr lang="en-US" sz="3200" dirty="0" err="1" smtClean="0"/>
              <a:t>encantar</a:t>
            </a:r>
            <a:r>
              <a:rPr lang="en-US" sz="3200" dirty="0" smtClean="0"/>
              <a:t>, etc)</a:t>
            </a:r>
          </a:p>
          <a:p>
            <a:r>
              <a:rPr lang="en-US" sz="3200" dirty="0" smtClean="0"/>
              <a:t>Record their answers and then present them to the class.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PRONOMBRES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4620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ME</a:t>
                      </a:r>
                      <a:r>
                        <a:rPr lang="en-US" sz="3200" dirty="0" smtClean="0"/>
                        <a:t> (to me)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NOS</a:t>
                      </a:r>
                      <a:r>
                        <a:rPr lang="en-US" sz="3200" dirty="0" smtClean="0"/>
                        <a:t> (to us)</a:t>
                      </a:r>
                      <a:endParaRPr lang="en-US" sz="7200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TE </a:t>
                      </a:r>
                      <a:r>
                        <a:rPr lang="en-US" sz="3200" dirty="0" smtClean="0"/>
                        <a:t> (to you)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OS </a:t>
                      </a:r>
                      <a:r>
                        <a:rPr lang="en-US" sz="3200" dirty="0" smtClean="0"/>
                        <a:t> (to you all)</a:t>
                      </a:r>
                      <a:endParaRPr lang="en-US" sz="7200" dirty="0"/>
                    </a:p>
                  </a:txBody>
                  <a:tcPr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LE</a:t>
                      </a:r>
                      <a:r>
                        <a:rPr lang="en-US" sz="3200" dirty="0" smtClean="0"/>
                        <a:t> (To him, her, you)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LES </a:t>
                      </a:r>
                      <a:r>
                        <a:rPr lang="en-US" sz="3200" dirty="0" smtClean="0"/>
                        <a:t> (to them) </a:t>
                      </a:r>
                      <a:endParaRPr lang="en-US" sz="7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your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pronoun will match to the person or thing that “likes” the item or action.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verb will match to whatever it is they like.  If its plural use GUSTAN.  If it’s a single item or an action (verb) use GUSTA. </a:t>
            </a:r>
          </a:p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mirar</a:t>
            </a:r>
            <a:r>
              <a:rPr lang="en-US" dirty="0" smtClean="0"/>
              <a:t> un </a:t>
            </a:r>
            <a:r>
              <a:rPr lang="en-US" dirty="0" err="1" smtClean="0"/>
              <a:t>ejemplo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Jorge likes cars.</a:t>
            </a:r>
            <a:endParaRPr lang="en-US" dirty="0"/>
          </a:p>
        </p:txBody>
      </p:sp>
      <p:pic>
        <p:nvPicPr>
          <p:cNvPr id="6" name="Content Placeholder 5" descr="siberian-husky-reyna-2136995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0392" y="2057400"/>
            <a:ext cx="4173008" cy="40386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we express this thought in Spanish, its really more like “the cars please Jorge.”</a:t>
            </a:r>
          </a:p>
          <a:p>
            <a:r>
              <a:rPr lang="en-US" dirty="0" smtClean="0"/>
              <a:t>Cars (los </a:t>
            </a:r>
            <a:r>
              <a:rPr lang="en-US" dirty="0" err="1" smtClean="0"/>
              <a:t>carros</a:t>
            </a:r>
            <a:r>
              <a:rPr lang="en-US" dirty="0" smtClean="0"/>
              <a:t>) are plural, so we will use the plural conjugation of GUSTAR.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GUSTAN LOS CARROS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Jorge ____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carros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Now we need a pronoun.  Jorge is one guy, so the best choice would be…</a:t>
            </a:r>
          </a:p>
          <a:p>
            <a:r>
              <a:rPr lang="en-US" dirty="0" smtClean="0"/>
              <a:t>LE</a:t>
            </a:r>
          </a:p>
          <a:p>
            <a:r>
              <a:rPr lang="en-US" dirty="0" smtClean="0"/>
              <a:t>We’re almost done, but there is one more thing you need to know…</a:t>
            </a:r>
            <a:endParaRPr lang="en-US" dirty="0"/>
          </a:p>
        </p:txBody>
      </p:sp>
      <p:pic>
        <p:nvPicPr>
          <p:cNvPr id="5" name="Content Placeholder 5" descr="siberian-husky-reyna-2136995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905000"/>
            <a:ext cx="4223808" cy="37012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Clarifiers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Spanish uses clarifiers for emphasis or clarification. Most importantly when the subject of the sentence is in the 3</a:t>
            </a:r>
            <a:r>
              <a:rPr lang="en-US" baseline="30000" dirty="0" smtClean="0"/>
              <a:t>rd</a:t>
            </a:r>
            <a:r>
              <a:rPr lang="en-US" dirty="0" smtClean="0"/>
              <a:t> person. (EL, ELLOS)</a:t>
            </a:r>
          </a:p>
          <a:p>
            <a:r>
              <a:rPr lang="en-US" dirty="0" smtClean="0"/>
              <a:t>Clarifiers include: a </a:t>
            </a:r>
            <a:r>
              <a:rPr lang="en-US" dirty="0" err="1" smtClean="0"/>
              <a:t>mí</a:t>
            </a:r>
            <a:r>
              <a:rPr lang="en-US" dirty="0" smtClean="0"/>
              <a:t>, a </a:t>
            </a:r>
            <a:r>
              <a:rPr lang="en-US" dirty="0" err="1" smtClean="0"/>
              <a:t>tí</a:t>
            </a:r>
            <a:r>
              <a:rPr lang="en-US" dirty="0" smtClean="0"/>
              <a:t>, a </a:t>
            </a: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, a </a:t>
            </a:r>
            <a:r>
              <a:rPr lang="en-US" dirty="0" err="1" smtClean="0"/>
              <a:t>Ud</a:t>
            </a:r>
            <a:r>
              <a:rPr lang="en-US" dirty="0" smtClean="0"/>
              <a:t>., a </a:t>
            </a:r>
            <a:r>
              <a:rPr lang="en-US" dirty="0" err="1" smtClean="0"/>
              <a:t>nosotros</a:t>
            </a:r>
            <a:r>
              <a:rPr lang="en-US" dirty="0" smtClean="0"/>
              <a:t>, a </a:t>
            </a:r>
            <a:r>
              <a:rPr lang="en-US" dirty="0" err="1" smtClean="0"/>
              <a:t>vosotros</a:t>
            </a:r>
            <a:r>
              <a:rPr lang="en-US" dirty="0" smtClean="0"/>
              <a:t>, a </a:t>
            </a:r>
            <a:r>
              <a:rPr lang="en-US" dirty="0" err="1" smtClean="0"/>
              <a:t>ellos</a:t>
            </a:r>
            <a:r>
              <a:rPr lang="en-US" dirty="0" smtClean="0"/>
              <a:t>, a </a:t>
            </a:r>
            <a:r>
              <a:rPr lang="en-US" dirty="0" err="1" smtClean="0"/>
              <a:t>ellas</a:t>
            </a:r>
            <a:r>
              <a:rPr lang="en-US" dirty="0" smtClean="0"/>
              <a:t>, a </a:t>
            </a:r>
            <a:r>
              <a:rPr lang="en-US" dirty="0" err="1" smtClean="0"/>
              <a:t>Uds</a:t>
            </a:r>
            <a:r>
              <a:rPr lang="en-US" dirty="0" smtClean="0"/>
              <a:t>. </a:t>
            </a:r>
          </a:p>
          <a:p>
            <a:r>
              <a:rPr lang="en-US" b="1" u="sng" dirty="0" smtClean="0"/>
              <a:t>A Jorge le </a:t>
            </a:r>
            <a:r>
              <a:rPr lang="en-US" b="1" u="sng" dirty="0" err="1" smtClean="0"/>
              <a:t>gustan</a:t>
            </a:r>
            <a:r>
              <a:rPr lang="en-US" b="1" u="sng" dirty="0" smtClean="0"/>
              <a:t> los </a:t>
            </a:r>
            <a:r>
              <a:rPr lang="en-US" b="1" u="sng" dirty="0" err="1" smtClean="0"/>
              <a:t>carros</a:t>
            </a:r>
            <a:r>
              <a:rPr lang="en-US" b="1" u="sng" dirty="0" smtClean="0"/>
              <a:t>. </a:t>
            </a:r>
          </a:p>
          <a:p>
            <a:r>
              <a:rPr lang="en-US" dirty="0" smtClean="0"/>
              <a:t>Jorge likes cars! No doubt!</a:t>
            </a:r>
          </a:p>
          <a:p>
            <a:endParaRPr lang="en-US" dirty="0"/>
          </a:p>
        </p:txBody>
      </p:sp>
      <p:pic>
        <p:nvPicPr>
          <p:cNvPr id="6" name="Content Placeholder 5" descr="siberian-husky-reyna-213699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4273027"/>
            <a:ext cx="2776008" cy="2432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Clarifiers aren’t limited to the 3</a:t>
            </a:r>
            <a:r>
              <a:rPr lang="en-US" baseline="30000" dirty="0" smtClean="0"/>
              <a:t>rd</a:t>
            </a:r>
            <a:r>
              <a:rPr lang="en-US" dirty="0" smtClean="0"/>
              <a:t> person. </a:t>
            </a:r>
          </a:p>
          <a:p>
            <a:r>
              <a:rPr lang="en-US" dirty="0" smtClean="0"/>
              <a:t>There are clarifiers for all pronouns.  Mostly clarifiers get used in the 3</a:t>
            </a:r>
            <a:r>
              <a:rPr lang="en-US" baseline="30000" dirty="0" smtClean="0"/>
              <a:t>rd</a:t>
            </a:r>
            <a:r>
              <a:rPr lang="en-US" dirty="0" smtClean="0"/>
              <a:t> person, because it’s the one that is least clear.  (Imagine that!)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mí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 </a:t>
            </a:r>
            <a:r>
              <a:rPr lang="en-US" dirty="0" err="1" smtClean="0"/>
              <a:t>gustan</a:t>
            </a:r>
            <a:r>
              <a:rPr lang="en-US" dirty="0" smtClean="0"/>
              <a:t> los tacos.  </a:t>
            </a:r>
            <a:r>
              <a:rPr lang="en-US" dirty="0" smtClean="0">
                <a:sym typeface="Wingdings" pitchFamily="2" charset="2"/>
              </a:rPr>
              <a:t> Me, I like tacos.</a:t>
            </a:r>
            <a:endParaRPr lang="en-US" dirty="0" smtClean="0"/>
          </a:p>
          <a:p>
            <a:r>
              <a:rPr lang="en-US" dirty="0" smtClean="0"/>
              <a:t>Sometimes Spanish speakers stick them on </a:t>
            </a:r>
            <a:r>
              <a:rPr lang="en-US" b="1" u="sng" dirty="0" smtClean="0">
                <a:solidFill>
                  <a:srgbClr val="FF0000"/>
                </a:solidFill>
              </a:rPr>
              <a:t>just for emphasis. 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5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240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 </a:t>
                      </a:r>
                      <a:r>
                        <a:rPr lang="en-US" sz="3600" dirty="0" err="1" smtClean="0"/>
                        <a:t>mí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 </a:t>
                      </a:r>
                      <a:r>
                        <a:rPr lang="en-US" sz="3600" dirty="0" err="1" smtClean="0"/>
                        <a:t>nosotros</a:t>
                      </a:r>
                      <a:endParaRPr lang="en-US" sz="3600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 </a:t>
                      </a:r>
                      <a:r>
                        <a:rPr lang="en-US" sz="3600" dirty="0" err="1" smtClean="0"/>
                        <a:t>tí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 </a:t>
                      </a:r>
                      <a:r>
                        <a:rPr lang="en-US" sz="3600" dirty="0" err="1" smtClean="0"/>
                        <a:t>vosotros</a:t>
                      </a:r>
                      <a:endParaRPr lang="en-US" sz="3600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 </a:t>
                      </a:r>
                      <a:r>
                        <a:rPr lang="en-US" sz="3600" dirty="0" err="1" smtClean="0"/>
                        <a:t>él</a:t>
                      </a:r>
                      <a:endParaRPr lang="en-US" sz="3600" dirty="0" smtClean="0"/>
                    </a:p>
                    <a:p>
                      <a:r>
                        <a:rPr lang="en-US" sz="3600" dirty="0" smtClean="0"/>
                        <a:t>A </a:t>
                      </a:r>
                      <a:r>
                        <a:rPr lang="en-US" sz="3600" dirty="0" err="1" smtClean="0"/>
                        <a:t>ella</a:t>
                      </a:r>
                      <a:endParaRPr lang="en-US" sz="3600" dirty="0" smtClean="0"/>
                    </a:p>
                    <a:p>
                      <a:r>
                        <a:rPr lang="en-US" sz="3600" dirty="0" smtClean="0"/>
                        <a:t>A </a:t>
                      </a:r>
                      <a:r>
                        <a:rPr lang="en-US" sz="3600" dirty="0" err="1" smtClean="0"/>
                        <a:t>Ud</a:t>
                      </a:r>
                      <a:r>
                        <a:rPr lang="en-US" sz="3600" dirty="0" smtClean="0"/>
                        <a:t>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 </a:t>
                      </a:r>
                      <a:r>
                        <a:rPr lang="en-US" sz="3600" dirty="0" err="1" smtClean="0"/>
                        <a:t>ellos</a:t>
                      </a:r>
                      <a:endParaRPr lang="en-US" sz="3600" dirty="0" smtClean="0"/>
                    </a:p>
                    <a:p>
                      <a:r>
                        <a:rPr lang="en-US" sz="3600" dirty="0" smtClean="0"/>
                        <a:t>A </a:t>
                      </a:r>
                      <a:r>
                        <a:rPr lang="en-US" sz="3600" dirty="0" err="1" smtClean="0"/>
                        <a:t>ellas</a:t>
                      </a:r>
                      <a:endParaRPr lang="en-US" sz="3600" dirty="0" smtClean="0"/>
                    </a:p>
                    <a:p>
                      <a:r>
                        <a:rPr lang="en-US" sz="3600" dirty="0" smtClean="0"/>
                        <a:t>A </a:t>
                      </a:r>
                      <a:r>
                        <a:rPr lang="en-US" sz="3600" dirty="0" err="1" smtClean="0"/>
                        <a:t>Uds</a:t>
                      </a:r>
                      <a:r>
                        <a:rPr lang="en-US" sz="3600" dirty="0" smtClean="0"/>
                        <a:t>. 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1283</Words>
  <Application>Microsoft Office PowerPoint</Application>
  <PresentationFormat>On-screen Show (4:3)</PresentationFormat>
  <Paragraphs>180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VERBS LIKE GUSTAR</vt:lpstr>
      <vt:lpstr>Los básicos </vt:lpstr>
      <vt:lpstr>LOS PRONOMBRES</vt:lpstr>
      <vt:lpstr>Choose your pronoun</vt:lpstr>
      <vt:lpstr>Jorge likes cars.</vt:lpstr>
      <vt:lpstr>Jorge ____ gustan los carros.</vt:lpstr>
      <vt:lpstr>Clarifiers</vt:lpstr>
      <vt:lpstr>CLARIFIERS</vt:lpstr>
      <vt:lpstr>Clarifiers</vt:lpstr>
      <vt:lpstr>Practiquemos…</vt:lpstr>
      <vt:lpstr>¡Uno más!</vt:lpstr>
      <vt:lpstr> A Diego y Julio les gusta viajar. </vt:lpstr>
      <vt:lpstr>For plural items…</vt:lpstr>
      <vt:lpstr>¡Practiquemos!</vt:lpstr>
      <vt:lpstr>What if you don’t like it? </vt:lpstr>
      <vt:lpstr>Try some negative sentences here: </vt:lpstr>
      <vt:lpstr>Other verbs like GUSTAR</vt:lpstr>
      <vt:lpstr>Escribe en español. </vt:lpstr>
      <vt:lpstr>¿GUSTA or GUSTAN?</vt:lpstr>
      <vt:lpstr>Gusta or Gustan?</vt:lpstr>
      <vt:lpstr>Checa las respuestas</vt:lpstr>
      <vt:lpstr>Fill in the missing pronoun</vt:lpstr>
      <vt:lpstr>Checa las respuestas</vt:lpstr>
      <vt:lpstr>En un papel, contesta las preguntas</vt:lpstr>
      <vt:lpstr>Extra words for emphasis</vt:lpstr>
      <vt:lpstr>Actividad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 LIKE GUSTAR</dc:title>
  <dc:creator>xxxxxxxx</dc:creator>
  <cp:lastModifiedBy>Samantha Sommer</cp:lastModifiedBy>
  <cp:revision>22</cp:revision>
  <dcterms:created xsi:type="dcterms:W3CDTF">2012-10-09T01:07:30Z</dcterms:created>
  <dcterms:modified xsi:type="dcterms:W3CDTF">2018-09-04T15:01:24Z</dcterms:modified>
</cp:coreProperties>
</file>