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Layouts/slideLayout24.xml" ContentType="application/vnd.openxmlformats-officedocument.presentationml.slideLayout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  <p:sldMasterId id="2147483772" r:id="rId2"/>
  </p:sldMasterIdLst>
  <p:notesMasterIdLst>
    <p:notesMasterId r:id="rId46"/>
  </p:notesMasterIdLst>
  <p:sldIdLst>
    <p:sldId id="256" r:id="rId3"/>
    <p:sldId id="257" r:id="rId4"/>
    <p:sldId id="259" r:id="rId5"/>
    <p:sldId id="258" r:id="rId6"/>
    <p:sldId id="260" r:id="rId7"/>
    <p:sldId id="264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4" r:id="rId23"/>
    <p:sldId id="276" r:id="rId24"/>
    <p:sldId id="285" r:id="rId25"/>
    <p:sldId id="286" r:id="rId26"/>
    <p:sldId id="287" r:id="rId27"/>
    <p:sldId id="288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277" r:id="rId44"/>
    <p:sldId id="313" r:id="rId4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97" d="100"/>
          <a:sy n="97" d="100"/>
        </p:scale>
        <p:origin x="-2704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3FD4918-B4C4-4F41-8AA1-6679D37CE621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046D542-DE1D-2547-8065-3FF2BAFC53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DADF7E-E17C-984F-8FC8-B8A9F7909C36}" type="slidenum">
              <a:rPr lang="en-US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EA07DA-8D0D-184F-AFC5-22CAA5C74545}" type="slidenum">
              <a:rPr lang="en-US">
                <a:latin typeface="Arial" pitchFamily="-110" charset="0"/>
              </a:rPr>
              <a:pPr/>
              <a:t>36</a:t>
            </a:fld>
            <a:endParaRPr lang="en-US">
              <a:latin typeface="Arial" pitchFamily="-110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A6344-5524-0E4F-A616-D69EB7C5EE6A}" type="slidenum">
              <a:rPr lang="en-US">
                <a:latin typeface="Arial" pitchFamily="-110" charset="0"/>
              </a:rPr>
              <a:pPr/>
              <a:t>37</a:t>
            </a:fld>
            <a:endParaRPr lang="en-US">
              <a:latin typeface="Arial" pitchFamily="-110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64E586-8B41-4040-9228-D240A02BF31B}" type="slidenum">
              <a:rPr lang="en-US">
                <a:latin typeface="Arial" pitchFamily="-110" charset="0"/>
              </a:rPr>
              <a:pPr/>
              <a:t>38</a:t>
            </a:fld>
            <a:endParaRPr lang="en-US">
              <a:latin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96B3D3-C431-F348-97F5-5E0C668E91E9}" type="slidenum">
              <a:rPr lang="en-US">
                <a:latin typeface="Arial" pitchFamily="-110" charset="0"/>
              </a:rPr>
              <a:pPr/>
              <a:t>39</a:t>
            </a:fld>
            <a:endParaRPr lang="en-US">
              <a:latin typeface="Arial" pitchFamily="-110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2017B-0F7D-6C40-A3AB-5EC4B30D088F}" type="slidenum">
              <a:rPr lang="en-US">
                <a:latin typeface="Arial" pitchFamily="-110" charset="0"/>
              </a:rPr>
              <a:pPr/>
              <a:t>40</a:t>
            </a:fld>
            <a:endParaRPr lang="en-US">
              <a:latin typeface="Arial" pitchFamily="-110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DA72DE-12B6-974D-99FC-C7446012CBFF}" type="slidenum">
              <a:rPr lang="en-US">
                <a:latin typeface="Arial" pitchFamily="-110" charset="0"/>
              </a:rPr>
              <a:pPr/>
              <a:t>41</a:t>
            </a:fld>
            <a:endParaRPr lang="en-US">
              <a:latin typeface="Arial" pitchFamily="-110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DB112F-3DB1-234F-9F71-648849F077A8}" type="slidenum">
              <a:rPr lang="en-US">
                <a:latin typeface="Arial" pitchFamily="-110" charset="0"/>
              </a:rPr>
              <a:pPr/>
              <a:t>27</a:t>
            </a:fld>
            <a:endParaRPr lang="en-US">
              <a:latin typeface="Arial" pitchFamily="-110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523B29-4158-E644-89B2-4290AEFAC787}" type="slidenum">
              <a:rPr lang="en-US">
                <a:latin typeface="Arial" pitchFamily="-110" charset="0"/>
              </a:rPr>
              <a:pPr/>
              <a:t>28</a:t>
            </a:fld>
            <a:endParaRPr lang="en-US">
              <a:latin typeface="Arial" pitchFamily="-110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284C34-73DC-8F45-825A-39ADC3E4C799}" type="slidenum">
              <a:rPr lang="en-US">
                <a:latin typeface="Arial" pitchFamily="-110" charset="0"/>
              </a:rPr>
              <a:pPr/>
              <a:t>30</a:t>
            </a:fld>
            <a:endParaRPr lang="en-US">
              <a:latin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70F2B-2E6D-B340-BAEB-3D8F402C5E7A}" type="slidenum">
              <a:rPr lang="en-US">
                <a:latin typeface="Arial" pitchFamily="-110" charset="0"/>
              </a:rPr>
              <a:pPr/>
              <a:t>31</a:t>
            </a:fld>
            <a:endParaRPr lang="en-US">
              <a:latin typeface="Arial" pitchFamily="-110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8B8B85-CFC5-6549-9C00-FBB5D2447E01}" type="slidenum">
              <a:rPr lang="en-US">
                <a:latin typeface="Arial" pitchFamily="-110" charset="0"/>
              </a:rPr>
              <a:pPr/>
              <a:t>32</a:t>
            </a:fld>
            <a:endParaRPr lang="en-US">
              <a:latin typeface="Arial" pitchFamily="-110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21E31-A1AB-8548-8EE1-160710E6EB04}" type="slidenum">
              <a:rPr lang="en-US">
                <a:latin typeface="Arial" pitchFamily="-110" charset="0"/>
              </a:rPr>
              <a:pPr/>
              <a:t>33</a:t>
            </a:fld>
            <a:endParaRPr lang="en-US">
              <a:latin typeface="Arial" pitchFamily="-110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B36423-AEFA-744A-AE3E-FB0779709C53}" type="slidenum">
              <a:rPr lang="en-US">
                <a:latin typeface="Arial" pitchFamily="-110" charset="0"/>
              </a:rPr>
              <a:pPr/>
              <a:t>34</a:t>
            </a:fld>
            <a:endParaRPr lang="en-US">
              <a:latin typeface="Arial" pitchFamily="-110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1258FA-B9F9-9F4F-B00B-49EA892DBD65}" type="slidenum">
              <a:rPr lang="en-US">
                <a:latin typeface="Arial" pitchFamily="-110" charset="0"/>
              </a:rPr>
              <a:pPr/>
              <a:t>35</a:t>
            </a:fld>
            <a:endParaRPr lang="en-US">
              <a:latin typeface="Arial" pitchFamily="-110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271C3-C9FE-4D48-BA5A-AD8FB65A58E1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5800CB1-000D-5845-8D67-32AAF5658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AE12-098D-D442-8B9C-04F42B669E48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36FC0-E9B1-2044-A38A-EA8E0AA1E1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5F134-505B-8A42-B4A6-E56359748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57AF2-4D0F-0844-BC1A-F5C16C33CC1E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1581150" cy="6858000"/>
            <a:chOff x="134471" y="0"/>
            <a:chExt cx="1581220" cy="685800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 bwMode="auto">
            <a:xfrm>
              <a:off x="134471" y="0"/>
              <a:ext cx="1358153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78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7546975" y="0"/>
            <a:ext cx="1597025" cy="6858000"/>
            <a:chOff x="7413812" y="0"/>
            <a:chExt cx="1597734" cy="6858000"/>
          </a:xfrm>
        </p:grpSpPr>
        <p:pic>
          <p:nvPicPr>
            <p:cNvPr id="8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r="85126"/>
            <a:stretch>
              <a:fillRect/>
            </a:stretch>
          </p:blipFill>
          <p:spPr bwMode="auto">
            <a:xfrm>
              <a:off x="7651376" y="0"/>
              <a:ext cx="136017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7413812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2" descr="HR-Colo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4841875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70629-DE1B-0F4C-A4A8-8FB660061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1581150" cy="6858000"/>
            <a:chOff x="134471" y="0"/>
            <a:chExt cx="1581220" cy="685800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 bwMode="auto">
            <a:xfrm>
              <a:off x="134471" y="0"/>
              <a:ext cx="1358153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78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546975" y="0"/>
            <a:ext cx="1597025" cy="6858000"/>
            <a:chOff x="7413812" y="0"/>
            <a:chExt cx="1597734" cy="6858000"/>
          </a:xfrm>
        </p:grpSpPr>
        <p:pic>
          <p:nvPicPr>
            <p:cNvPr id="9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r="85126"/>
            <a:stretch>
              <a:fillRect/>
            </a:stretch>
          </p:blipFill>
          <p:spPr bwMode="auto">
            <a:xfrm>
              <a:off x="7651376" y="0"/>
              <a:ext cx="136017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7413812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12" descr="HR-Colo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4841875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0" y="0"/>
            <a:ext cx="9144000" cy="1190625"/>
            <a:chOff x="0" y="0"/>
            <a:chExt cx="9144000" cy="1191256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 bwMode="auto">
            <a:xfrm>
              <a:off x="0" y="0"/>
              <a:ext cx="91440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V="1">
              <a:off x="0" y="923365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0"/>
          <p:cNvGrpSpPr>
            <a:grpSpLocks/>
          </p:cNvGrpSpPr>
          <p:nvPr/>
        </p:nvGrpSpPr>
        <p:grpSpPr bwMode="auto">
          <a:xfrm flipV="1">
            <a:off x="0" y="5667375"/>
            <a:ext cx="9144000" cy="1190625"/>
            <a:chOff x="0" y="0"/>
            <a:chExt cx="9144000" cy="1191256"/>
          </a:xfrm>
        </p:grpSpPr>
        <p:pic>
          <p:nvPicPr>
            <p:cNvPr id="8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 bwMode="auto">
            <a:xfrm>
              <a:off x="0" y="0"/>
              <a:ext cx="91440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V="1">
              <a:off x="0" y="923365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2" descr="HR-Colo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3259138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03060-3E28-0449-AE6B-438B3B498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E3AB9-39D6-ED4F-9434-64C276821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9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5675" y="2460625"/>
            <a:ext cx="3563938" cy="984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1" name="Picture 10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79463" y="2460625"/>
            <a:ext cx="3563937" cy="984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8D9F7-E4B7-2B46-BAD5-5A81BBDEA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4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D2401-15D1-8A44-9D96-DC1E583DD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Overlay-Blan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B9C23-9DF3-E34C-B25E-5BC3369A6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A8314-497A-0741-9BE0-76D2048EF2D6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C8E96-5203-5D4B-92B9-BA6CCA7C67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4301" r="46875"/>
            <a:stretch>
              <a:fillRect/>
            </a:stretch>
          </p:blipFill>
          <p:spPr bwMode="auto">
            <a:xfrm>
              <a:off x="4495800" y="0"/>
              <a:ext cx="4648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42672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mtClean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D72233B4-5311-184C-90ED-3B52BE7D9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verlay-Blan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9C99F-77BD-6541-A4B1-900A18061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4301" r="46875"/>
            <a:stretch>
              <a:fillRect/>
            </a:stretch>
          </p:blipFill>
          <p:spPr bwMode="auto">
            <a:xfrm>
              <a:off x="4495800" y="0"/>
              <a:ext cx="4648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42672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320E3-1382-1D40-A806-C4AF9F7DC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8F699-20DB-FB4D-9BA3-55650BB04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 bwMode="auto">
            <a:xfrm>
              <a:off x="0" y="0"/>
              <a:ext cx="74676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28309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43BA8-EDB3-7C4A-BBBD-B8703AC7B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942F-74A5-9249-97AA-D155431B5811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FDD4911-F33D-7149-8EF1-931FC80F65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FE2E9-3200-A442-8003-8D1195B3982E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9A03-4ADC-364D-87B9-FA36731FE0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067E-DE0F-4C42-9147-7CF9FDDF8A0A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6209EA7-80C1-5344-BB06-1492BBA54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8670-1061-1D4E-B50F-459955BB69CA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E779A-C118-A848-9C4B-93B76B7AB6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74AC3-2425-2D46-B9BA-D7D769C60875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62FEE30-96C8-2042-9EB7-7473511054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5741DDB-4D6E-C742-BF83-7FB6EAABA8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32E0-8D0C-B64D-8DAF-CAB9DAEED527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60D4D-6101-EA44-82FA-DE44040964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44E9-FB03-0E46-84B7-7365BF24E893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5A8405-DDCD-B746-9BA0-1E8B5FB04B47}" type="datetime1">
              <a:rPr lang="en-US"/>
              <a:pPr>
                <a:defRPr/>
              </a:pPr>
              <a:t>12/13/09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FADE919-556D-2346-BD5C-27A906C5B1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-110" charset="2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-110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-110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92163" y="39688"/>
            <a:ext cx="757078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92163" y="1762125"/>
            <a:ext cx="7570787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6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-109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-109" charset="0"/>
              </a:defRPr>
            </a:lvl1pPr>
          </a:lstStyle>
          <a:p>
            <a:pPr>
              <a:defRPr/>
            </a:pPr>
            <a:fld id="{15C09227-5535-DD48-B81B-A960AB8C0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147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-109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rtl="0" fontAlgn="base">
        <a:lnSpc>
          <a:spcPts val="60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rtl="0" fontAlgn="base">
        <a:spcBef>
          <a:spcPts val="2400"/>
        </a:spcBef>
        <a:spcAft>
          <a:spcPct val="0"/>
        </a:spcAft>
        <a:buClr>
          <a:srgbClr val="BAABE3"/>
        </a:buClr>
        <a:buFont typeface="Candara" pitchFamily="-110" charset="0"/>
        <a:buChar char="•"/>
        <a:defRPr sz="2800" kern="1200">
          <a:solidFill>
            <a:schemeClr val="tx2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chemeClr val="tx2"/>
        </a:buClr>
        <a:buFont typeface="Candara" pitchFamily="-110" charset="0"/>
        <a:buChar char="•"/>
        <a:defRPr sz="26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2pPr>
      <a:lvl3pPr marL="1035050" indent="-349250" algn="l" rtl="0" fontAlgn="base">
        <a:spcBef>
          <a:spcPts val="600"/>
        </a:spcBef>
        <a:spcAft>
          <a:spcPct val="0"/>
        </a:spcAft>
        <a:buClr>
          <a:srgbClr val="BAABE3"/>
        </a:buClr>
        <a:buFont typeface="Candara" pitchFamily="-110" charset="0"/>
        <a:buChar char="•"/>
        <a:defRPr sz="24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3pPr>
      <a:lvl4pPr marL="1371600" indent="-336550" algn="l" rtl="0" fontAlgn="base">
        <a:spcBef>
          <a:spcPts val="600"/>
        </a:spcBef>
        <a:spcAft>
          <a:spcPct val="0"/>
        </a:spcAft>
        <a:buClr>
          <a:schemeClr val="tx2"/>
        </a:buClr>
        <a:buFont typeface="Candara" pitchFamily="-110" charset="0"/>
        <a:buChar char="•"/>
        <a:defRPr sz="22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4pPr>
      <a:lvl5pPr marL="1720850" indent="-349250" algn="l" rtl="0" fontAlgn="base">
        <a:spcBef>
          <a:spcPts val="600"/>
        </a:spcBef>
        <a:spcAft>
          <a:spcPct val="0"/>
        </a:spcAft>
        <a:buClr>
          <a:srgbClr val="BAABE3"/>
        </a:buClr>
        <a:buFont typeface="Candara" pitchFamily="-110" charset="0"/>
        <a:buChar char="•"/>
        <a:defRPr sz="20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charset="2"/>
              <a:buNone/>
              <a:defRPr/>
            </a:pPr>
            <a:r>
              <a:rPr lang="en-US" cap="none" dirty="0" smtClean="0"/>
              <a:t>REVIEW SESSION</a:t>
            </a:r>
          </a:p>
        </p:txBody>
      </p:sp>
      <p:sp>
        <p:nvSpPr>
          <p:cNvPr id="1433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First  Semester Final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Islam and Africa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Pre-Islamic Africa</a:t>
            </a:r>
          </a:p>
          <a:p>
            <a:pPr lvl="1" eaLnBrk="1" hangingPunct="1"/>
            <a:r>
              <a:rPr lang="en-US" smtClean="0"/>
              <a:t>Egypt</a:t>
            </a:r>
          </a:p>
          <a:p>
            <a:pPr lvl="1" eaLnBrk="1" hangingPunct="1"/>
            <a:r>
              <a:rPr lang="en-US" smtClean="0"/>
              <a:t>Ethiopia (Christianity)</a:t>
            </a:r>
          </a:p>
          <a:p>
            <a:pPr lvl="1" eaLnBrk="1" hangingPunct="1"/>
            <a:r>
              <a:rPr lang="en-US" smtClean="0"/>
              <a:t>Mediterranean Coast</a:t>
            </a:r>
          </a:p>
          <a:p>
            <a:pPr lvl="1" eaLnBrk="1" hangingPunct="1"/>
            <a:r>
              <a:rPr lang="en-US" smtClean="0"/>
              <a:t>Grassland kingdoms Ghana and Mali</a:t>
            </a:r>
          </a:p>
          <a:p>
            <a:pPr lvl="1" eaLnBrk="1" hangingPunct="1"/>
            <a:r>
              <a:rPr lang="en-US" smtClean="0"/>
              <a:t>Southeast Coast</a:t>
            </a:r>
          </a:p>
          <a:p>
            <a:pPr lvl="1" eaLnBrk="1" hangingPunct="1"/>
            <a:r>
              <a:rPr lang="en-US" smtClean="0"/>
              <a:t>Interior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Islam’s impact is primarily on the elite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Swahili Coast (Bantu + Arabic = Swahili)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Byzantine Empire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Constantine moves capital to Byzantium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Strategic location at the crossroads of the world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Rome falls, but Constantinople remains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East will be more sophisticated than Medieval Western Europe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Pressure from Turks throughout its existence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North-South trade leads to Kievan Rus and eventually Russia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Emperor has with divine authority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Bureaucracy similar to China except no exams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The Schism between Roman Catholic and Eastern Orthodox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Causes: rituals, papal authority, celibacy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Consequences</a:t>
            </a:r>
          </a:p>
          <a:p>
            <a:pPr marL="1097280" lvl="3" eaLnBrk="1" fontAlgn="auto" hangingPunct="1">
              <a:spcAft>
                <a:spcPts val="0"/>
              </a:spcAft>
              <a:buClr>
                <a:schemeClr val="accent4"/>
              </a:buClr>
              <a:buFont typeface="Wingdings"/>
              <a:buChar char=""/>
              <a:defRPr/>
            </a:pPr>
            <a:r>
              <a:rPr lang="en-US" dirty="0" smtClean="0">
                <a:ea typeface="+mn-ea"/>
              </a:rPr>
              <a:t>missionary activity differs from East to West, local Languages, Cyrillic</a:t>
            </a:r>
          </a:p>
          <a:p>
            <a:pPr marL="1097280" lvl="3" eaLnBrk="1" fontAlgn="auto" hangingPunct="1">
              <a:spcAft>
                <a:spcPts val="0"/>
              </a:spcAft>
              <a:buClr>
                <a:schemeClr val="accent4"/>
              </a:buClr>
              <a:buFont typeface="Wingdings"/>
              <a:buChar char=""/>
              <a:defRPr/>
            </a:pPr>
            <a:r>
              <a:rPr lang="en-US" dirty="0" smtClean="0">
                <a:ea typeface="+mn-ea"/>
              </a:rPr>
              <a:t>Visions of Christ as powerful vs. suffering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The Sack of Constantinople in 1204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b="1" smtClean="0">
                <a:ea typeface="ＭＳ Ｐゴシック" pitchFamily="-110" charset="-128"/>
                <a:cs typeface="ＭＳ Ｐゴシック" pitchFamily="-110" charset="-128"/>
              </a:rPr>
              <a:t>The Crusades launched by European Christians at the end of the eleventh century were motivated primarily by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(a) the desire of Italian city-states to seize control of the spice trade from Central Asian and Chinese merchants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(b) the desire to demonstrate Europe’s new technological supremacy over Islam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(c) resentment toward Islamic missionaries seeking to spread their faith along the Mediterranean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(d) western European fears that Byzantium and the Muslim kings would launch a military attack against western Europe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(e) papal efforts to unite western European rulers and nobles in support of the papacy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Medieval Western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Starts as a backwater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Unsophisticated, illiterate, pagan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Feudalism &amp; Manorialism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Church is only organized institution initially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Moors are in Spain (contained by Charles Martel)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Charlemagne’s efforts at reunification fail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regional monarchies emerge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Influences flow north and West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Trade brings innovation and tech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Crusades affect Europe more than their target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100 Years War brings end to Feudalism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Professional armies are better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Plague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b="1" smtClean="0">
                <a:ea typeface="ＭＳ Ｐゴシック" pitchFamily="-110" charset="-128"/>
                <a:cs typeface="ＭＳ Ｐゴシック" pitchFamily="-110" charset="-128"/>
              </a:rPr>
              <a:t>Which of the following is an accurate comparison of the political systems in western Europe and China during the time period 1000–1300?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(a) Western Europe developed multiple monarchies, while China maintained a single empire.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(b) Developments in the legal systems of China emphasized individual political rights, while western Europe concentrated on maritime law.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(c) Both societies began an aggressive policy of imperialism and territorial expansion.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(d) Both societies gradually adopted a representative democratic system.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(e) Both regions experienced Mongol imperial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The Americas Pre-Invasion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Aztec and Inca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Aztecs are in Mesoamerica (Mexico)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Inca are in Peru and the Andes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Polytheistic, animistic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Rituals and sacrifice are about nature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Women’s roles: (Maize grinding)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No writing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Treatment of the conquered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Aztec tribute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Inca socialism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State claimed all resources and redistributed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No tribute, but “Mita”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b="1" dirty="0">
                <a:ea typeface="ＭＳ Ｐゴシック" pitchFamily="-110" charset="-128"/>
                <a:cs typeface="ＭＳ Ｐゴシック" pitchFamily="-110" charset="-128"/>
              </a:rPr>
              <a:t>Which of the following is accurate regarding both West Africa and South America before 1000?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(a) Both areas depended on the trade in gold and salt.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b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Most people were polytheists in both areas.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c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The domestication of large animals provided the means of extensive agricultural production and transportation.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d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Both areas depended on grains such as wheat and rye as major dietary components.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e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Both areas developed an extensive and widely used written language.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Chinese Reunification: Tang &amp; Song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Han collapse leads to Era of Division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Local control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Sui first, then Tang and Song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Public works projects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Reestablishment of the bureaucracy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Women decline: neo-Confucian revival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Foot binding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Battle over Buddhism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Pressure from the North: The Mongols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Culture and education valued in leadership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Scholar-gentry strong; military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pitchFamily="-110" charset="-128"/>
                <a:cs typeface="ＭＳ Ｐゴシック" pitchFamily="-110" charset="-128"/>
              </a:rPr>
              <a:t>Buddhist successes in China during the Tang era</a:t>
            </a:r>
          </a:p>
          <a:p>
            <a:pPr lvl="1" eaLnBrk="1" hangingPunct="1"/>
            <a:r>
              <a:rPr lang="en-US" smtClean="0"/>
              <a:t>(a) were opposed by merchants and farmers.</a:t>
            </a:r>
          </a:p>
          <a:p>
            <a:pPr lvl="1" eaLnBrk="1" hangingPunct="1"/>
            <a:r>
              <a:rPr lang="en-US" smtClean="0"/>
              <a:t>(b) provided the state with tax revenues and conscripted labor.</a:t>
            </a:r>
          </a:p>
          <a:p>
            <a:pPr lvl="1" eaLnBrk="1" hangingPunct="1"/>
            <a:r>
              <a:rPr lang="en-US" smtClean="0"/>
              <a:t>(c) were counterbalanced by the introduction of Islam into China.</a:t>
            </a:r>
          </a:p>
          <a:p>
            <a:pPr lvl="1" eaLnBrk="1" hangingPunct="1"/>
            <a:r>
              <a:rPr lang="en-US" smtClean="0"/>
              <a:t>(d) encouraged the scholar-officials, who were largely Buddhist. </a:t>
            </a:r>
          </a:p>
          <a:p>
            <a:pPr lvl="1" eaLnBrk="1" hangingPunct="1"/>
            <a:r>
              <a:rPr lang="en-US" smtClean="0"/>
              <a:t>(e) led to persecutions and seizures of Buddhist monastic lands.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7588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600" dirty="0" smtClean="0">
                <a:solidFill>
                  <a:srgbClr val="7B9899"/>
                </a:solidFill>
              </a:rPr>
              <a:t>Spread of Chinese Civilization to Japan, Korea, and Vietnam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China dominant in the region; J, K, &amp; V emulate: Sinification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Japan: Buddhism is the conduit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Confucianism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Ambassadors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Refinement at the Royal Court: </a:t>
            </a:r>
            <a:r>
              <a:rPr lang="en-US" i="1" dirty="0" smtClean="0">
                <a:ea typeface="+mn-ea"/>
              </a:rPr>
              <a:t>Tale of the Genji.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Feudalism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Korea: not isolated geographically; Buddhism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Even more effort to emulate Chinese; limited to elite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Tribute to China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Vietnam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Invasion: the Trung sisters.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Indian influences here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Tribute to China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Southeast Asia is isolated from rest of world: why go elsewhere?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smtClean="0">
                <a:ea typeface="ＭＳ Ｐゴシック" pitchFamily="-110" charset="-128"/>
                <a:cs typeface="ＭＳ Ｐゴシック" pitchFamily="-110" charset="-128"/>
              </a:rPr>
              <a:t>The Rise of Agriculture and Agricultural Civilizations (8000 B.C.E. – 600 B.C.E.)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Mesopotamian Civilization (Tigris-Euphrates)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Egyptian Civilization (Nile River)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Indus River Civilization (India)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Huang He (Yellow River Valley) Civilization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smtClean="0">
                <a:ea typeface="ＭＳ Ｐゴシック" pitchFamily="-110" charset="-128"/>
                <a:cs typeface="ＭＳ Ｐゴシック" pitchFamily="-110" charset="-128"/>
              </a:rPr>
              <a:t>Neolithic Era: sedentary agriculture, metal working, civilizations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smtClean="0">
                <a:ea typeface="ＭＳ Ｐゴシック" pitchFamily="-110" charset="-128"/>
                <a:cs typeface="ＭＳ Ｐゴシック" pitchFamily="-110" charset="-128"/>
              </a:rPr>
              <a:t>Civilization?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Social stratification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Writing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Political organization (city-states)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Gender discrimination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Organized religion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Monumental architecture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The Mongols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Nomadic herders from the Steppe</a:t>
            </a:r>
          </a:p>
          <a:p>
            <a:pPr lvl="1" eaLnBrk="1" hangingPunct="1"/>
            <a:r>
              <a:rPr lang="en-US" dirty="0" smtClean="0"/>
              <a:t>Limited resources – constantly on the move</a:t>
            </a:r>
          </a:p>
          <a:p>
            <a:pPr lvl="1" eaLnBrk="1" hangingPunct="1"/>
            <a:r>
              <a:rPr lang="en-US" dirty="0" smtClean="0"/>
              <a:t>No sedentary agriculture</a:t>
            </a:r>
          </a:p>
          <a:p>
            <a:pPr lvl="1" eaLnBrk="1" hangingPunct="1"/>
            <a:r>
              <a:rPr lang="en-US" dirty="0" smtClean="0"/>
              <a:t>Fierce warriors on horseback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Surrender or be killed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Religious tolerance once conquered</a:t>
            </a:r>
          </a:p>
          <a:p>
            <a:pPr lvl="1" eaLnBrk="1" hangingPunct="1"/>
            <a:r>
              <a:rPr lang="en-US" dirty="0" smtClean="0"/>
              <a:t>Women are more valued than elsewhere</a:t>
            </a:r>
          </a:p>
          <a:p>
            <a:pPr lvl="1" eaLnBrk="1" hangingPunct="1"/>
            <a:r>
              <a:rPr lang="en-US" dirty="0" smtClean="0"/>
              <a:t>Trade routes are kept open and enhanced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Western Europe benefits immensely</a:t>
            </a:r>
          </a:p>
          <a:p>
            <a:pPr lvl="1" eaLnBrk="1" hangingPunct="1"/>
            <a:r>
              <a:rPr lang="en-US" dirty="0" smtClean="0"/>
              <a:t>Conquest of Song leads to Yuan Dynasty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pitchFamily="-110" charset="-128"/>
                <a:cs typeface="ＭＳ Ｐゴシック" pitchFamily="-110" charset="-128"/>
              </a:rPr>
              <a:t>What was the religious policy of the Mongol Empire under Chinggis Khan?</a:t>
            </a:r>
          </a:p>
          <a:p>
            <a:pPr lvl="1" eaLnBrk="1" hangingPunct="1"/>
            <a:r>
              <a:rPr lang="en-US" smtClean="0"/>
              <a:t>(a) Buddhism became the state religion of the Mongol Empire.</a:t>
            </a:r>
          </a:p>
          <a:p>
            <a:pPr lvl="1" eaLnBrk="1" hangingPunct="1"/>
            <a:r>
              <a:rPr lang="en-US" smtClean="0"/>
              <a:t>(b) He was converted to Islam late in life.</a:t>
            </a:r>
          </a:p>
          <a:p>
            <a:pPr lvl="1" eaLnBrk="1" hangingPunct="1"/>
            <a:r>
              <a:rPr lang="en-US" smtClean="0"/>
              <a:t>(c)  He practiced no religious beliefs himself, but tolerated Islam only</a:t>
            </a:r>
          </a:p>
          <a:p>
            <a:pPr lvl="1" eaLnBrk="1" hangingPunct="1"/>
            <a:r>
              <a:rPr lang="en-US" smtClean="0"/>
              <a:t>(d) All religions were tolerated in his empire</a:t>
            </a:r>
          </a:p>
          <a:p>
            <a:pPr lvl="1" eaLnBrk="1" hangingPunct="1"/>
            <a:r>
              <a:rPr lang="en-US" smtClean="0"/>
              <a:t>(e) After the Russian campaign, the Mongols became Orthodox Christians.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The World Shrinks</a:t>
            </a:r>
          </a:p>
          <a:p>
            <a:pPr lvl="1" eaLnBrk="1" hangingPunct="1"/>
            <a:r>
              <a:rPr lang="en-US" dirty="0" smtClean="0"/>
              <a:t>The West Rises</a:t>
            </a:r>
          </a:p>
          <a:p>
            <a:pPr lvl="1" eaLnBrk="1" hangingPunct="1"/>
            <a:r>
              <a:rPr lang="en-US" dirty="0" smtClean="0"/>
              <a:t>Russia Transforms and </a:t>
            </a:r>
            <a:r>
              <a:rPr lang="en-US" dirty="0" smtClean="0"/>
              <a:t>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301625" y="685800"/>
            <a:ext cx="8534400" cy="8382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The West Rises</a:t>
            </a:r>
            <a:br>
              <a:rPr lang="en-US" sz="400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</a:br>
            <a:endParaRPr lang="en-US" sz="4000" smtClean="0">
              <a:solidFill>
                <a:srgbClr val="7B9899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Causes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Trade imbalance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Religious change permitting commercial pursuits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Missionary zeal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Population concerns and famine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Humanism, Scientific Revolution and the Enlightenment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Changes in the family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Religious changes: the Reformation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Political Changes: Absolute vs. 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Parlimentary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 systems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The Nation-state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pitchFamily="-110" charset="-128"/>
                <a:cs typeface="ＭＳ Ｐゴシック" pitchFamily="-110" charset="-128"/>
              </a:rPr>
              <a:t>A Nation-state differs from an empire or many medieval states because it</a:t>
            </a:r>
          </a:p>
          <a:p>
            <a:pPr lvl="1" eaLnBrk="1" hangingPunct="1"/>
            <a:r>
              <a:rPr lang="en-US" smtClean="0"/>
              <a:t>(a) grants rulers absolute rights to govern.</a:t>
            </a:r>
          </a:p>
          <a:p>
            <a:pPr lvl="1" eaLnBrk="1" hangingPunct="1"/>
            <a:r>
              <a:rPr lang="en-US" smtClean="0"/>
              <a:t>(b) rules a state with one dominant people, government, language, and culture.</a:t>
            </a:r>
          </a:p>
          <a:p>
            <a:pPr lvl="1" eaLnBrk="1" hangingPunct="1"/>
            <a:r>
              <a:rPr lang="en-US" smtClean="0"/>
              <a:t>(c) limits the power of monarchs and rulers.</a:t>
            </a:r>
          </a:p>
          <a:p>
            <a:pPr lvl="1" eaLnBrk="1" hangingPunct="1"/>
            <a:r>
              <a:rPr lang="en-US" smtClean="0"/>
              <a:t>(d) has many large and different ethnic groups under a common government.</a:t>
            </a:r>
          </a:p>
          <a:p>
            <a:pPr lvl="1" eaLnBrk="1" hangingPunct="1"/>
            <a:r>
              <a:rPr lang="en-US" smtClean="0"/>
              <a:t>(e) is democratic and representative of the people’s wishes.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Russia Transforms and 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Mongol occupation ends</a:t>
            </a:r>
          </a:p>
          <a:p>
            <a:pPr lvl="1" eaLnBrk="1" hangingPunct="1"/>
            <a:r>
              <a:rPr lang="en-US" smtClean="0"/>
              <a:t>Expansion eastward: increase in territory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Peasants and agriculture</a:t>
            </a:r>
          </a:p>
          <a:p>
            <a:pPr lvl="1" eaLnBrk="1" hangingPunct="1"/>
            <a:r>
              <a:rPr lang="en-US" smtClean="0"/>
              <a:t>Serfdom becomes hereditary and slave like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Westernization</a:t>
            </a:r>
          </a:p>
          <a:p>
            <a:pPr lvl="1" eaLnBrk="1" hangingPunct="1"/>
            <a:r>
              <a:rPr lang="en-US" smtClean="0"/>
              <a:t>Limited to elite</a:t>
            </a:r>
          </a:p>
          <a:p>
            <a:pPr lvl="1" eaLnBrk="1" hangingPunct="1"/>
            <a:r>
              <a:rPr lang="en-US" smtClean="0"/>
              <a:t>Sought to become European</a:t>
            </a:r>
          </a:p>
          <a:p>
            <a:pPr lvl="1" eaLnBrk="1" hangingPunct="1"/>
            <a:r>
              <a:rPr lang="en-US" smtClean="0"/>
              <a:t>Expansion towards the Baltic Sea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Tension between Tsars and nobility</a:t>
            </a:r>
          </a:p>
          <a:p>
            <a:pPr eaLnBrk="1" hangingPunct="1"/>
            <a:endParaRPr lang="en-US" smtClean="0"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pitchFamily="-110" charset="-128"/>
                <a:cs typeface="ＭＳ Ｐゴシック" pitchFamily="-110" charset="-128"/>
              </a:rPr>
              <a:t>Russia experienced neither Renaissance nor Reformation because</a:t>
            </a:r>
          </a:p>
          <a:p>
            <a:pPr lvl="1" eaLnBrk="1" hangingPunct="1"/>
            <a:r>
              <a:rPr lang="en-US" smtClean="0"/>
              <a:t>(a) Russia did not exist at the time of either movement.</a:t>
            </a:r>
          </a:p>
          <a:p>
            <a:pPr lvl="1" eaLnBrk="1" hangingPunct="1"/>
            <a:r>
              <a:rPr lang="en-US" smtClean="0"/>
              <a:t>(b) Russia was engaged in a long war with the Ottoman Empire.</a:t>
            </a:r>
          </a:p>
          <a:p>
            <a:pPr lvl="1" eaLnBrk="1" hangingPunct="1"/>
            <a:r>
              <a:rPr lang="en-US" smtClean="0"/>
              <a:t>(c)  both revolutions were confined to Italy.</a:t>
            </a:r>
          </a:p>
          <a:p>
            <a:pPr lvl="1" eaLnBrk="1" hangingPunct="1"/>
            <a:r>
              <a:rPr lang="en-US" smtClean="0"/>
              <a:t>(d) Mongol rule cut Russia off and isolated her from Western contacts.</a:t>
            </a:r>
          </a:p>
          <a:p>
            <a:pPr lvl="1" eaLnBrk="1" hangingPunct="1"/>
            <a:r>
              <a:rPr lang="en-US" smtClean="0"/>
              <a:t>(e) Russia had no intellectual elites able to understand either movement.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4200" y="3694113"/>
            <a:ext cx="5446713" cy="1470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Religion 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Religions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Belief systems</a:t>
            </a:r>
          </a:p>
          <a:p>
            <a:r>
              <a:rPr lang="en-US"/>
              <a:t>Provide structure and comfort</a:t>
            </a:r>
          </a:p>
          <a:p>
            <a:r>
              <a:rPr lang="en-US"/>
              <a:t>Provide moral framework</a:t>
            </a:r>
          </a:p>
          <a:p>
            <a:r>
              <a:rPr lang="en-US"/>
              <a:t>Provide explanations for the unknown</a:t>
            </a:r>
          </a:p>
          <a:p>
            <a:r>
              <a:rPr lang="en-US"/>
              <a:t>Have a supernatural component</a:t>
            </a:r>
          </a:p>
          <a:p>
            <a:pPr lvl="1"/>
            <a:r>
              <a:rPr lang="en-US"/>
              <a:t>Belief in something divine or otherworldly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Animism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Polytheistic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Seemingly inanimate objects have a soul.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Native religions and traditions</a:t>
            </a:r>
          </a:p>
          <a:p>
            <a:pPr lvl="1" fontAlgn="auto">
              <a:spcAft>
                <a:spcPts val="0"/>
              </a:spcAft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</a:rPr>
              <a:t>Africa, the Americas, Western Europe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Explain nature through the behavior or personality of the gods</a:t>
            </a:r>
          </a:p>
          <a:p>
            <a:pPr lvl="1" fontAlgn="auto">
              <a:spcAft>
                <a:spcPts val="0"/>
              </a:spcAft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</a:rPr>
              <a:t>E.g.  Aztecs believed they must offer human blood to the gods so that it would rain.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pitchFamily="-110" charset="-128"/>
                <a:cs typeface="ＭＳ Ｐゴシック" pitchFamily="-110" charset="-128"/>
              </a:rPr>
              <a:t>Which of the following occurred as a result of the development of agriculture in societies that previously relied on hunting and gathering?</a:t>
            </a:r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 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(a) Conditions for women improved. 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(b) The incidence of disease declined. 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(c) Population density increased. 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(d) Polytheism disappeared. 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(e) Degradation of the environment lessened.</a:t>
            </a:r>
          </a:p>
          <a:p>
            <a:pPr eaLnBrk="1" hangingPunct="1"/>
            <a:endParaRPr lang="en-US" smtClean="0"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Hinduism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92163" y="1524000"/>
            <a:ext cx="7570787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World’s oldest organized religion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Polytheistic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Very adaptable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Reincarnation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Caste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Nirvana and dharma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Non-proselytizing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Buddhism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Originated in India</a:t>
            </a:r>
          </a:p>
          <a:p>
            <a:r>
              <a:rPr lang="en-US" dirty="0"/>
              <a:t>Arose from Hinduism when the Buddha rejected caste and rituals</a:t>
            </a:r>
          </a:p>
          <a:p>
            <a:r>
              <a:rPr lang="en-US" dirty="0"/>
              <a:t>Monks and trade spread religion</a:t>
            </a:r>
            <a:endParaRPr lang="en-US" dirty="0" smtClean="0"/>
          </a:p>
          <a:p>
            <a:r>
              <a:rPr lang="en-US" dirty="0" smtClean="0"/>
              <a:t>Proselytizing</a:t>
            </a:r>
            <a:endParaRPr lang="en-US" dirty="0"/>
          </a:p>
          <a:p>
            <a:r>
              <a:rPr lang="en-US" dirty="0"/>
              <a:t>Spread to Far East and Southeast Asia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Judaism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Arose in Middle East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Oldest monotheistic religion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Spread around the world due to diaspora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Adherents have been persecuted throughout history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Connected to Christianity and Islam through Abraham and Jesus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Non-proselytizing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en-US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Christianity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Arose in Middle East 2000 years ago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Christ is divine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Early adherents persecuted by Romans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Proselytizing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Spread world wide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Roman Catholic/Eastern Orthodox schism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Roman Catholic/Protestant schism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en-US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Catholicism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Christian religion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Pope is the spiritual leader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Predominant in Western Europe and South America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Schism with Eastern Orthodox over rituals, language and priestly celibacy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The Crusades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Depictions of Christ as suffering on the cross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Eastern Orthodox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500" dirty="0"/>
              <a:t>Originates in the Byzantine Empire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Predominant in Eastern Europe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Closely linked with the State; Emperors have divine authority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Leads to national religions Russian Orthodox, Greek Orthodox, etc.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Cyrillic developed to gain converts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Depictions of Christ as powerful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Proselytizing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Protestantism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Martin Luther and the Reformation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Nails the 95 theses to the door of the church in 1517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Rejects strict Catholic indulgences (payment by sinners for salvation)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Predominant in Western Europe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Fundamentalist versions spreading around the world due to aggressive proselytizing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Associated with the United States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Islam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Newest major religion, Arose on the Arabian peninsula, Received by Muhammad in 7</a:t>
            </a:r>
            <a:r>
              <a:rPr lang="en-US" sz="2400" baseline="30000"/>
              <a:t>th</a:t>
            </a:r>
            <a:r>
              <a:rPr lang="en-US" sz="2400"/>
              <a:t> century</a:t>
            </a:r>
          </a:p>
          <a:p>
            <a:pPr>
              <a:lnSpc>
                <a:spcPct val="90000"/>
              </a:lnSpc>
            </a:pPr>
            <a:r>
              <a:rPr lang="en-US" sz="2400"/>
              <a:t>Monotheistic – Quran is the word of God</a:t>
            </a:r>
          </a:p>
          <a:p>
            <a:pPr>
              <a:lnSpc>
                <a:spcPct val="90000"/>
              </a:lnSpc>
            </a:pPr>
            <a:r>
              <a:rPr lang="en-US" sz="2400"/>
              <a:t>Spread rapidly throughout Middle East, Southern Mediterranean, and Spain.</a:t>
            </a:r>
          </a:p>
          <a:p>
            <a:pPr>
              <a:lnSpc>
                <a:spcPct val="90000"/>
              </a:lnSpc>
            </a:pPr>
            <a:r>
              <a:rPr lang="en-US" sz="2400"/>
              <a:t>Sunni/Shiite schism over succession</a:t>
            </a:r>
          </a:p>
          <a:p>
            <a:pPr>
              <a:lnSpc>
                <a:spcPct val="90000"/>
              </a:lnSpc>
            </a:pPr>
            <a:r>
              <a:rPr lang="en-US" sz="2400"/>
              <a:t>Umayyad, Abbasid, then Ottoman, Mughal, and Safavid</a:t>
            </a:r>
          </a:p>
          <a:p>
            <a:pPr>
              <a:lnSpc>
                <a:spcPct val="90000"/>
              </a:lnSpc>
            </a:pPr>
            <a:r>
              <a:rPr lang="en-US" sz="2400"/>
              <a:t>Proselytizing</a:t>
            </a:r>
          </a:p>
          <a:p>
            <a:pPr>
              <a:lnSpc>
                <a:spcPct val="90000"/>
              </a:lnSpc>
            </a:pPr>
            <a:r>
              <a:rPr lang="en-US" sz="2400"/>
              <a:t>Sufi Mystics/trade spreads religion around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Confucianism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Not really a religion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Established by Confucius during Warring States Period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Stresses reciprocal relationships between government and the governed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Leaders must show humility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Led must show respect and deference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Women and children are subservient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Resurrected as neo-Confucianism later in Chinese 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Daoism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Not really a religion</a:t>
            </a:r>
          </a:p>
          <a:p>
            <a:r>
              <a:rPr lang="en-US"/>
              <a:t>Laotze develops during Warring States period</a:t>
            </a:r>
          </a:p>
          <a:p>
            <a:r>
              <a:rPr lang="en-US"/>
              <a:t>Explains the world in terms of natural harmony and balance</a:t>
            </a:r>
          </a:p>
          <a:p>
            <a:r>
              <a:rPr lang="en-US"/>
              <a:t>Much softer approach than Confucianism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The Classical Period (600 B.C.E. – 600 C.E.)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Classical China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Centralized Government: Zhou, Xin, Han Dynasties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Ideologies: Confucianism, Daoism, Legalism, Buddhism arrives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Social Arrangement (hierarchy, paternalistic, reciprocal relationships)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Classical India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Regionalized government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Caste as a means of social control (duty is the highest calling)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Hinduism and Buddhism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Classical Mediterranean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Greece, Hellenistic, Rome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Political structure (city-states, democracy, senate, empire)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Law to control distant areas of the empire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The fall of classical societies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Causes: invasion, disease and depopulation, peasant uprisings, despair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Legalism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Not a religion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Established during Warring States period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Stresses strict obedience of the people to their government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Harsh punishments for wrongdoing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People are not to be trusted, but led for their own good.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>
                <a:ea typeface="+mn-ea"/>
                <a:cs typeface="+mn-cs"/>
              </a:rPr>
              <a:t>Qin Dynasty employs to end the Warring States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Confucianism, Daoism, Legalism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Developed in response to turmoil during the Warring States period.</a:t>
            </a:r>
          </a:p>
          <a:p>
            <a:r>
              <a:rPr lang="en-US"/>
              <a:t>All attempt to find solutions to the chaos and disorder</a:t>
            </a:r>
          </a:p>
          <a:p>
            <a:r>
              <a:rPr lang="en-US"/>
              <a:t>Qin Emperor eventually chooses legalism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DBQ Review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71600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Remember the rubric!</a:t>
            </a:r>
          </a:p>
          <a:p>
            <a:pPr lvl="1" eaLnBrk="1" hangingPunct="1"/>
            <a:r>
              <a:rPr lang="en-US" dirty="0" smtClean="0"/>
              <a:t>Thesis – 1 point</a:t>
            </a:r>
          </a:p>
          <a:p>
            <a:pPr lvl="1" eaLnBrk="1" hangingPunct="1"/>
            <a:r>
              <a:rPr lang="en-US" dirty="0" smtClean="0"/>
              <a:t>Refers to all </a:t>
            </a:r>
            <a:r>
              <a:rPr lang="en-US" dirty="0" smtClean="0"/>
              <a:t>docs – </a:t>
            </a:r>
            <a:r>
              <a:rPr lang="en-US" b="1" dirty="0" smtClean="0"/>
              <a:t>don’t just quote</a:t>
            </a:r>
            <a:r>
              <a:rPr lang="en-US" dirty="0" smtClean="0"/>
              <a:t> </a:t>
            </a:r>
            <a:r>
              <a:rPr lang="en-US" dirty="0" smtClean="0"/>
              <a:t>– 1 point</a:t>
            </a:r>
          </a:p>
          <a:p>
            <a:pPr lvl="1" eaLnBrk="1" hangingPunct="1"/>
            <a:r>
              <a:rPr lang="en-US" dirty="0" smtClean="0"/>
              <a:t>Uses evidence from all or all but 1 to support thesis – 2 points</a:t>
            </a:r>
          </a:p>
          <a:p>
            <a:pPr lvl="1" eaLnBrk="1" hangingPunct="1"/>
            <a:r>
              <a:rPr lang="en-US" dirty="0" smtClean="0"/>
              <a:t>Uses evidence from all but 2 to support thesis – 1 point</a:t>
            </a:r>
          </a:p>
          <a:p>
            <a:pPr lvl="1" eaLnBrk="1" hangingPunct="1"/>
            <a:r>
              <a:rPr lang="en-US" dirty="0" smtClean="0"/>
              <a:t>Analyzes point of view for 2 docs</a:t>
            </a:r>
          </a:p>
          <a:p>
            <a:pPr lvl="1" eaLnBrk="1" hangingPunct="1"/>
            <a:r>
              <a:rPr lang="en-US" dirty="0" smtClean="0"/>
              <a:t>Groups the docs in 2 or groupings</a:t>
            </a:r>
          </a:p>
          <a:p>
            <a:pPr lvl="1" eaLnBrk="1" hangingPunct="1"/>
            <a:r>
              <a:rPr lang="en-US" dirty="0" smtClean="0"/>
              <a:t>Asks for and explains the need for a missing source or doc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Start by writing a simple thesis</a:t>
            </a:r>
          </a:p>
          <a:p>
            <a:pPr lvl="1" eaLnBrk="1" hangingPunct="1"/>
            <a:r>
              <a:rPr lang="en-US" dirty="0" smtClean="0"/>
              <a:t>Restate the prompt as a question, then expand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Analyze the docs: SOAP, POV, Group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Minute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Review your old tests.</a:t>
            </a:r>
          </a:p>
          <a:p>
            <a:r>
              <a:rPr lang="en-US" dirty="0" smtClean="0"/>
              <a:t>Go over your </a:t>
            </a:r>
            <a:r>
              <a:rPr lang="en-US" dirty="0" err="1" smtClean="0"/>
              <a:t>DBQ’s</a:t>
            </a:r>
            <a:r>
              <a:rPr lang="en-US" dirty="0" smtClean="0"/>
              <a:t> </a:t>
            </a:r>
            <a:r>
              <a:rPr lang="en-US" dirty="0" smtClean="0"/>
              <a:t>so you remember how to get easy points.  The goal is to write a competent essay.</a:t>
            </a:r>
          </a:p>
          <a:p>
            <a:r>
              <a:rPr lang="en-US" dirty="0" smtClean="0"/>
              <a:t>DON’T PANIC!!!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900" b="1">
                <a:ea typeface="ＭＳ Ｐゴシック" pitchFamily="-110" charset="-128"/>
                <a:cs typeface="ＭＳ Ｐゴシック" pitchFamily="-110" charset="-128"/>
              </a:rPr>
              <a:t>Which of the following accurately reflects changes associated with the end of the classical era of world history (200 C.E. –600 C.E.)?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/>
              <a:t>(a) Nomadic invasion brought down the Roman Empire but did not threaten either China or India.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/>
              <a:t>(b) While both the Chinese and Roman empires developed new religious interests, India reasserted Hinduism.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/>
              <a:t>(c) The spread of Islam by 500 C.E. challenged Chinese, Indian, and Mediterranean societies.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/>
              <a:t>(d) The Silk Roads trade ended in this period, eliminating contacts between China and India and between India and the Mediterranean.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/>
              <a:t>(e) In contrast to other crisis periods in world history, epidemic diseases played only a small role in disrupting major civilizations.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pitchFamily="-110" charset="-128"/>
                <a:cs typeface="ＭＳ Ｐゴシック" pitchFamily="-110" charset="-128"/>
              </a:rPr>
              <a:t>Which of the following best describes both the Roman and Han Empires?</a:t>
            </a:r>
          </a:p>
          <a:p>
            <a:pPr lvl="1" eaLnBrk="1" hangingPunct="1"/>
            <a:r>
              <a:rPr lang="en-US" smtClean="0"/>
              <a:t>(a) The empires used the family as the model for state organization.</a:t>
            </a:r>
          </a:p>
          <a:p>
            <a:pPr lvl="1" eaLnBrk="1" hangingPunct="1"/>
            <a:r>
              <a:rPr lang="en-US" smtClean="0"/>
              <a:t>(b) Merchants were viewed as key to the survival of both empires.</a:t>
            </a:r>
          </a:p>
          <a:p>
            <a:pPr lvl="1" eaLnBrk="1" hangingPunct="1"/>
            <a:r>
              <a:rPr lang="en-US" smtClean="0"/>
              <a:t>(c) The cost of defending imperial frontiers led to economic and political crises.</a:t>
            </a:r>
          </a:p>
          <a:p>
            <a:pPr lvl="1" eaLnBrk="1" hangingPunct="1"/>
            <a:r>
              <a:rPr lang="en-US" smtClean="0"/>
              <a:t>(d) Emperors were “Sons of Heaven.”</a:t>
            </a:r>
          </a:p>
          <a:p>
            <a:pPr lvl="1" eaLnBrk="1" hangingPunct="1"/>
            <a:r>
              <a:rPr lang="en-US" smtClean="0"/>
              <a:t>(e) New religions were successfully integrated into imperial religious ideologies.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The Post-classical Era (600 C.E. – 1450 C.E.)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Rise and Spread of Islam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Abbasid Decline and Spread of Islam S and 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Africa and the Spread of Islam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Byzantine Empire and Eastern Europe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Medieval Western Europe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Americas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Tang and Song China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Spread of Chinese Civilization to Korea, Vietnam, &amp; Japan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Mongols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Period Ends as Columbus sets sail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Islam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Begins in Arabia</a:t>
            </a:r>
          </a:p>
          <a:p>
            <a:pPr lvl="1" eaLnBrk="1" hangingPunct="1"/>
            <a:r>
              <a:rPr lang="en-US" dirty="0" smtClean="0"/>
              <a:t>Monotheistic</a:t>
            </a:r>
          </a:p>
          <a:p>
            <a:pPr lvl="1" eaLnBrk="1" hangingPunct="1"/>
            <a:r>
              <a:rPr lang="en-US" dirty="0" smtClean="0"/>
              <a:t>Umayyad and Abbasid Empires</a:t>
            </a:r>
          </a:p>
          <a:p>
            <a:pPr lvl="1" eaLnBrk="1" hangingPunct="1"/>
            <a:r>
              <a:rPr lang="en-US" dirty="0" err="1" smtClean="0"/>
              <a:t>Shia</a:t>
            </a:r>
            <a:r>
              <a:rPr lang="en-US" dirty="0" smtClean="0"/>
              <a:t> and Sunni split</a:t>
            </a:r>
          </a:p>
          <a:p>
            <a:pPr lvl="1" eaLnBrk="1" hangingPunct="1"/>
            <a:r>
              <a:rPr lang="en-US" dirty="0" smtClean="0"/>
              <a:t>Rapid Spread (Conquest and trade)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Tolerance, but not embrace of conquered peoples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Preservation and transmission of existing knowledge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Refinement of technology and learning</a:t>
            </a:r>
          </a:p>
          <a:p>
            <a:pPr lvl="1" eaLnBrk="1" hangingPunct="1"/>
            <a:r>
              <a:rPr lang="en-US" dirty="0" smtClean="0"/>
              <a:t>Gender relations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pitchFamily="-110" charset="-128"/>
                <a:cs typeface="ＭＳ Ｐゴシック" pitchFamily="-110" charset="-128"/>
              </a:rPr>
              <a:t>A significant example of the interaction among Indian, Arab, and European societies by 1200 C.E. was the transfer of knowledge of</a:t>
            </a:r>
          </a:p>
          <a:p>
            <a:pPr lvl="1" eaLnBrk="1" hangingPunct="1"/>
            <a:r>
              <a:rPr lang="en-US"/>
              <a:t>(a) iron and copper mining techniques</a:t>
            </a:r>
          </a:p>
          <a:p>
            <a:pPr lvl="1" eaLnBrk="1" hangingPunct="1"/>
            <a:r>
              <a:rPr lang="en-US"/>
              <a:t>(b) the flying shuttle and spinning jenny</a:t>
            </a:r>
          </a:p>
          <a:p>
            <a:pPr lvl="1" eaLnBrk="1" hangingPunct="1"/>
            <a:r>
              <a:rPr lang="en-US"/>
              <a:t>(c) the science of optics and lens design</a:t>
            </a:r>
          </a:p>
          <a:p>
            <a:pPr lvl="1" eaLnBrk="1" hangingPunct="1"/>
            <a:r>
              <a:rPr lang="en-US"/>
              <a:t>(d) numerals and the decimal system</a:t>
            </a:r>
          </a:p>
          <a:p>
            <a:pPr lvl="1" eaLnBrk="1" hangingPunct="1"/>
            <a:r>
              <a:rPr lang="en-US"/>
              <a:t>(e) gunpowder and cannons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image" Target="../media/image3.jpeg"/><Relationship Id="rId2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ＭＳ Ｐ明朝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4955</TotalTime>
  <Words>2508</Words>
  <Application>Microsoft Macintosh PowerPoint</Application>
  <PresentationFormat>On-screen Show (4:3)</PresentationFormat>
  <Paragraphs>376</Paragraphs>
  <Slides>43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Civic</vt:lpstr>
      <vt:lpstr>Infusion</vt:lpstr>
      <vt:lpstr>First  Semester Final</vt:lpstr>
      <vt:lpstr>Part I</vt:lpstr>
      <vt:lpstr>Practice Question</vt:lpstr>
      <vt:lpstr>Part II</vt:lpstr>
      <vt:lpstr>Practice Question</vt:lpstr>
      <vt:lpstr>Practice Question</vt:lpstr>
      <vt:lpstr>Part III</vt:lpstr>
      <vt:lpstr>Islam</vt:lpstr>
      <vt:lpstr>Practice Question</vt:lpstr>
      <vt:lpstr>Islam and Africa</vt:lpstr>
      <vt:lpstr>Byzantine Empire</vt:lpstr>
      <vt:lpstr>Practice Question</vt:lpstr>
      <vt:lpstr>Medieval Western Europe</vt:lpstr>
      <vt:lpstr>Practice Question</vt:lpstr>
      <vt:lpstr>The Americas Pre-Invasion</vt:lpstr>
      <vt:lpstr>Practice Question</vt:lpstr>
      <vt:lpstr>Chinese Reunification: Tang &amp; Song</vt:lpstr>
      <vt:lpstr>Practice Question</vt:lpstr>
      <vt:lpstr>Spread of Chinese Civilization to Japan, Korea, and Vietnam</vt:lpstr>
      <vt:lpstr>The Mongols</vt:lpstr>
      <vt:lpstr>Practice Question</vt:lpstr>
      <vt:lpstr>Part IV</vt:lpstr>
      <vt:lpstr>The West Rises </vt:lpstr>
      <vt:lpstr>Practice Question</vt:lpstr>
      <vt:lpstr>Russia Transforms and Rises</vt:lpstr>
      <vt:lpstr>Practice Question</vt:lpstr>
      <vt:lpstr>Religion Review</vt:lpstr>
      <vt:lpstr>Religions</vt:lpstr>
      <vt:lpstr>Animism</vt:lpstr>
      <vt:lpstr>Hinduism</vt:lpstr>
      <vt:lpstr>Buddhism</vt:lpstr>
      <vt:lpstr>Judaism</vt:lpstr>
      <vt:lpstr>Christianity</vt:lpstr>
      <vt:lpstr>Roman Catholicism</vt:lpstr>
      <vt:lpstr>Eastern Orthodox</vt:lpstr>
      <vt:lpstr>Protestantism</vt:lpstr>
      <vt:lpstr>Islam</vt:lpstr>
      <vt:lpstr>Confucianism</vt:lpstr>
      <vt:lpstr>Daoism</vt:lpstr>
      <vt:lpstr>Legalism</vt:lpstr>
      <vt:lpstr>Confucianism, Daoism, Legalism</vt:lpstr>
      <vt:lpstr>DBQ Review</vt:lpstr>
      <vt:lpstr>Last Minute Advice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 Semester Final</dc:title>
  <dc:creator>Bill Schrier</dc:creator>
  <cp:lastModifiedBy>Bill Schrier</cp:lastModifiedBy>
  <cp:revision>77</cp:revision>
  <dcterms:created xsi:type="dcterms:W3CDTF">2009-12-13T23:11:51Z</dcterms:created>
  <dcterms:modified xsi:type="dcterms:W3CDTF">2009-12-13T23:20:18Z</dcterms:modified>
</cp:coreProperties>
</file>