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5" r:id="rId12"/>
    <p:sldId id="316" r:id="rId13"/>
    <p:sldId id="269" r:id="rId14"/>
    <p:sldId id="317" r:id="rId15"/>
    <p:sldId id="270" r:id="rId16"/>
    <p:sldId id="271" r:id="rId17"/>
    <p:sldId id="318" r:id="rId18"/>
    <p:sldId id="267" r:id="rId19"/>
    <p:sldId id="268" r:id="rId20"/>
    <p:sldId id="273" r:id="rId21"/>
    <p:sldId id="338" r:id="rId22"/>
    <p:sldId id="339" r:id="rId23"/>
    <p:sldId id="319" r:id="rId24"/>
    <p:sldId id="320" r:id="rId25"/>
    <p:sldId id="321" r:id="rId26"/>
    <p:sldId id="322" r:id="rId27"/>
    <p:sldId id="323" r:id="rId28"/>
    <p:sldId id="324" r:id="rId29"/>
    <p:sldId id="326" r:id="rId30"/>
    <p:sldId id="327" r:id="rId31"/>
    <p:sldId id="274" r:id="rId32"/>
    <p:sldId id="328" r:id="rId33"/>
    <p:sldId id="329" r:id="rId34"/>
    <p:sldId id="277" r:id="rId35"/>
    <p:sldId id="330" r:id="rId36"/>
    <p:sldId id="331" r:id="rId37"/>
    <p:sldId id="332" r:id="rId38"/>
    <p:sldId id="333" r:id="rId39"/>
    <p:sldId id="272" r:id="rId40"/>
    <p:sldId id="286" r:id="rId41"/>
    <p:sldId id="287" r:id="rId42"/>
    <p:sldId id="278" r:id="rId43"/>
    <p:sldId id="334" r:id="rId44"/>
    <p:sldId id="335" r:id="rId45"/>
    <p:sldId id="336" r:id="rId46"/>
    <p:sldId id="275" r:id="rId47"/>
    <p:sldId id="337" r:id="rId48"/>
    <p:sldId id="299" r:id="rId49"/>
    <p:sldId id="300" r:id="rId50"/>
    <p:sldId id="3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Gasoline Engine Operation, Parts, and Specifications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18.4 A typical lubrication system, showing the oil pan, oil pump, oil filter, and oil passages</a:t>
            </a:r>
            <a:endParaRPr lang="en-US" sz="2400" dirty="0">
              <a:latin typeface="+mj-lt"/>
            </a:endParaRPr>
          </a:p>
        </p:txBody>
      </p:sp>
      <p:pic>
        <p:nvPicPr>
          <p:cNvPr id="4" name="Picture 2" descr="Oil from the oil pan is pumped through an oil pump and passed through oil galleries in the crankshaft and cylinder block. The oil is then forced through the valve heads and then flows back to the oil pan through the openings in cylinder head and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6193" y="1852882"/>
            <a:ext cx="4671614" cy="430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FOUR STROKE CYCLE OPERATION</a:t>
            </a:r>
            <a:endParaRPr lang="en-US" dirty="0">
              <a:latin typeface="+mj-lt"/>
            </a:endParaRPr>
          </a:p>
        </p:txBody>
      </p:sp>
      <p:sp>
        <p:nvSpPr>
          <p:cNvPr id="28675" name="Content Placeholder 2"/>
          <p:cNvSpPr>
            <a:spLocks noGrp="1"/>
          </p:cNvSpPr>
          <p:nvPr>
            <p:ph idx="1"/>
          </p:nvPr>
        </p:nvSpPr>
        <p:spPr/>
        <p:txBody>
          <a:bodyPr/>
          <a:lstStyle/>
          <a:p>
            <a:r>
              <a:rPr lang="en-US" dirty="0" smtClean="0"/>
              <a:t>Intake Stroke: The piston moves down drawing air and fuel into the cylinder.</a:t>
            </a:r>
          </a:p>
          <a:p>
            <a:r>
              <a:rPr lang="en-US" dirty="0" smtClean="0"/>
              <a:t>Compression Stroke: The piston moves up in the cylinder compressing the air/fuel mixture.</a:t>
            </a:r>
          </a:p>
          <a:p>
            <a:r>
              <a:rPr lang="en-US" dirty="0" smtClean="0"/>
              <a:t>Power Stroke: The spark ignites the air/fuel mixture forcing the piston down.</a:t>
            </a:r>
          </a:p>
          <a:p>
            <a:r>
              <a:rPr lang="en-US" dirty="0" smtClean="0"/>
              <a:t>Exhaust Stroke: The piston moves up in the cylinder forcing the exhaust gases out of the cylinder.</a:t>
            </a:r>
            <a:endParaRPr lang="en-US" dirty="0" smtClean="0"/>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18.5 The </a:t>
            </a:r>
            <a:r>
              <a:rPr lang="en-IN" sz="2800" dirty="0" smtClean="0">
                <a:latin typeface="+mj-lt"/>
              </a:rPr>
              <a:t>four strokes of the engine are shown below. </a:t>
            </a:r>
            <a:endParaRPr lang="en-US" sz="2800" dirty="0">
              <a:latin typeface="+mj-lt"/>
            </a:endParaRPr>
          </a:p>
        </p:txBody>
      </p:sp>
      <p:pic>
        <p:nvPicPr>
          <p:cNvPr id="6" name="Picture 2" descr="The figure shows the following strokes:&#10;Intake stroke:&#10;• The piston travels to the bottom of the cylinder with the intake valve open.&#10;• Air-fuel mixture is drawn inside the cylinder.&#10;• The exhaust valve is closed in this stroke.&#10;Compression stroke:&#10;• During this stroke, the piston travels upward and compresses the air-fuel mixture inside the cylinder.&#10;• Both the intake and exhaust valves are closed.&#10;Power stroke:&#10;• As the piston is at the top of the cylinder, a spark plug ignites the air-fuel mixture.&#10;• The combustion causes the piston to travel downward.&#10;• Both the intake and exhaust valves are closed during this stroke.&#10;Exhaust stroke:&#10;• During this stroke, as the piston moves upward, burnt gases are forced out through the open exhaust valve.&#10;• The intake valve is closed in this stroke.&#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31458" y="1764658"/>
            <a:ext cx="3481084" cy="440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are the strokes of a four-stroke </a:t>
            </a:r>
            <a:r>
              <a:rPr lang="en-US" sz="4000" dirty="0" smtClean="0"/>
              <a:t>cycle engine?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Intake, compression, power, exhaust.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ENGINE CLASSIFICATION AND CONSTRUCTION (1 of 3)</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Number of strokes: 4</a:t>
            </a:r>
          </a:p>
          <a:p>
            <a:r>
              <a:rPr lang="en-US" dirty="0" smtClean="0"/>
              <a:t>Cylinder arrangement: </a:t>
            </a:r>
          </a:p>
          <a:p>
            <a:pPr lvl="1"/>
            <a:r>
              <a:rPr lang="en-US" dirty="0" smtClean="0"/>
              <a:t>Inline 4,5,and 6 cylinder. </a:t>
            </a:r>
          </a:p>
          <a:p>
            <a:pPr lvl="1"/>
            <a:r>
              <a:rPr lang="en-US" dirty="0" smtClean="0"/>
              <a:t>V-type 4, 6, and 8 cylinder</a:t>
            </a:r>
          </a:p>
          <a:p>
            <a:pPr lvl="1"/>
            <a:r>
              <a:rPr lang="en-US" dirty="0" smtClean="0"/>
              <a:t>Horizontally opposed 4 and 6 cylinders</a:t>
            </a:r>
          </a:p>
          <a:p>
            <a:pPr lvl="2"/>
            <a:r>
              <a:rPr lang="en-US" dirty="0" smtClean="0"/>
              <a:t>Referred too as boxer or pancake engine design</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CLASSIFICATION AND CONSTRUCTION (2 of 3)</a:t>
            </a:r>
            <a:endParaRPr lang="en-US" dirty="0">
              <a:latin typeface="+mj-lt"/>
            </a:endParaRPr>
          </a:p>
        </p:txBody>
      </p:sp>
      <p:sp>
        <p:nvSpPr>
          <p:cNvPr id="3" name="Content Placeholder 2"/>
          <p:cNvSpPr>
            <a:spLocks noGrp="1"/>
          </p:cNvSpPr>
          <p:nvPr>
            <p:ph idx="1"/>
          </p:nvPr>
        </p:nvSpPr>
        <p:spPr/>
        <p:txBody>
          <a:bodyPr/>
          <a:lstStyle/>
          <a:p>
            <a:r>
              <a:rPr lang="en-US" dirty="0" smtClean="0"/>
              <a:t>Longitudinal Mounting: Engine mounted parallel with the length of the vehicle.</a:t>
            </a:r>
          </a:p>
          <a:p>
            <a:r>
              <a:rPr lang="en-US" dirty="0" smtClean="0"/>
              <a:t>Transverse Mounting: The engine is mounted crosswise.</a:t>
            </a:r>
          </a:p>
          <a:p>
            <a:r>
              <a:rPr lang="en-US" dirty="0" smtClean="0"/>
              <a:t>Valve and camshaft number and location:</a:t>
            </a:r>
          </a:p>
          <a:p>
            <a:pPr lvl="1"/>
            <a:r>
              <a:rPr lang="en-US" dirty="0" smtClean="0"/>
              <a:t>Push rod engine</a:t>
            </a:r>
          </a:p>
          <a:p>
            <a:pPr lvl="1"/>
            <a:r>
              <a:rPr lang="en-US" dirty="0" smtClean="0"/>
              <a:t>Cam-in-block design</a:t>
            </a:r>
          </a:p>
          <a:p>
            <a:pPr lvl="1"/>
            <a:r>
              <a:rPr lang="en-US" dirty="0" smtClean="0"/>
              <a:t>Overhead valve (OHC)</a:t>
            </a:r>
          </a:p>
          <a:p>
            <a:pPr lvl="1"/>
            <a:r>
              <a:rPr lang="en-US" dirty="0" smtClean="0"/>
              <a:t>Single overhead cam (SOHC)</a:t>
            </a:r>
          </a:p>
          <a:p>
            <a:pPr lvl="1"/>
            <a:r>
              <a:rPr lang="en-US" dirty="0" smtClean="0"/>
              <a:t>Dual overhead cam (DOHC)</a:t>
            </a:r>
          </a:p>
          <a:p>
            <a:endParaRPr lang="en-US" dirty="0"/>
          </a:p>
        </p:txBody>
      </p:sp>
    </p:spTree>
    <p:extLst>
      <p:ext uri="{BB962C8B-B14F-4D97-AF65-F5344CB8AC3E}">
        <p14:creationId xmlns:p14="http://schemas.microsoft.com/office/powerpoint/2010/main" val="410398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CLASSIFICATION AND CONSTRUCTION (3 of 3)</a:t>
            </a:r>
            <a:endParaRPr lang="en-US" dirty="0">
              <a:latin typeface="+mj-lt"/>
            </a:endParaRPr>
          </a:p>
        </p:txBody>
      </p:sp>
      <p:sp>
        <p:nvSpPr>
          <p:cNvPr id="3" name="Content Placeholder 2"/>
          <p:cNvSpPr>
            <a:spLocks noGrp="1"/>
          </p:cNvSpPr>
          <p:nvPr>
            <p:ph idx="1"/>
          </p:nvPr>
        </p:nvSpPr>
        <p:spPr/>
        <p:txBody>
          <a:bodyPr/>
          <a:lstStyle/>
          <a:p>
            <a:r>
              <a:rPr lang="en-US" dirty="0" smtClean="0"/>
              <a:t>Type of Fuel: Gasoline, E85, M85, Natural Gas, Propane, Diesel.</a:t>
            </a:r>
          </a:p>
          <a:p>
            <a:r>
              <a:rPr lang="en-US" dirty="0" smtClean="0"/>
              <a:t>Cooling Method: Liquid or Air.</a:t>
            </a:r>
          </a:p>
          <a:p>
            <a:r>
              <a:rPr lang="en-US" dirty="0" smtClean="0"/>
              <a:t>Type of Induction Pressure: Naturally aspirated or Turbocharged/Supercharged.</a:t>
            </a:r>
          </a:p>
          <a:p>
            <a:r>
              <a:rPr lang="en-US" dirty="0" smtClean="0"/>
              <a:t>Engine Rotation Direction:</a:t>
            </a:r>
          </a:p>
          <a:p>
            <a:pPr lvl="1"/>
            <a:r>
              <a:rPr lang="en-US" dirty="0" smtClean="0"/>
              <a:t>Principle end of motor: Flywheel end of motor</a:t>
            </a:r>
          </a:p>
          <a:p>
            <a:pPr lvl="1"/>
            <a:r>
              <a:rPr lang="en-US" dirty="0" smtClean="0"/>
              <a:t>Non-principle end of the motor: The front of the motor. </a:t>
            </a:r>
          </a:p>
          <a:p>
            <a:pPr lvl="1"/>
            <a:endParaRPr lang="en-US" dirty="0"/>
          </a:p>
        </p:txBody>
      </p:sp>
    </p:spTree>
    <p:extLst>
      <p:ext uri="{BB962C8B-B14F-4D97-AF65-F5344CB8AC3E}">
        <p14:creationId xmlns:p14="http://schemas.microsoft.com/office/powerpoint/2010/main" val="104714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18.6 Cutaway of an engine showing the cylinder, piston, connecting rod, and crankshaft</a:t>
            </a:r>
            <a:endParaRPr lang="en-US" sz="2800" dirty="0">
              <a:latin typeface="+mj-lt"/>
            </a:endParaRPr>
          </a:p>
        </p:txBody>
      </p:sp>
      <p:pic>
        <p:nvPicPr>
          <p:cNvPr id="6" name="Picture 2" descr="Photo of a cutaway of an engine that shows a piston housed inside a cylinder bore. The piston is connected to a connecting rod, which in turn is connected to a crank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3907" y="1730017"/>
            <a:ext cx="3296187" cy="439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a:latin typeface="+mj-lt"/>
              </a:rPr>
              <a:t>Figure 18.7 Automotive engine cylinder arrangements</a:t>
            </a:r>
            <a:endParaRPr lang="en-US" sz="2800" dirty="0">
              <a:latin typeface="+mj-lt"/>
            </a:endParaRPr>
          </a:p>
        </p:txBody>
      </p:sp>
      <p:pic>
        <p:nvPicPr>
          <p:cNvPr id="4" name="Picture 2" descr="The figure illustrates the following cylinder arrangements:&#10;Inline engines:&#10;• 4 cylinders: 4 cylinders are aligned in one row and placed in a single bank&#10;• 5 cylinders: 5 cylinders are aligned in one row and placed in a single bank&#10;• 6 cylinders: 6 cylinders are aligned in one row and placed in a single bank&#10;V-type engines&#10;• V-4 engine: 4 cylinders are aligned in a V configuration with two cylinders in one bank&#10;• V-8 engine: 6 cylinders are aligned in a V configuration with three cylinders in one bank.&#10;• V-8 engine: 8 cylinders are aligned in a V configuration with four cylinders in one bank.&#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475270"/>
            <a:ext cx="5738781" cy="467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18.1</a:t>
            </a:r>
            <a:r>
              <a:rPr lang="en-US" dirty="0" smtClean="0"/>
              <a:t> </a:t>
            </a:r>
            <a:r>
              <a:rPr lang="en-US" dirty="0"/>
              <a:t>Discuss engine construction, the engine’s purpose and </a:t>
            </a:r>
            <a:r>
              <a:rPr lang="en-US" dirty="0" smtClean="0"/>
              <a:t>function, energy </a:t>
            </a:r>
            <a:r>
              <a:rPr lang="en-US" dirty="0"/>
              <a:t>and power, and engine construction</a:t>
            </a:r>
            <a:r>
              <a:rPr lang="en-US" dirty="0" smtClean="0"/>
              <a:t>.</a:t>
            </a:r>
          </a:p>
          <a:p>
            <a:pPr marL="0" indent="0">
              <a:buNone/>
            </a:pPr>
            <a:r>
              <a:rPr lang="en-US" b="1" dirty="0" smtClean="0">
                <a:solidFill>
                  <a:srgbClr val="005A70"/>
                </a:solidFill>
              </a:rPr>
              <a:t>18.2 </a:t>
            </a:r>
            <a:r>
              <a:rPr lang="en-US" dirty="0"/>
              <a:t>Explain engine parts and systems</a:t>
            </a:r>
            <a:r>
              <a:rPr lang="en-US" dirty="0" smtClean="0"/>
              <a:t>.</a:t>
            </a:r>
          </a:p>
          <a:p>
            <a:pPr marL="0" indent="0">
              <a:buNone/>
            </a:pPr>
            <a:r>
              <a:rPr lang="en-US" b="1" dirty="0" smtClean="0">
                <a:solidFill>
                  <a:srgbClr val="005A70"/>
                </a:solidFill>
              </a:rPr>
              <a:t>18.3 </a:t>
            </a:r>
            <a:r>
              <a:rPr lang="en-US" dirty="0"/>
              <a:t>Explain four-stroke cycle operation.</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400" dirty="0">
                <a:latin typeface="+mj-lt"/>
              </a:rPr>
              <a:t>Figure 18.8 A horizontally opposed engine design helps to lower the vehicle’s </a:t>
            </a:r>
            <a:r>
              <a:rPr lang="en-IN" sz="2400" dirty="0" err="1">
                <a:latin typeface="+mj-lt"/>
              </a:rPr>
              <a:t>center</a:t>
            </a:r>
            <a:r>
              <a:rPr lang="en-IN" sz="2400" dirty="0">
                <a:latin typeface="+mj-lt"/>
              </a:rPr>
              <a:t> of gravity</a:t>
            </a:r>
            <a:endParaRPr lang="en-US" sz="2400" dirty="0">
              <a:latin typeface="+mj-lt"/>
            </a:endParaRPr>
          </a:p>
        </p:txBody>
      </p:sp>
      <p:pic>
        <p:nvPicPr>
          <p:cNvPr id="4" name="Picture 2" descr="A figure shows a horizontally opposed engine that has cylinders arranged horizontally on the either side of a crank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2409" y="1764412"/>
            <a:ext cx="7339183" cy="39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18.9 A longitudinally mounted engine drives the rear wheels through a transmission, driveshaft, and differential assembly</a:t>
            </a:r>
            <a:endParaRPr lang="en-US" sz="2400" dirty="0">
              <a:latin typeface="+mj-lt"/>
            </a:endParaRPr>
          </a:p>
        </p:txBody>
      </p:sp>
      <p:pic>
        <p:nvPicPr>
          <p:cNvPr id="6" name="Picture 2" descr="The engine is mounted on the front axle and connected to a clutch or torque convertor, which in turn is connected to the transmission. The transmission is connected to the propeller through universal joints at either end, and finally connected to the differential on the rear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4883" y="2295058"/>
            <a:ext cx="7974234" cy="296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18.10 Two types of front-engine, front-wheel drive mountings</a:t>
            </a:r>
            <a:endParaRPr lang="en-US" sz="2800" dirty="0">
              <a:latin typeface="+mj-lt"/>
            </a:endParaRPr>
          </a:p>
        </p:txBody>
      </p:sp>
      <p:pic>
        <p:nvPicPr>
          <p:cNvPr id="6" name="Picture 2" descr="In transverse engine, the engine is mounted perpendicular to the length of the vehicle. Clutch or torque converter is placed on the side of the engine followed by the transaxle.&#10;In longitudinal engine, the engine is mounted parallel to the length of the vehicle. Clutch or torque converter is placed in front of the engine and the transmission or differential is placed on the side of the engin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2332" y="2083556"/>
            <a:ext cx="7679336" cy="325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18.11 Cutaway of an overhead valve (OHV) V-8 engine showing the lifters, pushrods, roller rocker arms, and valves</a:t>
            </a:r>
            <a:endParaRPr lang="en-US" dirty="0">
              <a:latin typeface="+mj-lt"/>
            </a:endParaRPr>
          </a:p>
        </p:txBody>
      </p:sp>
      <p:pic>
        <p:nvPicPr>
          <p:cNvPr id="6" name="Picture 2" descr="Photo of a cutaway of an engine with the lifter, pushrods, roller rocker arms, and valves visible. One end of the rocker arm is connected to the lifter and the other end is connected to pushrod through a spring. The pushrod is then connected to th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1663" y="1981200"/>
            <a:ext cx="4893515" cy="367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18.12 SOHC engines usually require additional components, such as a rocker arm, to operate all of the valves. DOHC engines often operate the valves directly</a:t>
            </a:r>
            <a:endParaRPr lang="en-US" dirty="0">
              <a:latin typeface="+mj-lt"/>
            </a:endParaRPr>
          </a:p>
        </p:txBody>
      </p:sp>
      <p:pic>
        <p:nvPicPr>
          <p:cNvPr id="3" name="Picture 2" descr="A single overhead camshaft makes use of a single camshaft along with rocker arm mechanisms to open the intake and exhaust valve.&#10;A double overhead camshaft has two separate camshafts that operate the intake and exhaust valves separately. The camshafts operate the valve directly and do not need a rocker arm mechanism.&#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05200" y="1606933"/>
            <a:ext cx="1981200" cy="4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18.13 A DOHC engine uses a camshaft for the intake valves and a separate camshaft for the exhaust valves in each cylinder head</a:t>
            </a:r>
            <a:endParaRPr lang="en-US" dirty="0">
              <a:latin typeface="+mj-lt"/>
            </a:endParaRPr>
          </a:p>
        </p:txBody>
      </p:sp>
      <p:pic>
        <p:nvPicPr>
          <p:cNvPr id="3" name="Picture 2" descr="Photo of the cylinder head of an engine shows a DOHC setup that has a separate camshaft for intake valves and a separate camshaft for the exhaust v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5468" y="2057400"/>
            <a:ext cx="4893061" cy="366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488191" cy="489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18.14 A rotary engine operates on the four-stroke cycle, but uses a rotor instead of a piston and crankshaft to achieve intake, compression, power, and exhaust stroke</a:t>
            </a:r>
            <a:endParaRPr lang="en-US" sz="2000" dirty="0">
              <a:latin typeface="+mj-lt"/>
            </a:endParaRPr>
          </a:p>
        </p:txBody>
      </p:sp>
      <p:pic>
        <p:nvPicPr>
          <p:cNvPr id="3" name="Picture 2" descr="The figure shows the following strokes:&#10;Intake stroke:&#10;• The rotor travels to the center with the intake port open past the seal of the rotor.&#10;• Air-fuel mixture is drawn inside the housing within the seals.&#10;Compression stroke:&#10;• During this stroke, the rotor travels upward and compresses the air-fuel mixture.&#10;• Both the intake and exhaust port are not in contact with the rotor’s seal.&#10;Power stroke:&#10;• As the rotor further rotates, two spark plugs ignite the air-fuel mixture.&#10;• The combustion causes the rotor to rotate in the clockwise direction.&#10;Exhaust stroke:&#10;• During this stroke, as the rotor rotates in the clockwise direction, burnt gases are forced out through the exhaust port uncovered by the rotor’s seal.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8725" y="1884735"/>
            <a:ext cx="3906548" cy="406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0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18.15 Inline 4-cylinder engine showing principal and </a:t>
            </a:r>
            <a:r>
              <a:rPr lang="en-IN" sz="2000" dirty="0" err="1">
                <a:latin typeface="+mj-lt"/>
              </a:rPr>
              <a:t>nonprincipal</a:t>
            </a:r>
            <a:r>
              <a:rPr lang="en-IN" sz="2000" dirty="0">
                <a:latin typeface="+mj-lt"/>
              </a:rPr>
              <a:t> ends. Normal direction of rotation is clockwise (CW) as viewed from the front or accessory belt (</a:t>
            </a:r>
            <a:r>
              <a:rPr lang="en-IN" sz="2000" dirty="0" err="1">
                <a:latin typeface="+mj-lt"/>
              </a:rPr>
              <a:t>nonprincipal</a:t>
            </a:r>
            <a:r>
              <a:rPr lang="en-IN" sz="2000" dirty="0">
                <a:latin typeface="+mj-lt"/>
              </a:rPr>
              <a:t>) end</a:t>
            </a:r>
            <a:endParaRPr lang="en-US" sz="2000" dirty="0">
              <a:latin typeface="+mj-lt"/>
            </a:endParaRPr>
          </a:p>
        </p:txBody>
      </p:sp>
      <p:pic>
        <p:nvPicPr>
          <p:cNvPr id="3" name="Picture 2" descr="The figure shows a flex-plate rotating in the anticlockwise direction as viewed from the flywheel end. The flex-plate end of the engine is labeled as principal end and the end of the engine opposite to principal end is labeled nonprincipal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1632" y="2209800"/>
            <a:ext cx="4580734" cy="348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ENGINE MEASUREMENT</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Bore: The diameter of the cylinder.</a:t>
            </a:r>
          </a:p>
          <a:p>
            <a:r>
              <a:rPr lang="en-US" dirty="0" smtClean="0"/>
              <a:t>Stroke: The distance the piston travels from top dead center (TDC) to bottom dead center (BDC).</a:t>
            </a:r>
          </a:p>
          <a:p>
            <a:r>
              <a:rPr lang="en-US" dirty="0" smtClean="0"/>
              <a:t>Displacement: It the cubic inches or cubic centimeters of volume displaced by all cylinders.</a:t>
            </a:r>
          </a:p>
          <a:p>
            <a:r>
              <a:rPr lang="en-US" dirty="0" smtClean="0"/>
              <a:t>Conversion to liters: Cubic inches divided by 61.02 equals liters.</a:t>
            </a:r>
            <a:endParaRPr lang="en-US" dirty="0" smtClean="0"/>
          </a:p>
          <a:p>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18.4</a:t>
            </a:r>
            <a:r>
              <a:rPr lang="en-US" dirty="0" smtClean="0"/>
              <a:t> </a:t>
            </a:r>
            <a:r>
              <a:rPr lang="en-US" dirty="0"/>
              <a:t>Discuss engine classification and construction</a:t>
            </a:r>
            <a:r>
              <a:rPr lang="en-US" dirty="0" smtClean="0"/>
              <a:t>.</a:t>
            </a:r>
          </a:p>
          <a:p>
            <a:pPr marL="0" indent="0">
              <a:buNone/>
            </a:pPr>
            <a:r>
              <a:rPr lang="en-US" b="1" dirty="0" smtClean="0">
                <a:solidFill>
                  <a:srgbClr val="005A70"/>
                </a:solidFill>
              </a:rPr>
              <a:t>18.5</a:t>
            </a:r>
            <a:r>
              <a:rPr lang="en-US" dirty="0" smtClean="0"/>
              <a:t> </a:t>
            </a:r>
            <a:r>
              <a:rPr lang="en-US" dirty="0"/>
              <a:t>Explain engine measurement</a:t>
            </a:r>
            <a:r>
              <a:rPr lang="en-US" dirty="0" smtClean="0"/>
              <a:t>.</a:t>
            </a:r>
          </a:p>
          <a:p>
            <a:pPr marL="0" indent="0">
              <a:buNone/>
            </a:pPr>
            <a:r>
              <a:rPr lang="en-US" b="1" dirty="0" smtClean="0">
                <a:solidFill>
                  <a:schemeClr val="accent2"/>
                </a:solidFill>
              </a:rPr>
              <a:t>18.6</a:t>
            </a:r>
            <a:r>
              <a:rPr lang="en-US" dirty="0" smtClean="0"/>
              <a:t>  </a:t>
            </a:r>
            <a:r>
              <a:rPr lang="en-US" dirty="0"/>
              <a:t>Discuss compression ratio, torque, and horsepower.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18.16 The bore and stroke of pistons are used to calculate an engine’s displacement</a:t>
            </a:r>
            <a:endParaRPr lang="en-US" dirty="0">
              <a:latin typeface="+mj-lt"/>
            </a:endParaRPr>
          </a:p>
        </p:txBody>
      </p:sp>
      <p:pic>
        <p:nvPicPr>
          <p:cNvPr id="3" name="Picture 2" descr="The distance a piston travels from the top dead center (TDC) to bottom dead center (BDC) is labeled as stroke and the distance from the piston at BDC to the top of the cylinder head is labeled as piston displacement. The diameter of the cylinder is labeled as bo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2636" y="1710882"/>
            <a:ext cx="4358727" cy="437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18.17 The distance between the </a:t>
            </a:r>
            <a:r>
              <a:rPr lang="en-IN" sz="2000" dirty="0" err="1">
                <a:latin typeface="+mj-lt"/>
              </a:rPr>
              <a:t>centerline</a:t>
            </a:r>
            <a:r>
              <a:rPr lang="en-IN" sz="2000" dirty="0">
                <a:latin typeface="+mj-lt"/>
              </a:rPr>
              <a:t> of the main bearing journal and the </a:t>
            </a:r>
            <a:r>
              <a:rPr lang="en-IN" sz="2000" dirty="0" err="1">
                <a:latin typeface="+mj-lt"/>
              </a:rPr>
              <a:t>centerline</a:t>
            </a:r>
            <a:r>
              <a:rPr lang="en-IN" sz="2000" dirty="0">
                <a:latin typeface="+mj-lt"/>
              </a:rPr>
              <a:t> of the connecting rod journal determines the stroke of the engine. </a:t>
            </a:r>
            <a:endParaRPr lang="en-US" dirty="0">
              <a:latin typeface="+mj-lt"/>
            </a:endParaRPr>
          </a:p>
        </p:txBody>
      </p:sp>
      <p:pic>
        <p:nvPicPr>
          <p:cNvPr id="3" name="Picture 2" descr="A photo shows the center line main bearing journal and the center line rod bearing journal of a crankshaft. The photo shows the line rod bearing journal at an elevated position than the main bearing jour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8437" y="2133600"/>
            <a:ext cx="4689759" cy="352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18-1: To </a:t>
            </a:r>
            <a:r>
              <a:rPr lang="en-IN" sz="2400" dirty="0">
                <a:latin typeface="+mj-lt"/>
              </a:rPr>
              <a:t>find the cubic inch displacement, find the bore that is closest to the actual value, then go across to the closest stroke value</a:t>
            </a:r>
            <a:endParaRPr lang="en-US" dirty="0">
              <a:latin typeface="+mj-lt"/>
            </a:endParaRPr>
          </a:p>
        </p:txBody>
      </p:sp>
      <p:pic>
        <p:nvPicPr>
          <p:cNvPr id="3" name="Picture 2" descr="The table lists the cubic inch displacement for V-8, 6-cylinder, and 4-cylinder engines as follows:&#10;V-8 Engine:&#10;Stroke 3.50 3.75 3.875 4.00 4.125&#10;Bore cu.in. cu.in. cu.in. cu.in. cu.in.&#10;3.00 199 212 219 226 233&#10;3.125 214 229 237 244 252&#10;3.250 232 249 257 265 274&#10;3.375 251 269 277 286 295&#10;3.500 269 288 298 308 317&#10;3.625 288 309 319 330 339&#10;3.750 309 332 343 354 365&#10;3.875 331 354 366 378 390&#10;4.00 352 377 389 402 414&#10;4.125 373 399 413 426 439&#10;&#10;6-Cylinder engine:&#10;Stroke 3.50 3.75 3.875 4.00 4.125&#10;Bore cu.in. cu.in. cu.in. cu.in. cu.in.&#10;3.00 148 159 164 169 175&#10;3.125 161 172 178 184 190&#10;3.250 174 186 193 199 205&#10;3.375 188 201 208 215 222&#10;3.500 202 216 223 228 238&#10;3.625 216 232 239 247 255&#10;3.750 232 249 257 265 273&#10;3.875 248 266 275 283 292&#10;4.00 264 283 292 301 311&#10;4.125 280 299 309 319 329&#10;&#10;4-cylinder engine&#10;Stroke 3.50 3.75 3.875 4.00 4.125&#10;Bore cu.in. cu.in. cu.in. cu.in. cu.in.&#10;3.00 99 106 110 113 117&#10;3.125 107 115 119 123 126&#10;3.250 116 124 129 133 137&#10;3.375 125 134 139 143 148&#10;3.500 135 144 149 152 159&#10;3.625 144 158 160 165 170&#10;3.750 155 166 171 177 182&#10;3.875 165 177 183 189 195&#10;4.00 176 188 195 201 207&#10;4.125 186 200 206 213 2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452" y="1447800"/>
            <a:ext cx="4315480" cy="484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100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sz="2400" dirty="0" smtClean="0"/>
              <a:t/>
            </a:r>
            <a:br>
              <a:rPr lang="en-IN" sz="2400" dirty="0" smtClean="0"/>
            </a:br>
            <a:r>
              <a:rPr lang="en-IN" sz="2400" dirty="0"/>
              <a:t/>
            </a:r>
            <a:br>
              <a:rPr lang="en-IN" sz="2400" dirty="0"/>
            </a:br>
            <a:r>
              <a:rPr lang="en-IN" sz="2400" dirty="0" smtClean="0"/>
              <a:t/>
            </a:r>
            <a:br>
              <a:rPr lang="en-IN" sz="2400" dirty="0" smtClean="0"/>
            </a:br>
            <a:r>
              <a:rPr lang="en-IN" sz="2400" dirty="0" smtClean="0">
                <a:latin typeface="+mj-lt"/>
              </a:rPr>
              <a:t>Chart 18-2: </a:t>
            </a:r>
            <a:r>
              <a:rPr lang="en-IN" sz="2400" dirty="0" err="1" smtClean="0">
                <a:latin typeface="+mj-lt"/>
              </a:rPr>
              <a:t>Liters</a:t>
            </a:r>
            <a:r>
              <a:rPr lang="en-IN" sz="2400" dirty="0" smtClean="0">
                <a:latin typeface="+mj-lt"/>
              </a:rPr>
              <a:t> </a:t>
            </a:r>
            <a:r>
              <a:rPr lang="en-IN" sz="2400" dirty="0">
                <a:latin typeface="+mj-lt"/>
              </a:rPr>
              <a:t>to cubic inches is often not exact and can result in representing several different engine sizes based on their advertised size in </a:t>
            </a:r>
            <a:r>
              <a:rPr lang="en-IN" sz="2400" dirty="0" err="1">
                <a:latin typeface="+mj-lt"/>
              </a:rPr>
              <a:t>liters</a:t>
            </a:r>
            <a:r>
              <a:rPr lang="en-IN" sz="2400" dirty="0" smtClean="0">
                <a:latin typeface="+mj-lt"/>
              </a:rPr>
              <a:t>.</a:t>
            </a:r>
            <a:endParaRPr lang="en-US" dirty="0">
              <a:latin typeface="+mj-lt"/>
            </a:endParaRPr>
          </a:p>
        </p:txBody>
      </p:sp>
      <p:pic>
        <p:nvPicPr>
          <p:cNvPr id="3" name="Picture 2" descr="The table lists the following:&#10;Liters Cubic inches&#10;1.0 61&#10;1.3 79&#10;1.4 85&#10;1.5 91&#10;1.6 97/98&#10;1.7 105&#10;1.8 107/110/112&#10;1.9 116&#10;2.0 121/122&#10;2.1 128&#10;2.2 132/133/134/135&#10;2.3 138/140&#10;2.4 149&#10;2.5 150/153&#10;2.6 156/159&#10;2.8 171/173&#10;2.9 177&#10;3.0 181/182/183&#10;3.1 191&#10;3.2 196&#10;3.3 200/201&#10;3.4 204&#10;3.5 215&#10;3.7 225&#10;3.8 229/231/232&#10;3.9 239/240&#10;4.0 241/244&#10;4.1 250/252&#10;4.2 255/258&#10;4.3 260/262/265&#10;4.4 267&#10;4.5 273&#10;4.6 280/281&#10;4.8 292&#10;4.9 300/301&#10;5.0 302/304/305/307&#10;5.2 318&#10;5.3 327&#10;5.4 330&#10;5.7 350&#10;5.8 351&#10;6.0 366/368&#10;6.1 370&#10;6.2 381&#10;6.4 389/390/391&#10;6.5 396&#10;6.6 400&#10;6.9 420&#10;7.0 425/427/428/429&#10;7.2 440&#10;7.3 445&#10;7.4 454&#10;7.5 460&#10;7.8 475/477&#10;8.0 488&#10;8.8 53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44" y="1828800"/>
            <a:ext cx="7883712" cy="425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45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94946"/>
            <a:ext cx="4191000" cy="458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the bore of the engine?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The diameter of the cylinder.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COMPRESSION RATIO</a:t>
            </a:r>
            <a:endParaRPr lang="en-US" dirty="0">
              <a:latin typeface="+mj-lt"/>
            </a:endParaRPr>
          </a:p>
        </p:txBody>
      </p:sp>
      <p:sp>
        <p:nvSpPr>
          <p:cNvPr id="28675" name="Content Placeholder 2"/>
          <p:cNvSpPr>
            <a:spLocks noGrp="1"/>
          </p:cNvSpPr>
          <p:nvPr>
            <p:ph idx="1"/>
          </p:nvPr>
        </p:nvSpPr>
        <p:spPr>
          <a:xfrm>
            <a:off x="76200" y="1524000"/>
            <a:ext cx="8763000" cy="4525963"/>
          </a:xfrm>
        </p:spPr>
        <p:txBody>
          <a:bodyPr/>
          <a:lstStyle/>
          <a:p>
            <a:r>
              <a:rPr lang="en-US" dirty="0" smtClean="0"/>
              <a:t>Compression Ratio (CR): The difference in volume when the piston is at bottom dead center (BDC) versus top dead center (TDC).</a:t>
            </a:r>
          </a:p>
          <a:p>
            <a:r>
              <a:rPr lang="en-US" dirty="0" smtClean="0"/>
              <a:t>Changing Compression Ratio:</a:t>
            </a:r>
          </a:p>
          <a:p>
            <a:pPr lvl="1"/>
            <a:r>
              <a:rPr lang="en-US" dirty="0" smtClean="0"/>
              <a:t>Head gasket thickness</a:t>
            </a:r>
          </a:p>
          <a:p>
            <a:pPr lvl="1"/>
            <a:r>
              <a:rPr lang="en-US" dirty="0" smtClean="0"/>
              <a:t>Increasing cylinder size</a:t>
            </a:r>
          </a:p>
          <a:p>
            <a:pPr marL="0" indent="0">
              <a:buNone/>
            </a:pPr>
            <a:r>
              <a:rPr lang="en-US" dirty="0" smtClean="0"/>
              <a:t>  </a:t>
            </a:r>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Compression ratio (CR)</a:t>
            </a:r>
            <a:endParaRPr lang="en-US" sz="2800" dirty="0">
              <a:latin typeface="+mj-lt"/>
            </a:endParaRPr>
          </a:p>
        </p:txBody>
      </p:sp>
      <p:pic>
        <p:nvPicPr>
          <p:cNvPr id="3" name="Picture 2" descr="If compression is lower:&#10;• Lower power&#10;• Poorer fuel economy&#10;• Easier engine cranking&#10;• More advanced ignition timing possible without spark knock (detonation)&#10;If compression is higher:&#10;• Higher power possible&#10;• Better fuel economy possible&#10;• Harder to crank engine, especially when hot&#10;• Less ignition timing required to prevent spark knock (detona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7" y="1669270"/>
            <a:ext cx="7898246" cy="311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76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18.18 Compression ratio is the ratio of the total cylinder volume (when the piston is at the bottom of its stroke) to the clearance volume (when the piston is at the top of its stroke)</a:t>
            </a:r>
            <a:endParaRPr lang="en-US" sz="2000" dirty="0">
              <a:latin typeface="+mj-lt"/>
            </a:endParaRPr>
          </a:p>
        </p:txBody>
      </p:sp>
      <p:pic>
        <p:nvPicPr>
          <p:cNvPr id="3" name="Picture 2" descr="The figure shows an engine with the piston at bottom dead center and the piston at top dead center.&#10;• When the piston is at the bottom dead center, the space above the piston is labeled cylinder volume and divided into 8 equal parts.&#10;• When the piston is at the top dead center, the space above the piston is labeled clearance volume and constitutes 1 part out of the 8 equal parts.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7713" y="2209800"/>
            <a:ext cx="3468572" cy="372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5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PURPOSE AND FUNCTION, ENERY AND POWER</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Convert heat energy of fuel into mechanical energy.</a:t>
            </a:r>
          </a:p>
          <a:p>
            <a:pPr lvl="1"/>
            <a:r>
              <a:rPr lang="en-US" dirty="0" smtClean="0"/>
              <a:t>Propel the vehicle</a:t>
            </a:r>
          </a:p>
          <a:p>
            <a:pPr lvl="1"/>
            <a:r>
              <a:rPr lang="en-US" dirty="0" smtClean="0"/>
              <a:t>Power the air-conditioning and power steering</a:t>
            </a:r>
          </a:p>
          <a:p>
            <a:pPr lvl="1"/>
            <a:r>
              <a:rPr lang="en-US" dirty="0" smtClean="0"/>
              <a:t>Produce electrical power needed throughout the vehicle.</a:t>
            </a:r>
          </a:p>
          <a:p>
            <a:r>
              <a:rPr lang="en-US" dirty="0" smtClean="0"/>
              <a:t>Internal Combustion: Occurs within the power (combustion) chamber.</a:t>
            </a:r>
          </a:p>
          <a:p>
            <a:r>
              <a:rPr lang="en-US" dirty="0" smtClean="0"/>
              <a:t>Creates mechanical force which is converted to mechanical power.</a:t>
            </a:r>
          </a:p>
          <a:p>
            <a:r>
              <a:rPr lang="en-US" dirty="0" smtClean="0">
                <a:solidFill>
                  <a:srgbClr val="0000FF"/>
                </a:solidFill>
              </a:rPr>
              <a:t> </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18.19 Combustion chamber volume is the volume above the piston when the piston is at top dead </a:t>
            </a:r>
            <a:r>
              <a:rPr lang="en-IN" sz="2400" dirty="0" err="1">
                <a:latin typeface="+mj-lt"/>
              </a:rPr>
              <a:t>center</a:t>
            </a:r>
            <a:endParaRPr lang="en-US" dirty="0">
              <a:latin typeface="+mj-lt"/>
            </a:endParaRPr>
          </a:p>
        </p:txBody>
      </p:sp>
      <p:pic>
        <p:nvPicPr>
          <p:cNvPr id="3" name="Picture 2" descr="The figure shows the following:&#10;• Stroke is the distance the piston travels from TDC to BDC.&#10;• Combustion chamber volume is the volume from the top of the combustion chamber to the piston at TDC.&#10;• The piston has a compressed head gasket of 0.020 inches.&#10;• Deck Height is the distance between the piston dome and the combustion chamber at TDC.&#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9056" y="1739817"/>
            <a:ext cx="3945885" cy="441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09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TORQUE AND HORSEPOWER</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Torque: A rotating force that may or may not result in movement. The amount of force multiplied the length of the lever through which it acts. </a:t>
            </a:r>
          </a:p>
          <a:p>
            <a:r>
              <a:rPr lang="en-US" dirty="0" smtClean="0"/>
              <a:t>Horsepower: The power required to move 550 pounds one foot in one second.</a:t>
            </a:r>
          </a:p>
          <a:p>
            <a:r>
              <a:rPr lang="en-US" dirty="0" smtClean="0"/>
              <a:t>Horsepower and Altitude: Horsepower is reduced as altitude is increased. SAE says a naturally aspirated engine loses 3% of its power every 1000 feet (300 m) of altitude increase.</a:t>
            </a:r>
          </a:p>
          <a:p>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18.20 Torque is a twisting force equal to the distance from the pivot point times the force applied expressed in units</a:t>
            </a:r>
            <a:br>
              <a:rPr lang="en-IN" sz="2000" dirty="0">
                <a:latin typeface="+mj-lt"/>
              </a:rPr>
            </a:br>
            <a:r>
              <a:rPr lang="en-IN" sz="2000" dirty="0">
                <a:latin typeface="+mj-lt"/>
              </a:rPr>
              <a:t>called pound-feet (lb-</a:t>
            </a:r>
            <a:r>
              <a:rPr lang="en-IN" sz="2000" dirty="0" err="1">
                <a:latin typeface="+mj-lt"/>
              </a:rPr>
              <a:t>ft</a:t>
            </a:r>
            <a:r>
              <a:rPr lang="en-IN" sz="2000" dirty="0">
                <a:latin typeface="+mj-lt"/>
              </a:rPr>
              <a:t>) or newton-meters (N-m)</a:t>
            </a:r>
            <a:endParaRPr lang="en-US" sz="2000" dirty="0">
              <a:latin typeface="+mj-lt"/>
            </a:endParaRPr>
          </a:p>
        </p:txBody>
      </p:sp>
      <p:pic>
        <p:nvPicPr>
          <p:cNvPr id="3" name="Picture 2" descr="A figure shows a wrench tightening a nut with a force of 10 pounds applied at a distance of 1 foot from the center of the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4697" y="2362200"/>
            <a:ext cx="5728925" cy="328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the definition of torque?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t>The amount of force multiplied the length of the lever through which it acts.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CONSTRUCTION OVERVIEW</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Block: The solid frame constructed from cast iron or aluminum that provides the foundation for most systems. </a:t>
            </a:r>
          </a:p>
          <a:p>
            <a:r>
              <a:rPr lang="en-US" sz="2400" dirty="0" smtClean="0"/>
              <a:t>Rotating Assembly: The crankshaft and the connecting rods and pistons.</a:t>
            </a:r>
          </a:p>
          <a:p>
            <a:r>
              <a:rPr lang="en-US" sz="2400" dirty="0" smtClean="0"/>
              <a:t>Cylinder Heads: Seals the tops of the cylinder and contains the valves that allow the air/fuel into the </a:t>
            </a:r>
            <a:r>
              <a:rPr lang="en-US" sz="2400" dirty="0" err="1" smtClean="0"/>
              <a:t>cylider</a:t>
            </a:r>
            <a:r>
              <a:rPr lang="en-US" sz="2400" dirty="0" smtClean="0"/>
              <a:t> and the exhaust out of the cylinder. </a:t>
            </a:r>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18.1 The rotating assembly for a V-8 engine that has eight pistons and connecting rods and one </a:t>
            </a:r>
            <a:r>
              <a:rPr lang="en-IN" sz="2800" dirty="0" smtClean="0">
                <a:latin typeface="+mj-lt"/>
              </a:rPr>
              <a:t>crankshaft.</a:t>
            </a:r>
            <a:endParaRPr lang="en-US" sz="2800" dirty="0">
              <a:latin typeface="+mj-lt"/>
            </a:endParaRPr>
          </a:p>
        </p:txBody>
      </p:sp>
      <p:pic>
        <p:nvPicPr>
          <p:cNvPr id="5" name="Picture 2" descr="Photo of the crankshaft of a V-8 engine with 8 pistons and connecting rod connect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8311" y="2057400"/>
            <a:ext cx="5087379" cy="376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18.2 A cylinder head with four valves per cylinder, two intake valves (larger) and two exhaust valves (smaller)</a:t>
            </a:r>
            <a:endParaRPr lang="en-US" sz="2400" dirty="0">
              <a:latin typeface="+mj-lt"/>
            </a:endParaRPr>
          </a:p>
        </p:txBody>
      </p:sp>
      <p:pic>
        <p:nvPicPr>
          <p:cNvPr id="6" name="Picture 2" descr="A photo shows the cylinder head of an engine with four valves per cylinder, two intake and two exhaust valves. The intake valves are larger than the exhaust valves and are placed above the exhaust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9158" y="1905000"/>
            <a:ext cx="5765685" cy="375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PARTS AND SYSTEMS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Intake and Exhaust System</a:t>
            </a:r>
            <a:r>
              <a:rPr lang="en-US" dirty="0" smtClean="0"/>
              <a:t>: Air enters the engine through the intake and exits through the exhaust.</a:t>
            </a:r>
            <a:endParaRPr lang="en-US" dirty="0" smtClean="0"/>
          </a:p>
          <a:p>
            <a:r>
              <a:rPr lang="en-US" dirty="0" smtClean="0"/>
              <a:t>Cooling System</a:t>
            </a:r>
            <a:r>
              <a:rPr lang="en-US" dirty="0" smtClean="0"/>
              <a:t>: Used to control engine temperatures.</a:t>
            </a:r>
            <a:endParaRPr lang="en-US" dirty="0" smtClean="0"/>
          </a:p>
          <a:p>
            <a:r>
              <a:rPr lang="en-US" dirty="0" smtClean="0"/>
              <a:t>Lubrication </a:t>
            </a:r>
            <a:r>
              <a:rPr lang="en-US" dirty="0" smtClean="0"/>
              <a:t>System: Used to lubricate moving and sliding components to reduce wear and dissipate heat.</a:t>
            </a:r>
            <a:endParaRPr lang="en-US" dirty="0" smtClean="0"/>
          </a:p>
          <a:p>
            <a:r>
              <a:rPr lang="en-US" dirty="0" smtClean="0"/>
              <a:t>Fuel and Ignition </a:t>
            </a:r>
            <a:r>
              <a:rPr lang="en-US" dirty="0" smtClean="0"/>
              <a:t>Systems: Provides the needed fuel and spark to the cylinder.</a:t>
            </a:r>
            <a:endParaRPr lang="en-US" dirty="0" smtClean="0"/>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18.3 The coolant temperature is controlled by the thermostat, which opens and allows coolant to flow to the radiator when the temperature reaches the rating temperature of the thermostat</a:t>
            </a:r>
            <a:endParaRPr lang="en-US" sz="2000" dirty="0">
              <a:latin typeface="+mj-lt"/>
            </a:endParaRPr>
          </a:p>
        </p:txBody>
      </p:sp>
      <p:pic>
        <p:nvPicPr>
          <p:cNvPr id="4" name="Picture 2" descr="Photo of a cutaway engine that shows a thermostat located near the water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1832" y="2133600"/>
            <a:ext cx="4660333" cy="349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662</TotalTime>
  <Words>1264</Words>
  <Application>Microsoft Office PowerPoint</Application>
  <PresentationFormat>On-screen Show (4:3)</PresentationFormat>
  <Paragraphs>112</Paragraphs>
  <Slides>45</Slides>
  <Notes>0</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ENGINE PURPOSE AND FUNCTION, ENERY AND POWER</vt:lpstr>
      <vt:lpstr>ENGINE CONSTRUCTION OVERVIEW</vt:lpstr>
      <vt:lpstr>Figure 18.1 The rotating assembly for a V-8 engine that has eight pistons and connecting rods and one crankshaft.</vt:lpstr>
      <vt:lpstr>Figure 18.2 A cylinder head with four valves per cylinder, two intake valves (larger) and two exhaust valves (smaller)</vt:lpstr>
      <vt:lpstr>ENGINE PARTS AND SYSTEMS</vt:lpstr>
      <vt:lpstr>Figure 18.3 The coolant temperature is controlled by the thermostat, which opens and allows coolant to flow to the radiator when the temperature reaches the rating temperature of the thermostat</vt:lpstr>
      <vt:lpstr>Figure 18.4 A typical lubrication system, showing the oil pan, oil pump, oil filter, and oil passages</vt:lpstr>
      <vt:lpstr>FOUR STROKE CYCLE OPERATION</vt:lpstr>
      <vt:lpstr>Figure 18.5 The four strokes of the engine are shown below. </vt:lpstr>
      <vt:lpstr>QUESTION 1: ?</vt:lpstr>
      <vt:lpstr>ANSWER 1:</vt:lpstr>
      <vt:lpstr>ENGINE CLASSIFICATION AND CONSTRUCTION (1 of 3)</vt:lpstr>
      <vt:lpstr>ENGINE CLASSIFICATION AND CONSTRUCTION (2 of 3)</vt:lpstr>
      <vt:lpstr>ENGINE CLASSIFICATION AND CONSTRUCTION (3 of 3)</vt:lpstr>
      <vt:lpstr>Figure 18.6 Cutaway of an engine showing the cylinder, piston, connecting rod, and crankshaft</vt:lpstr>
      <vt:lpstr>Figure 18.7 Automotive engine cylinder arrangements</vt:lpstr>
      <vt:lpstr>Figure 18.8 A horizontally opposed engine design helps to lower the vehicle’s center of gravity</vt:lpstr>
      <vt:lpstr>Figure 18.9 A longitudinally mounted engine drives the rear wheels through a transmission, driveshaft, and differential assembly</vt:lpstr>
      <vt:lpstr>Figure 18.10 Two types of front-engine, front-wheel drive mountings</vt:lpstr>
      <vt:lpstr>Figure 18.11 Cutaway of an overhead valve (OHV) V-8 engine showing the lifters, pushrods, roller rocker arms, and valves</vt:lpstr>
      <vt:lpstr>Figure 18.12 SOHC engines usually require additional components, such as a rocker arm, to operate all of the valves. DOHC engines often operate the valves directly</vt:lpstr>
      <vt:lpstr>Figure 18.13 A DOHC engine uses a camshaft for the intake valves and a separate camshaft for the exhaust valves in each cylinder head</vt:lpstr>
      <vt:lpstr>FREQUENTLY ASKED QUESTION</vt:lpstr>
      <vt:lpstr>Figure 18.14 A rotary engine operates on the four-stroke cycle, but uses a rotor instead of a piston and crankshaft to achieve intake, compression, power, and exhaust stroke</vt:lpstr>
      <vt:lpstr>Figure 18.15 Inline 4-cylinder engine showing principal and nonprincipal ends. Normal direction of rotation is clockwise (CW) as viewed from the front or accessory belt (nonprincipal) end</vt:lpstr>
      <vt:lpstr> ENGINE MEASUREMENT</vt:lpstr>
      <vt:lpstr>Figure 18.16 The bore and stroke of pistons are used to calculate an engine’s displacement</vt:lpstr>
      <vt:lpstr>Figure 18.17 The distance between the centerline of the main bearing journal and the centerline of the connecting rod journal determines the stroke of the engine. </vt:lpstr>
      <vt:lpstr>Chart 18-1: To find the cubic inch displacement, find the bore that is closest to the actual value, then go across to the closest stroke value</vt:lpstr>
      <vt:lpstr>   Chart 18-2: Liters to cubic inches is often not exact and can result in representing several different engine sizes based on their advertised size in liters.</vt:lpstr>
      <vt:lpstr>FREQUENTLY ASKED QUESTION </vt:lpstr>
      <vt:lpstr>QUESTION 2: ?</vt:lpstr>
      <vt:lpstr>ANSWER 2:</vt:lpstr>
      <vt:lpstr> COMPRESSION RATIO</vt:lpstr>
      <vt:lpstr>Compression ratio (CR)</vt:lpstr>
      <vt:lpstr>Figure 18.18 Compression ratio is the ratio of the total cylinder volume (when the piston is at the bottom of its stroke) to the clearance volume (when the piston is at the top of its stroke)</vt:lpstr>
      <vt:lpstr>Figure 18.19 Combustion chamber volume is the volume above the piston when the piston is at top dead center</vt:lpstr>
      <vt:lpstr> TORQUE AND HORSEPOWER</vt:lpstr>
      <vt:lpstr>Figure 18.20 Torque is a twisting force equal to the distance from the pivot point times the force applied expressed in units called pound-feet (lb-ft) or newton-meters (N-m)</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18</dc:title>
  <dc:creator>Curt &amp; Tammy</dc:creator>
  <cp:lastModifiedBy>Curt &amp; Tammy</cp:lastModifiedBy>
  <cp:revision>57</cp:revision>
  <dcterms:created xsi:type="dcterms:W3CDTF">2018-09-25T19:30:15Z</dcterms:created>
  <dcterms:modified xsi:type="dcterms:W3CDTF">2019-01-31T19:53:35Z</dcterms:modified>
</cp:coreProperties>
</file>