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2" r:id="rId2"/>
    <p:sldId id="278" r:id="rId3"/>
    <p:sldId id="279" r:id="rId4"/>
    <p:sldId id="303" r:id="rId5"/>
    <p:sldId id="304" r:id="rId6"/>
    <p:sldId id="305" r:id="rId7"/>
    <p:sldId id="288" r:id="rId8"/>
    <p:sldId id="302" r:id="rId9"/>
    <p:sldId id="282" r:id="rId10"/>
    <p:sldId id="284" r:id="rId11"/>
    <p:sldId id="285" r:id="rId12"/>
    <p:sldId id="306" r:id="rId13"/>
    <p:sldId id="296" r:id="rId14"/>
    <p:sldId id="307" r:id="rId15"/>
    <p:sldId id="308" r:id="rId16"/>
    <p:sldId id="276" r:id="rId17"/>
    <p:sldId id="309" r:id="rId18"/>
    <p:sldId id="310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3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662" autoAdjust="0"/>
  </p:normalViewPr>
  <p:slideViewPr>
    <p:cSldViewPr snapToGrid="0" snapToObjects="1">
      <p:cViewPr varScale="1">
        <p:scale>
          <a:sx n="38" d="100"/>
          <a:sy n="38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A933E-B758-4854-AE67-4CE9CEC28383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C4487-BCA0-45BA-BC09-25C76E85AA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0A5C403-F78A-4038-88A4-4F8518C7674D}" type="datetime1">
              <a:rPr lang="en-US"/>
              <a:pPr>
                <a:defRPr/>
              </a:pPr>
              <a:t>8/20/2013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1B614CF-B2E7-472B-9FD1-89C6FD939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students to Cornell Notes.</a:t>
            </a:r>
          </a:p>
          <a:p>
            <a:r>
              <a:rPr lang="en-US" dirty="0" smtClean="0"/>
              <a:t>Relay that</a:t>
            </a:r>
            <a:r>
              <a:rPr lang="en-US" baseline="0" dirty="0" smtClean="0"/>
              <a:t> note-taking is a cornerstone of a GREAT student and more specifically a successful AVID student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0" dirty="0" smtClean="0"/>
              <a:t>Point out when they take notes and some of the skills that will help them be more effective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From “lecture”, text, video, projects, etc.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Paraphrasing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Skip lines between ideas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Abbreviate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Use phrases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Use bullets/lists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Recognize cues from teachers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Use outline style, diagrams, pictures, graphs</a:t>
            </a:r>
          </a:p>
          <a:p>
            <a:pPr>
              <a:buFont typeface="Arial" pitchFamily="34" charset="0"/>
              <a:buChar char="•"/>
            </a:pPr>
            <a:endParaRPr lang="en-US" baseline="0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the teacher has stopped talking or the project is over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On the right</a:t>
            </a:r>
            <a:r>
              <a:rPr lang="en-US" baseline="0" dirty="0" smtClean="0"/>
              <a:t> hand side s</a:t>
            </a:r>
            <a:r>
              <a:rPr lang="en-US" dirty="0" smtClean="0"/>
              <a:t>tudents</a:t>
            </a:r>
            <a:r>
              <a:rPr lang="en-US" baseline="0" dirty="0" smtClean="0"/>
              <a:t> should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Highlight important information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Cross out non-essential information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Star (*) any information that might show up on a test/quiz.</a:t>
            </a:r>
          </a:p>
          <a:p>
            <a:pPr>
              <a:buFont typeface="Arial" pitchFamily="34" charset="0"/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Students</a:t>
            </a:r>
            <a:r>
              <a:rPr lang="en-US" baseline="0" dirty="0" smtClean="0"/>
              <a:t> missed information during the lecture they should work with a friend in the class to: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Fill in Gaps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Correct information they copied wrong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Identify important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Tell Students</a:t>
            </a:r>
            <a:r>
              <a:rPr lang="en-US" baseline="0" dirty="0" smtClean="0"/>
              <a:t> that the Questions on the left side should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Reflect the information on the right side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Be Good study questions that will help them remember the information on the right side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Be</a:t>
            </a:r>
            <a:r>
              <a:rPr lang="en-US" baseline="0" dirty="0" smtClean="0"/>
              <a:t> phrased like possible test questions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Areas of confusion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Gaps in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can think of the summary at the bottom of the page as a nightly Quickwrite</a:t>
            </a:r>
          </a:p>
          <a:p>
            <a:r>
              <a:rPr lang="en-US" dirty="0" smtClean="0"/>
              <a:t>It should reflect the most important</a:t>
            </a:r>
            <a:r>
              <a:rPr lang="en-US" baseline="0" dirty="0" smtClean="0"/>
              <a:t> information from the lecture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should later go back and</a:t>
            </a:r>
            <a:r>
              <a:rPr lang="en-US" baseline="0" dirty="0" smtClean="0"/>
              <a:t> study their notes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Have students cover up the information on the right with a blank piece of paper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Rework the questions on the left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Then see if the information matches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students are going to use their notes from THIS lecture on C Notes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Have</a:t>
            </a:r>
            <a:r>
              <a:rPr lang="en-US" baseline="0" dirty="0" smtClean="0"/>
              <a:t> students independently highlight and cross out unnecessary information</a:t>
            </a:r>
          </a:p>
          <a:p>
            <a:pPr>
              <a:buFont typeface="Arial" pitchFamily="34" charset="0"/>
              <a:buChar char="•"/>
            </a:pPr>
            <a:endParaRPr lang="en-US" baseline="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Then have students meet with their</a:t>
            </a:r>
            <a:r>
              <a:rPr lang="en-US" baseline="0" dirty="0" smtClean="0"/>
              <a:t> Northwest Partner in order to: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Fill in missing information from the lecture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Generate Two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homework, and tell students they will</a:t>
            </a:r>
            <a:r>
              <a:rPr lang="en-US" baseline="0" dirty="0" smtClean="0"/>
              <a:t> need this </a:t>
            </a:r>
            <a:r>
              <a:rPr lang="en-US" baseline="0" smtClean="0"/>
              <a:t>for tomorrow.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the Advantages of Cornell</a:t>
            </a:r>
            <a:r>
              <a:rPr lang="en-US" baseline="0" dirty="0" smtClean="0"/>
              <a:t> Notes</a:t>
            </a:r>
          </a:p>
          <a:p>
            <a:r>
              <a:rPr lang="en-US" baseline="0" dirty="0" smtClean="0"/>
              <a:t>Let them know if they run out/don’t have C Note paper they can draw a 2 ½ inch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Tell students they should begin taking notes now!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students</a:t>
            </a:r>
            <a:r>
              <a:rPr lang="en-US" baseline="0" dirty="0" smtClean="0"/>
              <a:t> fill out the heading (Topic, Name, and Essential Question)</a:t>
            </a:r>
          </a:p>
          <a:p>
            <a:r>
              <a:rPr lang="en-US" baseline="0" dirty="0" smtClean="0"/>
              <a:t>Make sure that students Fill out this part in PEN!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During a lecture they record their information</a:t>
            </a:r>
            <a:r>
              <a:rPr lang="en-US" baseline="0" dirty="0" smtClean="0"/>
              <a:t> on the RIGHT Side ONLY</a:t>
            </a:r>
          </a:p>
          <a:p>
            <a:r>
              <a:rPr lang="en-US" baseline="0" dirty="0" smtClean="0"/>
              <a:t>Tell them to ignore the Questions and summary section until the lecture is 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Tell Students</a:t>
            </a:r>
            <a:r>
              <a:rPr lang="en-US" baseline="0" dirty="0" smtClean="0"/>
              <a:t> To fill out the heading before the lesson begins</a:t>
            </a:r>
          </a:p>
          <a:p>
            <a:r>
              <a:rPr lang="en-US" baseline="0" dirty="0" smtClean="0"/>
              <a:t>Make sure they have the line down the left side</a:t>
            </a:r>
          </a:p>
          <a:p>
            <a:r>
              <a:rPr lang="en-US" baseline="0" dirty="0" smtClean="0"/>
              <a:t>Take Notes on the right side (ONLY) during the lecture</a:t>
            </a:r>
          </a:p>
          <a:p>
            <a:r>
              <a:rPr lang="en-US" baseline="0" dirty="0" smtClean="0"/>
              <a:t>When the teacher is done, they should go back to write Questions on the left</a:t>
            </a:r>
          </a:p>
          <a:p>
            <a:r>
              <a:rPr lang="en-US" baseline="0" dirty="0" smtClean="0"/>
              <a:t>That night they should summarize learning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614CF-B2E7-472B-9FD1-89C6FD939D1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</a:t>
            </a:r>
            <a:r>
              <a:rPr lang="en-US" baseline="0" dirty="0" smtClean="0"/>
              <a:t> an example of a properly filled out heading: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Name, Class, Period, and date (In PEN)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Topic of the Notes for the day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Essential Question (Is a question that captures the point of the lesson)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a teacher does not give the students an Essential Question:</a:t>
            </a:r>
          </a:p>
          <a:p>
            <a:r>
              <a:rPr lang="en-US" baseline="0" dirty="0" smtClean="0"/>
              <a:t>Have them take the daily standard and turn it into a question.</a:t>
            </a:r>
          </a:p>
          <a:p>
            <a:r>
              <a:rPr lang="en-US" baseline="0" dirty="0" smtClean="0"/>
              <a:t>Discuss how this can be done in all 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26E6F-C502-45CB-A31C-ED74D58A853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-14289" y="0"/>
            <a:ext cx="8656303" cy="581183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0">
                <a:noFill/>
                <a:prstDash val="solid"/>
              </a:ln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475413"/>
            <a:ext cx="3517641" cy="457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1" descr="AVID_logo-spot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6063" y="5980113"/>
            <a:ext cx="1152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14288" y="5877313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98007" y="4673423"/>
            <a:ext cx="8416211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AVID’s mission is to close the achievement gap by preparing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all students for college readiness and success in a global society.</a:t>
            </a:r>
            <a:endParaRPr lang="en-US" sz="20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8080310" y="6326155"/>
            <a:ext cx="4339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700088" y="233363"/>
            <a:ext cx="7380287" cy="914400"/>
          </a:xfrm>
        </p:spPr>
        <p:txBody>
          <a:bodyPr/>
          <a:lstStyle>
            <a:lvl1pPr algn="ctr">
              <a:buNone/>
              <a:defRPr sz="540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170784" y="6102350"/>
            <a:ext cx="4343434" cy="623888"/>
          </a:xfrm>
        </p:spPr>
        <p:txBody>
          <a:bodyPr/>
          <a:lstStyle>
            <a:lvl1pPr algn="r">
              <a:buNone/>
              <a:defRPr sz="3600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8702675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0">
                <a:noFill/>
                <a:prstDash val="solid"/>
              </a:ln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9" name="Rectangle 8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14288" y="914400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914400" y="1316038"/>
            <a:ext cx="6867525" cy="4459287"/>
          </a:xfrm>
        </p:spPr>
        <p:txBody>
          <a:bodyPr/>
          <a:lstStyle>
            <a:lvl1pPr>
              <a:buFont typeface="Arial" pitchFamily="34" charset="0"/>
              <a:buChar char="•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5300" y="130175"/>
            <a:ext cx="7556500" cy="579438"/>
          </a:xfrm>
        </p:spPr>
        <p:txBody>
          <a:bodyPr/>
          <a:lstStyle>
            <a:lvl1pPr>
              <a:buNone/>
              <a:defRPr sz="400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8702675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0">
                <a:noFill/>
                <a:prstDash val="solid"/>
              </a:ln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-14288" y="914400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495300" y="1285874"/>
            <a:ext cx="3586142" cy="4418013"/>
          </a:xfrm>
        </p:spPr>
        <p:txBody>
          <a:bodyPr/>
          <a:lstStyle>
            <a:lvl1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1pPr>
            <a:lvl2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2pPr>
            <a:lvl3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3pPr>
            <a:lvl4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4pPr>
            <a:lvl5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665307" y="1285874"/>
            <a:ext cx="3485760" cy="4418013"/>
          </a:xfrm>
        </p:spPr>
        <p:txBody>
          <a:bodyPr/>
          <a:lstStyle>
            <a:lvl1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1pPr>
            <a:lvl2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2pPr>
            <a:lvl3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3pPr>
            <a:lvl4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4pPr>
            <a:lvl5pPr>
              <a:defRPr baseline="0">
                <a:solidFill>
                  <a:srgbClr val="17375E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5300" y="130175"/>
            <a:ext cx="7556500" cy="579438"/>
          </a:xfrm>
        </p:spPr>
        <p:txBody>
          <a:bodyPr/>
          <a:lstStyle>
            <a:lvl1pPr>
              <a:buNone/>
              <a:defRPr sz="400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6778752" cy="990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705600" cy="9906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732838" y="0"/>
            <a:ext cx="184150" cy="6877050"/>
          </a:xfrm>
          <a:prstGeom prst="rect">
            <a:avLst/>
          </a:prstGeom>
          <a:solidFill>
            <a:srgbClr val="FFB3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8702675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n w="19050">
                <a:noFill/>
                <a:prstDash val="solid"/>
              </a:ln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405563"/>
            <a:ext cx="4876800" cy="4603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11" descr="AVID_logo-spot.jpg"/>
          <p:cNvPicPr>
            <a:picLocks noChangeAspect="1"/>
          </p:cNvPicPr>
          <p:nvPr userDrawn="1"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6063" y="5910263"/>
            <a:ext cx="1152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>
            <a:off x="-14288" y="914400"/>
            <a:ext cx="9180513" cy="76200"/>
          </a:xfrm>
          <a:prstGeom prst="rect">
            <a:avLst/>
          </a:prstGeom>
          <a:solidFill>
            <a:srgbClr val="FFB3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1642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847045" y="6356350"/>
            <a:ext cx="83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1A52E982-9076-4FD5-B10F-D7B28E0C908A}" type="slidenum">
              <a:rPr lang="en-US" smtClean="0">
                <a:solidFill>
                  <a:schemeClr val="tx2">
                    <a:lumMod val="75000"/>
                  </a:schemeClr>
                </a:solidFill>
              </a:rPr>
              <a:pPr algn="ctr"/>
              <a:t>‹#›</a:t>
            </a:fld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9004300" y="0"/>
            <a:ext cx="136525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flipH="1">
            <a:off x="8702675" y="0"/>
            <a:ext cx="46038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 flipH="1">
            <a:off x="8891588" y="3175"/>
            <a:ext cx="46037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31" r:id="rId2"/>
    <p:sldLayoutId id="2147483825" r:id="rId3"/>
    <p:sldLayoutId id="2147483833" r:id="rId4"/>
    <p:sldLayoutId id="2147483834" r:id="rId5"/>
    <p:sldLayoutId id="2147483835" r:id="rId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bg1"/>
          </a:solidFill>
          <a:latin typeface="Georgia"/>
          <a:ea typeface="MS PGothic" pitchFamily="34" charset="-128"/>
          <a:cs typeface="Georgi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MS PGothic" pitchFamily="34" charset="-128"/>
          <a:cs typeface="Georgia" pitchFamily="18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MS PGothic" pitchFamily="34" charset="-128"/>
          <a:cs typeface="Georgia" pitchFamily="18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MS PGothic" pitchFamily="34" charset="-128"/>
          <a:cs typeface="Georgia" pitchFamily="18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charset="0"/>
          <a:ea typeface="MS PGothic" pitchFamily="34" charset="-128"/>
          <a:cs typeface="Georgia" pitchFamily="18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MS PGothic" pitchFamily="34" charset="-128"/>
          <a:cs typeface="Lucida Grande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Lucida Grande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MS PGothic" pitchFamily="34" charset="-128"/>
          <a:cs typeface="Lucida Grande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MS PGothic" pitchFamily="34" charset="-128"/>
          <a:cs typeface="Lucida Grande"/>
        </a:defRPr>
      </a:lvl5pPr>
      <a:lvl6pPr marL="2514600" indent="-228600" algn="l" defTabSz="4572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00088" y="101159"/>
            <a:ext cx="7380287" cy="914400"/>
          </a:xfrm>
        </p:spPr>
        <p:txBody>
          <a:bodyPr/>
          <a:lstStyle/>
          <a:p>
            <a:r>
              <a:rPr lang="en-US" b="1" dirty="0" smtClean="0"/>
              <a:t>Cornell Note-Taking</a:t>
            </a:r>
            <a:endParaRPr lang="en-US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72778" y="1020771"/>
            <a:ext cx="3246759" cy="3743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8568"/>
            <a:ext cx="9144001" cy="9906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 </a:t>
            </a:r>
            <a:r>
              <a:rPr lang="en-US" sz="3800" b="1" dirty="0" smtClean="0"/>
              <a:t>When there is no Essential Questions</a:t>
            </a:r>
            <a:endParaRPr lang="en-US" sz="3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14296" y="1117336"/>
          <a:ext cx="8686800" cy="47759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352800"/>
                <a:gridCol w="5334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Standard/Objective </a:t>
                      </a:r>
                      <a:r>
                        <a:rPr lang="en-US" sz="2000" dirty="0" smtClean="0"/>
                        <a:t>(ELA)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3.6-Identify significant literary devices (e.g., metaphor,</a:t>
                      </a:r>
                    </a:p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symbolism, dialect, irony) that define a writer’s style.</a:t>
                      </a:r>
                      <a:endParaRPr kumimoji="0"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Essential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do literary devices such as metaphor, symbolism, dialect, and irony define the writer’s style?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Standard/Objective (Math)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Alg. 9.0- Students use substitution to solve a system of</a:t>
                      </a:r>
                    </a:p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two linear equations in two variables algebraically.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Essential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a system of two linear equations solved by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substitution?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Standard/Objective (SS)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10.5.2- Understand the role of Appeasement, nonintervention (isolationism), and the domestic distractions in Europe and the United States prior to the outbreak of World War II.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Essential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Why is Appeasement a contributing factor to the start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World War II?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Topic (Science)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Diffusion and Osmosis</a:t>
                      </a:r>
                    </a:p>
                  </a:txBody>
                  <a:tcPr/>
                </a:tc>
              </a:tr>
              <a:tr h="580292">
                <a:tc>
                  <a:txBody>
                    <a:bodyPr/>
                    <a:lstStyle/>
                    <a:p>
                      <a:r>
                        <a:rPr kumimoji="0"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Essential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What is the process of diffusion and osmosis in a</a:t>
                      </a:r>
                    </a:p>
                    <a:p>
                      <a:r>
                        <a:rPr kumimoji="0"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membrane system?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8568"/>
            <a:ext cx="8153400" cy="990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During the Lecture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19168"/>
            <a:ext cx="8153400" cy="5076832"/>
          </a:xfrm>
        </p:spPr>
        <p:txBody>
          <a:bodyPr/>
          <a:lstStyle/>
          <a:p>
            <a:r>
              <a:rPr lang="en-US" b="1" dirty="0" smtClean="0"/>
              <a:t>From “lecture”, text, video, projects, etc.</a:t>
            </a:r>
          </a:p>
          <a:p>
            <a:r>
              <a:rPr lang="en-US" b="1" dirty="0" smtClean="0"/>
              <a:t>Paraphrasing</a:t>
            </a:r>
          </a:p>
          <a:p>
            <a:r>
              <a:rPr lang="en-US" b="1" dirty="0" smtClean="0"/>
              <a:t>Skip lines between ideas</a:t>
            </a:r>
          </a:p>
          <a:p>
            <a:r>
              <a:rPr lang="en-US" b="1" dirty="0" smtClean="0"/>
              <a:t>Abbreviate</a:t>
            </a:r>
          </a:p>
          <a:p>
            <a:r>
              <a:rPr lang="en-US" b="1" dirty="0" smtClean="0"/>
              <a:t>Use phrases</a:t>
            </a:r>
          </a:p>
          <a:p>
            <a:r>
              <a:rPr lang="en-US" b="1" dirty="0" smtClean="0"/>
              <a:t>Use bullets/lists</a:t>
            </a:r>
          </a:p>
          <a:p>
            <a:r>
              <a:rPr lang="en-US" b="1" dirty="0" smtClean="0"/>
              <a:t>Recognize cues from teachers</a:t>
            </a:r>
          </a:p>
          <a:p>
            <a:r>
              <a:rPr lang="en-US" b="1" dirty="0" smtClean="0"/>
              <a:t>Use outline style, diagrams, pictures, graphs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6778752" cy="7715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After the Lesson…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Highlight important information</a:t>
            </a:r>
          </a:p>
          <a:p>
            <a:r>
              <a:rPr lang="en-US" dirty="0" smtClean="0"/>
              <a:t>Cross out non-essential information</a:t>
            </a:r>
          </a:p>
          <a:p>
            <a:r>
              <a:rPr lang="en-US" dirty="0" smtClean="0"/>
              <a:t>Star (*) any information that might show up on a test/quiz.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7" y="0"/>
            <a:ext cx="7431216" cy="885825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After the Lesson…</a:t>
            </a:r>
            <a:endParaRPr lang="en-US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376368" y="1906040"/>
            <a:ext cx="6024563" cy="40163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1143000" y="1026460"/>
            <a:ext cx="6472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Compare your notes with a partner!</a:t>
            </a:r>
            <a:endParaRPr lang="en-US" sz="3200" b="1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95300" y="1243010"/>
            <a:ext cx="2647950" cy="441801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What type of question should I write?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143250" y="1214434"/>
            <a:ext cx="5557838" cy="4418013"/>
          </a:xfrm>
        </p:spPr>
        <p:txBody>
          <a:bodyPr/>
          <a:lstStyle/>
          <a:p>
            <a:r>
              <a:rPr lang="en-US" dirty="0" smtClean="0"/>
              <a:t>Your questions should reflect:</a:t>
            </a:r>
            <a:endParaRPr lang="en-US" b="1" dirty="0" smtClean="0"/>
          </a:p>
          <a:p>
            <a:pPr lvl="1"/>
            <a:r>
              <a:rPr lang="en-US" dirty="0" smtClean="0"/>
              <a:t>Information on the right side</a:t>
            </a:r>
          </a:p>
          <a:p>
            <a:pPr lvl="1"/>
            <a:r>
              <a:rPr lang="en-US" dirty="0" smtClean="0"/>
              <a:t>Questions that help you study</a:t>
            </a:r>
          </a:p>
          <a:p>
            <a:pPr lvl="1"/>
            <a:r>
              <a:rPr lang="en-US" b="1" dirty="0" smtClean="0"/>
              <a:t>Info that might appear on a test</a:t>
            </a:r>
          </a:p>
          <a:p>
            <a:pPr lvl="1"/>
            <a:r>
              <a:rPr lang="en-US" dirty="0" smtClean="0"/>
              <a:t>Info you don’t understand</a:t>
            </a:r>
          </a:p>
          <a:p>
            <a:pPr lvl="1"/>
            <a:r>
              <a:rPr lang="en-US" dirty="0" smtClean="0"/>
              <a:t>Gaps in your notes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Generate Good Study Questions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728662" y="3700462"/>
            <a:ext cx="4829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143251" y="1243010"/>
            <a:ext cx="5557837" cy="518636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43251" y="1243010"/>
            <a:ext cx="5557837" cy="518636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Phrase the Question on the left so that it helps you recall 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the information on the right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914400" y="1316038"/>
            <a:ext cx="7472363" cy="4459287"/>
          </a:xfrm>
        </p:spPr>
        <p:txBody>
          <a:bodyPr/>
          <a:lstStyle/>
          <a:p>
            <a:r>
              <a:rPr lang="en-US" dirty="0" smtClean="0"/>
              <a:t>Look over that page of notes (1-3 </a:t>
            </a:r>
            <a:r>
              <a:rPr lang="en-US" dirty="0" err="1" smtClean="0"/>
              <a:t>mins</a:t>
            </a:r>
            <a:r>
              <a:rPr lang="en-US" dirty="0" smtClean="0"/>
              <a:t>.)</a:t>
            </a:r>
          </a:p>
          <a:p>
            <a:r>
              <a:rPr lang="en-US" dirty="0" smtClean="0"/>
              <a:t>Write a 3 or 4 sentence summary</a:t>
            </a:r>
          </a:p>
          <a:p>
            <a:r>
              <a:rPr lang="en-US" dirty="0" smtClean="0"/>
              <a:t>Identify the most important pieces of information.</a:t>
            </a:r>
          </a:p>
          <a:p>
            <a:r>
              <a:rPr lang="en-US" dirty="0" smtClean="0"/>
              <a:t>Answer the Essential Question and your questions on the left side in that summary.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At home that night…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743575"/>
            <a:ext cx="5086350" cy="1114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89953" y="1032236"/>
            <a:ext cx="4777796" cy="584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09599" y="140375"/>
            <a:ext cx="7658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Georgia" pitchFamily="18" charset="0"/>
              </a:rPr>
              <a:t>Using your notes to Study</a:t>
            </a:r>
            <a:endParaRPr lang="en-US" sz="40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9855" y="2291506"/>
            <a:ext cx="3162642" cy="36025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50871" y="2269471"/>
            <a:ext cx="2997389" cy="3602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Cover the notes on the right</a:t>
            </a:r>
          </a:p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Rework/Answer questions on the left</a:t>
            </a:r>
            <a:endParaRPr lang="en-US" sz="100" b="1" dirty="0" smtClean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Look over your notes </a:t>
            </a:r>
          </a:p>
          <a:p>
            <a:pPr lvl="1"/>
            <a:r>
              <a:rPr lang="en-US" dirty="0" smtClean="0"/>
              <a:t>Underline/highlight important information</a:t>
            </a:r>
          </a:p>
          <a:p>
            <a:pPr lvl="1"/>
            <a:r>
              <a:rPr lang="en-US" dirty="0" smtClean="0"/>
              <a:t>Cross out unnecessary information</a:t>
            </a:r>
          </a:p>
          <a:p>
            <a:r>
              <a:rPr lang="en-US" dirty="0" smtClean="0"/>
              <a:t>Meet with your Northwest Partner </a:t>
            </a:r>
          </a:p>
          <a:p>
            <a:pPr lvl="1"/>
            <a:r>
              <a:rPr lang="en-US" dirty="0" smtClean="0"/>
              <a:t>Fill in missed information</a:t>
            </a:r>
          </a:p>
          <a:p>
            <a:pPr lvl="1"/>
            <a:r>
              <a:rPr lang="en-US" dirty="0" smtClean="0"/>
              <a:t>Generate two good study question in the left column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Let’s Focus on your Notes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14400" y="1018579"/>
            <a:ext cx="6867525" cy="4600020"/>
          </a:xfrm>
        </p:spPr>
        <p:txBody>
          <a:bodyPr/>
          <a:lstStyle/>
          <a:p>
            <a:r>
              <a:rPr lang="en-US" dirty="0" smtClean="0"/>
              <a:t>Insure you have 2 good study questions on the left</a:t>
            </a:r>
          </a:p>
          <a:p>
            <a:r>
              <a:rPr lang="en-US" dirty="0" smtClean="0"/>
              <a:t>Set a timer for 3 minutes (or watch the clock), and do a Quickwrite summary answering:</a:t>
            </a:r>
          </a:p>
          <a:p>
            <a:pPr lvl="1"/>
            <a:r>
              <a:rPr lang="en-US" dirty="0" smtClean="0"/>
              <a:t>How are taking Cornell Notes different from how I have taken Notes in the past?</a:t>
            </a:r>
          </a:p>
          <a:p>
            <a:r>
              <a:rPr lang="en-US" dirty="0" smtClean="0"/>
              <a:t>Take Cornell Notes in at least 2 academic classes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 smtClean="0"/>
              <a:t>Tonight’s homework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5307"/>
            <a:ext cx="6778752" cy="990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Some Basics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828800"/>
            <a:ext cx="8153400" cy="4267200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Method for mastering information</a:t>
            </a:r>
          </a:p>
          <a:p>
            <a:pPr lvl="1"/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Sequential </a:t>
            </a:r>
          </a:p>
          <a:p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Cornell note paper</a:t>
            </a:r>
          </a:p>
          <a:p>
            <a:pPr lvl="1"/>
            <a:r>
              <a:rPr lang="en-US" dirty="0" smtClean="0"/>
              <a:t>Basic loose-leaf paper</a:t>
            </a:r>
            <a:endParaRPr lang="en-US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40876"/>
            <a:ext cx="4747098" cy="8171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4056"/>
            <a:ext cx="6705600" cy="990600"/>
          </a:xfrm>
        </p:spPr>
        <p:txBody>
          <a:bodyPr/>
          <a:lstStyle/>
          <a:p>
            <a:r>
              <a:rPr lang="en-US" sz="4000" b="1" dirty="0" smtClean="0"/>
              <a:t>C-Note Paper Samples</a:t>
            </a:r>
            <a:endParaRPr lang="en-US" sz="4000" b="1" dirty="0"/>
          </a:p>
        </p:txBody>
      </p:sp>
      <p:pic>
        <p:nvPicPr>
          <p:cNvPr id="6" name="Picture 2" descr="C:\Documents and Settings\tbugno\Desktop\Student Handout 2.1c (2 pages)_Page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283577"/>
            <a:ext cx="4310150" cy="5577840"/>
          </a:xfrm>
          <a:prstGeom prst="rect">
            <a:avLst/>
          </a:prstGeom>
          <a:noFill/>
        </p:spPr>
      </p:pic>
      <p:pic>
        <p:nvPicPr>
          <p:cNvPr id="2051" name="Picture 3" descr="C:\Documents and Settings\tbugno\Desktop\Student Handout 2.1d (2 pages)_Page_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74873" y="1287296"/>
            <a:ext cx="4310149" cy="5577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725886"/>
            <a:ext cx="5072743" cy="113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4056"/>
            <a:ext cx="6705600" cy="990600"/>
          </a:xfrm>
        </p:spPr>
        <p:txBody>
          <a:bodyPr/>
          <a:lstStyle/>
          <a:p>
            <a:r>
              <a:rPr lang="en-US" sz="4000" b="1" dirty="0" smtClean="0"/>
              <a:t>Let’s Practice…</a:t>
            </a:r>
            <a:endParaRPr lang="en-US" sz="4000" b="1" dirty="0"/>
          </a:p>
        </p:txBody>
      </p:sp>
      <p:pic>
        <p:nvPicPr>
          <p:cNvPr id="6" name="Picture 2" descr="C:\Documents and Settings\tbugno\Desktop\Student Handout 2.1c (2 pages)_Page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21977" y="1015154"/>
            <a:ext cx="4517568" cy="58462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725886"/>
            <a:ext cx="5072743" cy="113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4056"/>
            <a:ext cx="6705600" cy="990600"/>
          </a:xfrm>
        </p:spPr>
        <p:txBody>
          <a:bodyPr/>
          <a:lstStyle/>
          <a:p>
            <a:r>
              <a:rPr lang="en-US" sz="4000" b="1" dirty="0" smtClean="0"/>
              <a:t>Heading…</a:t>
            </a:r>
            <a:endParaRPr lang="en-US" sz="4000" b="1" dirty="0"/>
          </a:p>
        </p:txBody>
      </p:sp>
      <p:pic>
        <p:nvPicPr>
          <p:cNvPr id="6" name="Picture 2" descr="C:\Documents and Settings\tbugno\Desktop\Student Handout 2.1c (2 pages)_Page_1.jpg"/>
          <p:cNvPicPr>
            <a:picLocks noChangeAspect="1" noChangeArrowheads="1"/>
          </p:cNvPicPr>
          <p:nvPr/>
        </p:nvPicPr>
        <p:blipFill>
          <a:blip r:embed="rId3" cstate="email"/>
          <a:srcRect l="8434" b="81055"/>
          <a:stretch>
            <a:fillRect/>
          </a:stretch>
        </p:blipFill>
        <p:spPr bwMode="auto">
          <a:xfrm>
            <a:off x="0" y="2408524"/>
            <a:ext cx="8556171" cy="22908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16629" y="2569029"/>
            <a:ext cx="2656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Learning to</a:t>
            </a:r>
          </a:p>
          <a:p>
            <a:endParaRPr lang="en-US" dirty="0" smtClean="0"/>
          </a:p>
          <a:p>
            <a:r>
              <a:rPr lang="en-US" dirty="0" smtClean="0"/>
              <a:t>Take Cornell Notes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87143" y="2569029"/>
            <a:ext cx="265611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Name</a:t>
            </a:r>
          </a:p>
          <a:p>
            <a:endParaRPr lang="en-US" dirty="0" smtClean="0"/>
          </a:p>
          <a:p>
            <a:r>
              <a:rPr lang="en-US" dirty="0" smtClean="0"/>
              <a:t> 	AVID/ Per.</a:t>
            </a:r>
          </a:p>
          <a:p>
            <a:endParaRPr lang="en-US" sz="800" dirty="0" smtClean="0"/>
          </a:p>
          <a:p>
            <a:r>
              <a:rPr lang="en-US" dirty="0" smtClean="0"/>
              <a:t>	September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907971"/>
            <a:ext cx="864325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		How are taking Cornell Notes different from how I have taken Notes</a:t>
            </a:r>
          </a:p>
          <a:p>
            <a:endParaRPr lang="en-US" sz="1100" dirty="0" smtClean="0"/>
          </a:p>
          <a:p>
            <a:r>
              <a:rPr lang="en-US" dirty="0" smtClean="0"/>
              <a:t>in the past?</a:t>
            </a:r>
            <a:endParaRPr lang="en-US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725886"/>
            <a:ext cx="5072743" cy="1132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4056"/>
            <a:ext cx="6705600" cy="990600"/>
          </a:xfrm>
        </p:spPr>
        <p:txBody>
          <a:bodyPr/>
          <a:lstStyle/>
          <a:p>
            <a:r>
              <a:rPr lang="en-US" sz="4000" b="1" dirty="0" smtClean="0"/>
              <a:t>During the Lecture</a:t>
            </a:r>
            <a:endParaRPr lang="en-US" sz="4000" b="1" dirty="0"/>
          </a:p>
        </p:txBody>
      </p:sp>
      <p:pic>
        <p:nvPicPr>
          <p:cNvPr id="6" name="Picture 2" descr="C:\Documents and Settings\tbugno\Desktop\Student Handout 2.1c (2 pages)_Page_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21977" y="1015154"/>
            <a:ext cx="4517568" cy="584626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48000" y="2220686"/>
            <a:ext cx="3091545" cy="386442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During Lecture 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Write 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In This 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Section Only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Help you work on assignments and study for tests outside of class</a:t>
            </a:r>
          </a:p>
          <a:p>
            <a:r>
              <a:rPr lang="en-US" dirty="0" smtClean="0"/>
              <a:t>Stimulates Critical Thinking skills</a:t>
            </a:r>
          </a:p>
          <a:p>
            <a:r>
              <a:rPr lang="en-US" dirty="0" smtClean="0"/>
              <a:t>Helps organize and process information</a:t>
            </a:r>
          </a:p>
          <a:p>
            <a:r>
              <a:rPr lang="en-US" dirty="0" smtClean="0"/>
              <a:t>Help you recall information and use your notes multiple times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Why Take Cornell Notes?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738" name="Text Box 2"/>
          <p:cNvSpPr txBox="1">
            <a:spLocks noChangeArrowheads="1"/>
          </p:cNvSpPr>
          <p:nvPr/>
        </p:nvSpPr>
        <p:spPr bwMode="auto">
          <a:xfrm>
            <a:off x="6096000" y="440350"/>
            <a:ext cx="2554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2000" b="1" dirty="0"/>
              <a:t>First &amp; Last Name</a:t>
            </a:r>
          </a:p>
          <a:p>
            <a:pPr algn="ctr"/>
            <a:r>
              <a:rPr lang="en-US" altLang="en-US" sz="2000" b="1" dirty="0"/>
              <a:t>Class Title</a:t>
            </a:r>
          </a:p>
          <a:p>
            <a:pPr algn="ctr"/>
            <a:r>
              <a:rPr lang="en-US" altLang="en-US" sz="2000" b="1" dirty="0"/>
              <a:t>Period</a:t>
            </a:r>
          </a:p>
          <a:p>
            <a:pPr algn="ctr"/>
            <a:r>
              <a:rPr lang="en-US" altLang="en-US" sz="2000" b="1" dirty="0"/>
              <a:t>Date</a:t>
            </a:r>
            <a:endParaRPr lang="en-US" altLang="en-US" sz="2400" dirty="0"/>
          </a:p>
        </p:txBody>
      </p:sp>
      <p:sp>
        <p:nvSpPr>
          <p:cNvPr id="244739" name="Line 3"/>
          <p:cNvSpPr>
            <a:spLocks noChangeShapeType="1"/>
          </p:cNvSpPr>
          <p:nvPr/>
        </p:nvSpPr>
        <p:spPr bwMode="auto">
          <a:xfrm>
            <a:off x="3124200" y="1600200"/>
            <a:ext cx="0" cy="4134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1295399" y="708025"/>
            <a:ext cx="40466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400" dirty="0" smtClean="0"/>
              <a:t>Topic</a:t>
            </a:r>
          </a:p>
          <a:p>
            <a:r>
              <a:rPr lang="en-US" altLang="en-US" sz="2400" dirty="0" smtClean="0"/>
              <a:t>Essential Question</a:t>
            </a:r>
            <a:endParaRPr lang="en-US" altLang="en-US" sz="1600" dirty="0"/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990600" y="1698625"/>
            <a:ext cx="174195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/>
              <a:t>Questions,</a:t>
            </a:r>
          </a:p>
          <a:p>
            <a:r>
              <a:rPr lang="en-US" altLang="en-US" sz="2800" dirty="0"/>
              <a:t>Subtitles,</a:t>
            </a:r>
          </a:p>
          <a:p>
            <a:r>
              <a:rPr lang="en-US" altLang="en-US" sz="2800" dirty="0"/>
              <a:t>Headings,</a:t>
            </a:r>
          </a:p>
          <a:p>
            <a:r>
              <a:rPr lang="en-US" altLang="en-US" sz="2800" dirty="0"/>
              <a:t>Etc.</a:t>
            </a:r>
            <a:endParaRPr lang="en-US" altLang="en-US" sz="1600" dirty="0"/>
          </a:p>
        </p:txBody>
      </p:sp>
      <p:sp>
        <p:nvSpPr>
          <p:cNvPr id="244742" name="Text Box 6"/>
          <p:cNvSpPr txBox="1">
            <a:spLocks noChangeArrowheads="1"/>
          </p:cNvSpPr>
          <p:nvPr/>
        </p:nvSpPr>
        <p:spPr bwMode="auto">
          <a:xfrm>
            <a:off x="4191000" y="2133600"/>
            <a:ext cx="3879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5400" dirty="0"/>
              <a:t>Class Notes</a:t>
            </a:r>
            <a:endParaRPr lang="en-US" altLang="en-US" sz="2400" dirty="0"/>
          </a:p>
        </p:txBody>
      </p:sp>
      <p:sp>
        <p:nvSpPr>
          <p:cNvPr id="244745" name="Text Box 9"/>
          <p:cNvSpPr txBox="1">
            <a:spLocks noChangeArrowheads="1"/>
          </p:cNvSpPr>
          <p:nvPr/>
        </p:nvSpPr>
        <p:spPr bwMode="auto">
          <a:xfrm>
            <a:off x="1584325" y="4084638"/>
            <a:ext cx="788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/>
              <a:t>2 </a:t>
            </a:r>
            <a:r>
              <a:rPr lang="en-US" altLang="en-US" sz="1600"/>
              <a:t>1/2”</a:t>
            </a:r>
            <a:endParaRPr lang="en-US" altLang="en-US" sz="2400"/>
          </a:p>
        </p:txBody>
      </p:sp>
      <p:sp>
        <p:nvSpPr>
          <p:cNvPr id="244746" name="Line 10"/>
          <p:cNvSpPr>
            <a:spLocks noChangeShapeType="1"/>
          </p:cNvSpPr>
          <p:nvPr/>
        </p:nvSpPr>
        <p:spPr bwMode="auto">
          <a:xfrm>
            <a:off x="2209800" y="4343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7" name="Line 11"/>
          <p:cNvSpPr>
            <a:spLocks noChangeShapeType="1"/>
          </p:cNvSpPr>
          <p:nvPr/>
        </p:nvSpPr>
        <p:spPr bwMode="auto">
          <a:xfrm flipH="1">
            <a:off x="609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4748" name="Text Box 12"/>
          <p:cNvSpPr txBox="1">
            <a:spLocks noChangeArrowheads="1"/>
          </p:cNvSpPr>
          <p:nvPr/>
        </p:nvSpPr>
        <p:spPr bwMode="auto">
          <a:xfrm>
            <a:off x="478971" y="5843797"/>
            <a:ext cx="86650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400" dirty="0"/>
              <a:t>3 to 4 sentence </a:t>
            </a:r>
            <a:r>
              <a:rPr lang="en-US" altLang="en-US" sz="2400" u="sng" dirty="0"/>
              <a:t>summary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across the </a:t>
            </a:r>
            <a:r>
              <a:rPr lang="en-US" altLang="en-US" sz="2400" dirty="0"/>
              <a:t>bottom of the </a:t>
            </a:r>
            <a:r>
              <a:rPr lang="en-US" altLang="en-US" sz="2400" b="1" dirty="0">
                <a:solidFill>
                  <a:srgbClr val="CC0000"/>
                </a:solidFill>
              </a:rPr>
              <a:t>last page</a:t>
            </a:r>
            <a:r>
              <a:rPr lang="en-US" altLang="en-US" sz="2400" dirty="0"/>
              <a:t> of the day’s </a:t>
            </a:r>
            <a:r>
              <a:rPr lang="en-US" altLang="en-US" sz="2400" dirty="0" smtClean="0"/>
              <a:t>notes, which answers the Essential Question</a:t>
            </a:r>
            <a:endParaRPr lang="en-US" altLang="en-US" sz="36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5734937"/>
            <a:ext cx="9144000" cy="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4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 autoUpdateAnimBg="0"/>
      <p:bldP spid="244739" grpId="0" animBg="1"/>
      <p:bldP spid="244740" grpId="0" autoUpdateAnimBg="0"/>
      <p:bldP spid="244741" grpId="0" autoUpdateAnimBg="0"/>
      <p:bldP spid="244742" grpId="0" autoUpdateAnimBg="0"/>
      <p:bldP spid="244745" grpId="0" autoUpdateAnimBg="0"/>
      <p:bldP spid="244746" grpId="0" animBg="1"/>
      <p:bldP spid="244747" grpId="0" animBg="1"/>
      <p:bldP spid="2447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9" y="85720"/>
            <a:ext cx="8315324" cy="8001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Before the Lecture Fill in Heading</a:t>
            </a:r>
            <a:endParaRPr lang="en-US" sz="4000" b="1" dirty="0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4817" y="1171567"/>
            <a:ext cx="6667406" cy="4976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own Arrow 5"/>
          <p:cNvSpPr/>
          <p:nvPr/>
        </p:nvSpPr>
        <p:spPr>
          <a:xfrm rot="1512138">
            <a:off x="6524540" y="1227106"/>
            <a:ext cx="533400" cy="1219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536853">
            <a:off x="2705099" y="2133601"/>
            <a:ext cx="533400" cy="1219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8442204">
            <a:off x="5145426" y="3974420"/>
            <a:ext cx="533400" cy="1219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1426</TotalTime>
  <Words>1111</Words>
  <Application>Microsoft Office PowerPoint</Application>
  <PresentationFormat>On-screen Show (4:3)</PresentationFormat>
  <Paragraphs>190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Some Basics</vt:lpstr>
      <vt:lpstr>C-Note Paper Samples</vt:lpstr>
      <vt:lpstr>Let’s Practice…</vt:lpstr>
      <vt:lpstr>Heading…</vt:lpstr>
      <vt:lpstr>During the Lecture</vt:lpstr>
      <vt:lpstr>Slide 7</vt:lpstr>
      <vt:lpstr>Slide 8</vt:lpstr>
      <vt:lpstr>Before the Lecture Fill in Heading</vt:lpstr>
      <vt:lpstr> When there is no Essential Questions</vt:lpstr>
      <vt:lpstr>During the Lecture</vt:lpstr>
      <vt:lpstr>After the Lesson… </vt:lpstr>
      <vt:lpstr>After the Lesson…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AVID PPT Format</dc:title>
  <dc:creator>AVID</dc:creator>
  <cp:lastModifiedBy>CHS</cp:lastModifiedBy>
  <cp:revision>61</cp:revision>
  <dcterms:created xsi:type="dcterms:W3CDTF">2011-05-12T00:43:47Z</dcterms:created>
  <dcterms:modified xsi:type="dcterms:W3CDTF">2013-08-20T17:42:20Z</dcterms:modified>
</cp:coreProperties>
</file>