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97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s/slide24.xml" ContentType="application/vnd.openxmlformats-officedocument.presentationml.slide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</p:sldMasterIdLst>
  <p:notesMasterIdLst>
    <p:notesMasterId r:id="rId42"/>
  </p:notesMasterIdLst>
  <p:sldIdLst>
    <p:sldId id="283" r:id="rId10"/>
    <p:sldId id="257" r:id="rId11"/>
    <p:sldId id="258" r:id="rId12"/>
    <p:sldId id="284" r:id="rId13"/>
    <p:sldId id="259" r:id="rId14"/>
    <p:sldId id="260" r:id="rId15"/>
    <p:sldId id="300" r:id="rId16"/>
    <p:sldId id="301" r:id="rId17"/>
    <p:sldId id="286" r:id="rId18"/>
    <p:sldId id="299" r:id="rId19"/>
    <p:sldId id="288" r:id="rId20"/>
    <p:sldId id="287" r:id="rId21"/>
    <p:sldId id="289" r:id="rId22"/>
    <p:sldId id="291" r:id="rId23"/>
    <p:sldId id="295" r:id="rId24"/>
    <p:sldId id="296" r:id="rId25"/>
    <p:sldId id="297" r:id="rId26"/>
    <p:sldId id="261" r:id="rId27"/>
    <p:sldId id="269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34578" autoAdjust="0"/>
    <p:restoredTop sz="86323" autoAdjust="0"/>
  </p:normalViewPr>
  <p:slideViewPr>
    <p:cSldViewPr>
      <p:cViewPr varScale="1">
        <p:scale>
          <a:sx n="74" d="100"/>
          <a:sy n="74" d="100"/>
        </p:scale>
        <p:origin x="-8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76" y="69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0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9" Type="http://schemas.openxmlformats.org/officeDocument/2006/relationships/slide" Target="slides/slide3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slide" Target="slides/slide20.xml"/><Relationship Id="rId41" Type="http://schemas.openxmlformats.org/officeDocument/2006/relationships/slide" Target="slides/slide3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slide" Target="slides/slide22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3F818F-0F8B-4895-9539-0551F17721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6355E4-DEAB-490B-B316-7E067C7FFB8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Let me now how this works for your class.  Did you need to modify anything, etc.?</a:t>
            </a:r>
          </a:p>
          <a:p>
            <a:pPr eaLnBrk="1" hangingPunct="1"/>
            <a:r>
              <a:rPr lang="en-US" smtClean="0"/>
              <a:t>Dr. Don L. Fisher         fisher_d@madera.k12.ca.us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6DA9A-DB85-4037-B91E-5983763E8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F8642-5A0F-40A9-A76F-9A689AAA12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03B1AA-2964-427C-8778-4211963D91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4BF0F-8E37-4193-9C22-0DAF257A5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0197D-D57C-4302-9ACC-D2E05F925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92C60-064D-4CA1-8A81-EF9B7FC81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2240B-1A34-4297-A872-10458504E7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B38DA-52D6-451E-BD40-CFBD8F659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03769-F3AA-41F2-968B-E8384245BE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DDBBB-049A-4132-9502-998C4A485A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4CD4C-D011-4757-88EF-94EC1F775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AA68A-0A7D-49ED-A3BD-3DEB64BFC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79F6D-3F18-4799-A923-890D6A544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5010C-F743-49AF-A211-733CD1EE26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5F4E3-BE6D-4EA2-A4D8-41A4C2C30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19FE6-1228-4B67-ABD7-D1948BB2D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90F0A-428B-4FA5-BE9A-A1B0E1FF7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B3458-E91A-4C82-B1C6-894F03DC1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251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251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E8E9E-5F60-40D3-B883-A44328CC8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8219A6-B7AF-40AE-B8C6-6CE047D91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5366F-7024-4A6B-9761-D090E79390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78D4A-25FF-4926-9AF7-FD77D7AD0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2A2A1-FA42-4AC6-9BE5-D096C735E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106EE-A9C1-4466-8774-37A8AE601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79F799-5ED7-4541-884C-93DE17978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6D073-095C-499C-86F8-E7FE2B5F6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3535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3535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1865C-5752-48D8-863F-E14DA9182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28943-2693-4937-BABC-512131AC8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7FE50-73F4-48F4-9A07-DC34352C2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96259-7B44-46CB-A7E4-DF751D709C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751D2-FDF2-4A61-B2E9-844AEE64E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07305-FFDD-4971-95ED-ED25AA482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4F3EA-2B0D-4BF5-9BE1-A10C2CA5EB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3BB96-3E6A-4A38-9025-72C402811E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1F4DD2-CE6B-4283-A17B-BD98B23093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633BE-DBF8-493C-B8DE-3F9DB86AF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72D66-2DBF-416F-86F1-ABAAC3EF3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EC83E-279E-4FBA-A5E8-612148D3B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CC58A-D792-44CA-8FB3-8AA30E60A7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370E2-0643-48A3-8027-3FB65BD3C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9CEE5-3640-49C1-B83C-2A2BD918DB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1855-F9DA-4DED-92C5-8BC866C3B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7EB76-86AA-496D-BFD3-7ED5A8798C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3B72B-3901-4FE3-BF87-6D2F6BFE6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E1632-A277-4043-B303-8C946C528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5B3C2-7FE4-463C-AD62-04A4677EF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3621D-35E4-45E4-8928-378435F1CB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B305A-AF60-470B-A94E-F7CDF9A4F2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EDCEB-E45F-4B60-AA54-6F6553885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6C4D4-3A3E-4953-9167-539DCCA2CF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1133-32DE-4399-96B1-6E612D091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483EB-49B9-4D69-A222-028A6F3C15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659BA-77F6-450E-88DA-75B92C781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70B3B-D5FA-4735-B17B-B34B80E4F1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251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251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C7A1C-65F3-47A4-8728-4FE7E94CE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ED439-27C4-4F1A-BB4F-80DCC564A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1941C-4E25-4440-8FA9-F720DE4EF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6363C-7D1C-49C1-92C8-C38A981BA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AD3F9-83D5-4837-BE89-E2FA28E855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6BE4C-99B2-4622-8F9A-932BA0574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37698-2A7B-4D14-8DF5-E1C099B80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09A91-231D-4C26-A828-3B7A9DEBB7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3535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3535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DA415-7939-4826-820F-E99DAF38B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F9E42-CCC8-45F8-B30D-A841B90CE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60AB0-B4A8-4732-9252-79D73C8174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825E9-61A5-4091-8687-E7950738D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A7EA1-23C6-4CF1-B224-1BC848147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868FA-6BCC-4AD8-BAC0-995233A5B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3779D-367B-454C-9900-5C091E4523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90BD2-B53B-4A97-B28F-4C0BF40AB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B0361-A25C-4FA3-A730-444F4151A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62A40-27FD-4797-8B84-B41CDF25E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94376-2357-4235-9386-9EC11702BB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A7E50D-A385-4015-8E7A-F82A4A5240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86326-E9A5-4DD8-9330-B658697C9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0BB8C0-BEEA-4773-B1B6-F7F52FF13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A1AFF-198A-4375-B753-559A5E34C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74CDD-E596-49AA-ACE1-9B9F1EE50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8A2AE-95D8-4A41-A368-8AFD8E13A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3C734-0C1C-4137-8B9B-6DE74C2EBD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AE6AE-D6F9-4334-9E85-81564D06FC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3629A-872C-4DA2-99DE-0E4786248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D53C0-8040-4E8C-8C2C-F4AF4A822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943CB-7ABC-44FC-BAB7-D2827A463C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9BE38-A745-4062-9D2C-8552B6A81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AE5CD-2538-41F1-8A63-9BF9EA8B37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30E41-C6F8-4E6A-AFF8-6E63D4FD9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C2776-88C4-4253-A6EE-D0213E913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E8192-2297-4E96-97AD-EF91F7D2B4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1FEED-643A-485E-A453-5EE96A602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539DFE-9919-444A-8984-412C558731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251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251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2B227-5980-4C81-963A-5F4C2F616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E1AC89-5C4B-44C2-8EC9-066AAFEF58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5016A-0F04-4531-A567-9749323391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3FB40-B61C-40FA-B3E0-277293A20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A079F-2231-4933-943A-E00C1F813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5B3CF-0732-436D-9D62-32564A246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25763-E62C-4B96-9EEC-E413C56CE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3535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3535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ADB12-5C8B-43A9-903B-7CC6F7295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6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7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8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9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F6D93F0-76A4-4876-8D4E-43B6F7761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4C7F54F-DAAE-495C-9E7E-4EE6327A9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E3D9077-E92F-48C9-9E6E-3BAF4E0AE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3C16306-A559-461D-96BF-202B120B6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4D49B46-DC8F-40FC-84AC-B9660CE2EE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80029D6-3B05-498B-9A76-D95E214E0F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313909C-B226-45FB-A6E1-42957C7F0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14FFC3-5687-4812-A711-2C3CDD9A4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34BACF-4005-47D8-BB93-77B4E2EA38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point?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smtClean="0"/>
              <a:t>1.</a:t>
            </a:r>
            <a:r>
              <a:rPr lang="en-US" b="1" smtClean="0">
                <a:solidFill>
                  <a:srgbClr val="C00000"/>
                </a:solidFill>
              </a:rPr>
              <a:t> Point-</a:t>
            </a:r>
            <a:r>
              <a:rPr lang="en-US" smtClean="0"/>
              <a:t>An exact location in space, usually represented by a dot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b="1" i="1" smtClean="0"/>
              <a:t>Example:</a:t>
            </a:r>
            <a:r>
              <a:rPr lang="en-US" smtClean="0"/>
              <a:t> 				Symbol: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point </a:t>
            </a:r>
            <a:r>
              <a:rPr lang="en-US" i="1" smtClean="0"/>
              <a:t>A</a:t>
            </a:r>
            <a:r>
              <a:rPr lang="en-US" smtClean="0"/>
              <a:t> </a:t>
            </a:r>
          </a:p>
        </p:txBody>
      </p:sp>
      <p:pic>
        <p:nvPicPr>
          <p:cNvPr id="10244" name="Picture 5" descr="point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4114800"/>
            <a:ext cx="1371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1219200" y="1143000"/>
            <a:ext cx="7162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</a:rPr>
              <a:t>Name each figure</a:t>
            </a:r>
          </a:p>
        </p:txBody>
      </p:sp>
      <p:sp>
        <p:nvSpPr>
          <p:cNvPr id="35843" name="Oval 3"/>
          <p:cNvSpPr>
            <a:spLocks noChangeArrowheads="1"/>
          </p:cNvSpPr>
          <p:nvPr/>
        </p:nvSpPr>
        <p:spPr bwMode="auto">
          <a:xfrm>
            <a:off x="1828800" y="1905000"/>
            <a:ext cx="457200" cy="381000"/>
          </a:xfrm>
          <a:prstGeom prst="ellipse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3399"/>
              </a:solidFill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2590800" y="1828800"/>
            <a:ext cx="2819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Point</a:t>
            </a:r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1447800" y="2819400"/>
            <a:ext cx="1752600" cy="0"/>
          </a:xfrm>
          <a:prstGeom prst="line">
            <a:avLst/>
          </a:prstGeom>
          <a:noFill/>
          <a:ln w="76200">
            <a:solidFill>
              <a:schemeClr val="tx2"/>
            </a:solidFill>
            <a:miter lim="800000"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3505200" y="24384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Line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447800" y="3352800"/>
            <a:ext cx="1676400" cy="152400"/>
            <a:chOff x="912" y="2112"/>
            <a:chExt cx="1056" cy="96"/>
          </a:xfrm>
        </p:grpSpPr>
        <p:sp>
          <p:nvSpPr>
            <p:cNvPr id="19482" name="Line 7"/>
            <p:cNvSpPr>
              <a:spLocks noChangeShapeType="1"/>
            </p:cNvSpPr>
            <p:nvPr/>
          </p:nvSpPr>
          <p:spPr bwMode="auto">
            <a:xfrm>
              <a:off x="960" y="2160"/>
              <a:ext cx="1008" cy="0"/>
            </a:xfrm>
            <a:prstGeom prst="line">
              <a:avLst/>
            </a:prstGeom>
            <a:noFill/>
            <a:ln w="76200">
              <a:solidFill>
                <a:srgbClr val="003366"/>
              </a:solidFill>
              <a:miter lim="800000"/>
              <a:headEnd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3" name="Oval 8"/>
            <p:cNvSpPr>
              <a:spLocks noChangeArrowheads="1"/>
            </p:cNvSpPr>
            <p:nvPr/>
          </p:nvSpPr>
          <p:spPr bwMode="auto">
            <a:xfrm>
              <a:off x="912" y="2112"/>
              <a:ext cx="144" cy="9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505200" y="3124200"/>
            <a:ext cx="1447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Ray</a:t>
            </a:r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3276600" y="3733800"/>
            <a:ext cx="3276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Line Segment</a:t>
            </a:r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524000" y="4343400"/>
            <a:ext cx="1143000" cy="914400"/>
            <a:chOff x="960" y="2736"/>
            <a:chExt cx="720" cy="576"/>
          </a:xfrm>
        </p:grpSpPr>
        <p:sp>
          <p:nvSpPr>
            <p:cNvPr id="19480" name="Line 14"/>
            <p:cNvSpPr>
              <a:spLocks noChangeShapeType="1"/>
            </p:cNvSpPr>
            <p:nvPr/>
          </p:nvSpPr>
          <p:spPr bwMode="auto">
            <a:xfrm>
              <a:off x="1296" y="2736"/>
              <a:ext cx="0" cy="576"/>
            </a:xfrm>
            <a:prstGeom prst="line">
              <a:avLst/>
            </a:prstGeom>
            <a:noFill/>
            <a:ln w="57150">
              <a:solidFill>
                <a:schemeClr val="tx2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81" name="Line 15"/>
            <p:cNvSpPr>
              <a:spLocks noChangeShapeType="1"/>
            </p:cNvSpPr>
            <p:nvPr/>
          </p:nvSpPr>
          <p:spPr bwMode="auto">
            <a:xfrm>
              <a:off x="960" y="3024"/>
              <a:ext cx="720" cy="0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1371600" y="3962400"/>
            <a:ext cx="1676400" cy="152400"/>
            <a:chOff x="864" y="2496"/>
            <a:chExt cx="1056" cy="96"/>
          </a:xfrm>
        </p:grpSpPr>
        <p:sp>
          <p:nvSpPr>
            <p:cNvPr id="19477" name="Line 10"/>
            <p:cNvSpPr>
              <a:spLocks noChangeShapeType="1"/>
            </p:cNvSpPr>
            <p:nvPr/>
          </p:nvSpPr>
          <p:spPr bwMode="auto">
            <a:xfrm>
              <a:off x="912" y="2544"/>
              <a:ext cx="96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78" name="Oval 11"/>
            <p:cNvSpPr>
              <a:spLocks noChangeArrowheads="1"/>
            </p:cNvSpPr>
            <p:nvPr/>
          </p:nvSpPr>
          <p:spPr bwMode="auto">
            <a:xfrm>
              <a:off x="864" y="2496"/>
              <a:ext cx="96" cy="9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79" name="Oval 12"/>
            <p:cNvSpPr>
              <a:spLocks noChangeArrowheads="1"/>
            </p:cNvSpPr>
            <p:nvPr/>
          </p:nvSpPr>
          <p:spPr bwMode="auto">
            <a:xfrm>
              <a:off x="1824" y="2496"/>
              <a:ext cx="96" cy="96"/>
            </a:xfrm>
            <a:prstGeom prst="ellipse">
              <a:avLst/>
            </a:prstGeom>
            <a:solidFill>
              <a:srgbClr val="00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3048000" y="4572000"/>
            <a:ext cx="2895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Perpendicular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1524000" y="5257800"/>
            <a:ext cx="1371600" cy="685800"/>
            <a:chOff x="960" y="3312"/>
            <a:chExt cx="864" cy="432"/>
          </a:xfrm>
        </p:grpSpPr>
        <p:sp>
          <p:nvSpPr>
            <p:cNvPr id="19475" name="Line 17"/>
            <p:cNvSpPr>
              <a:spLocks noChangeShapeType="1"/>
            </p:cNvSpPr>
            <p:nvPr/>
          </p:nvSpPr>
          <p:spPr bwMode="auto">
            <a:xfrm flipV="1">
              <a:off x="1008" y="3408"/>
              <a:ext cx="672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76" name="Line 19"/>
            <p:cNvSpPr>
              <a:spLocks noChangeShapeType="1"/>
            </p:cNvSpPr>
            <p:nvPr/>
          </p:nvSpPr>
          <p:spPr bwMode="auto">
            <a:xfrm>
              <a:off x="960" y="3312"/>
              <a:ext cx="864" cy="43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3048000" y="54102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Intersecting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1371600" y="6172200"/>
            <a:ext cx="1752600" cy="304800"/>
            <a:chOff x="864" y="3888"/>
            <a:chExt cx="1104" cy="192"/>
          </a:xfrm>
        </p:grpSpPr>
        <p:sp>
          <p:nvSpPr>
            <p:cNvPr id="19473" name="Line 21"/>
            <p:cNvSpPr>
              <a:spLocks noChangeShapeType="1"/>
            </p:cNvSpPr>
            <p:nvPr/>
          </p:nvSpPr>
          <p:spPr bwMode="auto">
            <a:xfrm>
              <a:off x="864" y="3888"/>
              <a:ext cx="1104" cy="0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474" name="Line 22"/>
            <p:cNvSpPr>
              <a:spLocks noChangeShapeType="1"/>
            </p:cNvSpPr>
            <p:nvPr/>
          </p:nvSpPr>
          <p:spPr bwMode="auto">
            <a:xfrm>
              <a:off x="864" y="4080"/>
              <a:ext cx="1104" cy="0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3352800" y="60198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Parallel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animBg="1" autoUpdateAnimBg="0"/>
      <p:bldP spid="35844" grpId="0" autoUpdateAnimBg="0"/>
      <p:bldP spid="35845" grpId="0" animBg="1"/>
      <p:bldP spid="35846" grpId="0" autoUpdateAnimBg="0"/>
      <p:bldP spid="35849" grpId="0" autoUpdateAnimBg="0"/>
      <p:bldP spid="35853" grpId="0" autoUpdateAnimBg="0"/>
      <p:bldP spid="35856" grpId="0" autoUpdateAnimBg="0"/>
      <p:bldP spid="35860" grpId="0" autoUpdateAnimBg="0"/>
      <p:bldP spid="3586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9600" smtClean="0"/>
              <a:t>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z="9600" smtClean="0"/>
              <a:t>				point</a:t>
            </a:r>
            <a:endParaRPr lang="en-US" smtClean="0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z="9600" smtClean="0"/>
              <a:t>				ray</a:t>
            </a:r>
            <a:endParaRPr lang="en-US" smtClean="0"/>
          </a:p>
        </p:txBody>
      </p:sp>
      <p:sp>
        <p:nvSpPr>
          <p:cNvPr id="21508" name="Line 4"/>
          <p:cNvSpPr>
            <a:spLocks noChangeShapeType="1"/>
          </p:cNvSpPr>
          <p:nvPr/>
        </p:nvSpPr>
        <p:spPr bwMode="auto">
          <a:xfrm flipV="1">
            <a:off x="1981200" y="1295400"/>
            <a:ext cx="3733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960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z="9600" smtClean="0"/>
              <a:t>  	line segment</a:t>
            </a:r>
            <a:endParaRPr lang="en-US" smtClean="0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2514600" y="12192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oval" w="med" len="med"/>
            <a:tailEnd type="oval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9600" smtClean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8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9600" smtClean="0"/>
              <a:t>         line</a:t>
            </a:r>
            <a:endParaRPr lang="en-US" sz="2800" smtClean="0"/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2514600" y="1219200"/>
            <a:ext cx="388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9600" smtClean="0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8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9600" smtClean="0"/>
              <a:t>  parallel lines</a:t>
            </a:r>
            <a:endParaRPr lang="en-US" sz="2800" smtClean="0"/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 flipV="1">
            <a:off x="2819400" y="1371600"/>
            <a:ext cx="3276600" cy="198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 flipV="1">
            <a:off x="2514600" y="457200"/>
            <a:ext cx="3505200" cy="213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9600" smtClean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8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8800" smtClean="0"/>
              <a:t> intersecting          lines</a:t>
            </a:r>
            <a:endParaRPr lang="en-US" sz="2400" smtClean="0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2209800" y="1447800"/>
            <a:ext cx="411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 flipV="1">
            <a:off x="2514600" y="457200"/>
            <a:ext cx="3505200" cy="2133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3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9600" smtClean="0"/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743200"/>
            <a:ext cx="84582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9600" smtClean="0"/>
              <a:t> perpendicular        </a:t>
            </a:r>
          </a:p>
          <a:p>
            <a:pPr eaLnBrk="1" hangingPunct="1">
              <a:buFontTx/>
              <a:buNone/>
            </a:pPr>
            <a:r>
              <a:rPr lang="en-US" sz="9600" smtClean="0"/>
              <a:t>        lines</a:t>
            </a:r>
            <a:endParaRPr lang="en-US" sz="2800" smtClean="0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3429000" y="304800"/>
            <a:ext cx="1981200" cy="2667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V="1">
            <a:off x="2438400" y="533400"/>
            <a:ext cx="3429000" cy="2057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27652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27653" name="Picture 6" descr="parallel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505200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28676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28677" name="Picture 6" descr="intersect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505200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line?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2.</a:t>
            </a:r>
            <a:r>
              <a:rPr lang="en-US" b="1" dirty="0" smtClean="0">
                <a:solidFill>
                  <a:srgbClr val="FF0000"/>
                </a:solidFill>
              </a:rPr>
              <a:t> Line-</a:t>
            </a:r>
            <a:r>
              <a:rPr lang="en-US" b="1" dirty="0" smtClean="0"/>
              <a:t> </a:t>
            </a:r>
            <a:r>
              <a:rPr lang="en-US" dirty="0" smtClean="0"/>
              <a:t> a straight path in a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plane </a:t>
            </a:r>
            <a:r>
              <a:rPr lang="en-US" dirty="0" smtClean="0"/>
              <a:t>that goes on forever in opposite directions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Example: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Symbol</a:t>
            </a:r>
          </a:p>
        </p:txBody>
      </p:sp>
      <p:pic>
        <p:nvPicPr>
          <p:cNvPr id="11268" name="Picture 5" descr="line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886200"/>
            <a:ext cx="602456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29700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29701" name="Picture 6" descr="intersect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429000"/>
            <a:ext cx="3124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30724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0725" name="Picture 6" descr="perpen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3528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31748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1749" name="Picture 6" descr="intersect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352800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32772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2773" name="Picture 6" descr="perpe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4290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3797" name="Picture 6" descr="intersect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352800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Is the following shape a parallel line, a</a:t>
            </a:r>
          </a:p>
          <a:p>
            <a:pPr eaLnBrk="1" hangingPunct="1">
              <a:buFontTx/>
              <a:buNone/>
            </a:pPr>
            <a:r>
              <a:rPr lang="en-US" smtClean="0"/>
              <a:t>perpendicular line, or an intersecting line?</a:t>
            </a:r>
          </a:p>
        </p:txBody>
      </p:sp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4821" name="Picture 6" descr="intersect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3505200"/>
            <a:ext cx="2819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Is the following a point, a line, a line segment, or a ray?</a:t>
            </a:r>
          </a:p>
        </p:txBody>
      </p:sp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5845" name="Picture 7" descr="lineseg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3581400"/>
            <a:ext cx="48006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Is the following a point, a line, a line segment, or a ray?</a:t>
            </a:r>
          </a:p>
        </p:txBody>
      </p:sp>
      <p:sp>
        <p:nvSpPr>
          <p:cNvPr id="36868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6869" name="Picture 6" descr="ray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733800"/>
            <a:ext cx="5562600" cy="231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Is the following a point, a line, a line segment, or a ray?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7893" name="Picture 6" descr="line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657600"/>
            <a:ext cx="5638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Is the following a point, a line, a line segment, or a ray?</a:t>
            </a:r>
          </a:p>
        </p:txBody>
      </p:sp>
      <p:sp>
        <p:nvSpPr>
          <p:cNvPr id="38916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8917" name="Picture 6" descr="ray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505200"/>
            <a:ext cx="51816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line segment?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b="1" dirty="0" smtClean="0"/>
              <a:t>3.</a:t>
            </a:r>
            <a:r>
              <a:rPr lang="en-US" b="1" dirty="0" smtClean="0">
                <a:solidFill>
                  <a:srgbClr val="C00000"/>
                </a:solidFill>
              </a:rPr>
              <a:t> line segment-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part of a line that includes two points, called endpoints, and all of the points between them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Example: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line segment </a:t>
            </a:r>
            <a:r>
              <a:rPr lang="en-US" i="1" dirty="0" smtClean="0"/>
              <a:t>AB</a:t>
            </a:r>
            <a:r>
              <a:rPr lang="en-US" dirty="0" smtClean="0"/>
              <a:t>  or line segment </a:t>
            </a:r>
            <a:r>
              <a:rPr lang="en-US" i="1" dirty="0" smtClean="0"/>
              <a:t>BA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i="1" dirty="0" smtClean="0"/>
              <a:t>Symbol:</a:t>
            </a:r>
            <a:r>
              <a:rPr lang="en-US" dirty="0" smtClean="0"/>
              <a:t> </a:t>
            </a:r>
          </a:p>
        </p:txBody>
      </p:sp>
      <p:pic>
        <p:nvPicPr>
          <p:cNvPr id="12292" name="Picture 5" descr="line_seg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962400"/>
            <a:ext cx="58293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Is the following a point, a line, a line segment, or a ray?</a:t>
            </a:r>
          </a:p>
        </p:txBody>
      </p:sp>
      <p:sp>
        <p:nvSpPr>
          <p:cNvPr id="39940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39941" name="Picture 6" descr="poin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3429000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Is the following a point, a line, a line segment, or a ray?</a:t>
            </a:r>
          </a:p>
        </p:txBody>
      </p:sp>
      <p:sp>
        <p:nvSpPr>
          <p:cNvPr id="40964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40965" name="Picture 6" descr="lineseg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3581400"/>
            <a:ext cx="48768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Is the following a point, a line, a line segment, or a ray?</a:t>
            </a:r>
          </a:p>
        </p:txBody>
      </p:sp>
      <p:sp>
        <p:nvSpPr>
          <p:cNvPr id="41988" name="WordArt 4"/>
          <p:cNvSpPr>
            <a:spLocks noChangeArrowheads="1" noChangeShapeType="1" noTextEdit="1"/>
          </p:cNvSpPr>
          <p:nvPr/>
        </p:nvSpPr>
        <p:spPr bwMode="auto">
          <a:xfrm>
            <a:off x="1600200" y="228600"/>
            <a:ext cx="5657850" cy="1466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 Black"/>
              </a:rPr>
              <a:t>What is it?</a:t>
            </a:r>
          </a:p>
        </p:txBody>
      </p:sp>
      <p:pic>
        <p:nvPicPr>
          <p:cNvPr id="41989" name="Picture 6" descr="ray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3657600"/>
            <a:ext cx="5638800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ray?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4. </a:t>
            </a:r>
            <a:r>
              <a:rPr lang="en-US" b="1" u="sng" smtClean="0">
                <a:solidFill>
                  <a:srgbClr val="C00000"/>
                </a:solidFill>
              </a:rPr>
              <a:t>Ray</a:t>
            </a:r>
            <a:r>
              <a:rPr lang="en-US" b="1" smtClean="0"/>
              <a:t>-</a:t>
            </a:r>
            <a:r>
              <a:rPr lang="en-US" smtClean="0"/>
              <a:t>A part of a line, with one endpoint, that continues without end in one direction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b="1" i="1" smtClean="0"/>
              <a:t>Example: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  </a:t>
            </a:r>
            <a:br>
              <a:rPr lang="en-US" smtClean="0"/>
            </a:br>
            <a:r>
              <a:rPr lang="en-US" smtClean="0"/>
              <a:t>ray </a:t>
            </a:r>
            <a:r>
              <a:rPr lang="en-US" i="1" smtClean="0"/>
              <a:t>CD</a:t>
            </a:r>
            <a:r>
              <a:rPr lang="en-US" smtClean="0"/>
              <a:t>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Symbol:</a:t>
            </a:r>
          </a:p>
        </p:txBody>
      </p:sp>
      <p:pic>
        <p:nvPicPr>
          <p:cNvPr id="13316" name="Picture 5" descr="ray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495800"/>
            <a:ext cx="53340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parallel line?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5.</a:t>
            </a:r>
            <a:r>
              <a:rPr lang="en-US" b="1" dirty="0" smtClean="0">
                <a:solidFill>
                  <a:srgbClr val="C00000"/>
                </a:solidFill>
              </a:rPr>
              <a:t> parallel lines-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Lines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 a plane that never intersect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Example:</a:t>
            </a:r>
            <a:r>
              <a:rPr lang="en-US" dirty="0" smtClean="0"/>
              <a:t> 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Symbol: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</a:p>
        </p:txBody>
      </p:sp>
      <p:pic>
        <p:nvPicPr>
          <p:cNvPr id="14340" name="Picture 5" descr="parallel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733800"/>
            <a:ext cx="6424613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a perpendicular line?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6. </a:t>
            </a:r>
            <a:r>
              <a:rPr lang="en-US" b="1" dirty="0" smtClean="0">
                <a:solidFill>
                  <a:srgbClr val="C00000"/>
                </a:solidFill>
              </a:rPr>
              <a:t>Perpendicular lines-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Two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lines that intersect to form four right angles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i="1" dirty="0" smtClean="0"/>
              <a:t>Example:</a:t>
            </a:r>
            <a:r>
              <a:rPr lang="en-US" dirty="0" smtClean="0"/>
              <a:t>                                 </a:t>
            </a:r>
            <a:r>
              <a:rPr lang="en-US" b="1" dirty="0" smtClean="0"/>
              <a:t>Symbol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 smtClean="0"/>
              <a:t> </a:t>
            </a:r>
          </a:p>
        </p:txBody>
      </p:sp>
      <p:pic>
        <p:nvPicPr>
          <p:cNvPr id="15364" name="Picture 5" descr="perpendicular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810000"/>
            <a:ext cx="36576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7.</a:t>
            </a:r>
            <a:r>
              <a:rPr lang="en-US" u="sng" smtClean="0">
                <a:solidFill>
                  <a:srgbClr val="FF0000"/>
                </a:solidFill>
              </a:rPr>
              <a:t> Intersecting lines</a:t>
            </a:r>
            <a:r>
              <a:rPr lang="en-US" u="sng" smtClean="0"/>
              <a:t>-</a:t>
            </a:r>
            <a:r>
              <a:rPr lang="en-US" smtClean="0"/>
              <a:t>Lines that cross each other but don’t form right angles. </a:t>
            </a:r>
            <a:endParaRPr lang="en-US" u="sng" smtClean="0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914400" y="3505200"/>
            <a:ext cx="3352800" cy="1676400"/>
            <a:chOff x="960" y="3312"/>
            <a:chExt cx="864" cy="432"/>
          </a:xfrm>
        </p:grpSpPr>
        <p:sp>
          <p:nvSpPr>
            <p:cNvPr id="16389" name="Line 17"/>
            <p:cNvSpPr>
              <a:spLocks noChangeShapeType="1"/>
            </p:cNvSpPr>
            <p:nvPr/>
          </p:nvSpPr>
          <p:spPr bwMode="auto">
            <a:xfrm flipV="1">
              <a:off x="1008" y="3408"/>
              <a:ext cx="672" cy="28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390" name="Line 19"/>
            <p:cNvSpPr>
              <a:spLocks noChangeShapeType="1"/>
            </p:cNvSpPr>
            <p:nvPr/>
          </p:nvSpPr>
          <p:spPr bwMode="auto">
            <a:xfrm>
              <a:off x="960" y="3312"/>
              <a:ext cx="864" cy="43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miter lim="800000"/>
              <a:headEnd type="triangle" w="med" len="med"/>
              <a:tailEnd type="triangle" w="med" len="med"/>
            </a:ln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r>
              <a:rPr lang="en-US" smtClean="0"/>
              <a:t>8. </a:t>
            </a:r>
            <a:r>
              <a:rPr lang="en-US" u="sng" smtClean="0">
                <a:solidFill>
                  <a:srgbClr val="FF0000"/>
                </a:solidFill>
              </a:rPr>
              <a:t>Angle</a:t>
            </a:r>
            <a:r>
              <a:rPr lang="en-US" smtClean="0"/>
              <a:t>-Is formed when two rays share a common endpoint. </a:t>
            </a:r>
          </a:p>
          <a:p>
            <a:pPr>
              <a:buFontTx/>
              <a:buNone/>
            </a:pPr>
            <a:r>
              <a:rPr lang="en-US" smtClean="0"/>
              <a:t>We Can write angles three different ways</a:t>
            </a:r>
          </a:p>
          <a:p>
            <a:pPr>
              <a:buFontTx/>
              <a:buNone/>
            </a:pPr>
            <a:r>
              <a:rPr lang="en-US" smtClean="0"/>
              <a:t>                                                   </a:t>
            </a:r>
          </a:p>
          <a:p>
            <a:pPr>
              <a:buFontTx/>
              <a:buNone/>
            </a:pPr>
            <a:r>
              <a:rPr lang="en-US" smtClean="0"/>
              <a:t>							Symbol</a:t>
            </a: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V="1">
            <a:off x="914400" y="4343400"/>
            <a:ext cx="1219200" cy="10810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914400" y="4800600"/>
            <a:ext cx="2743200" cy="6619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TextBox 7"/>
          <p:cNvSpPr txBox="1">
            <a:spLocks noChangeArrowheads="1"/>
          </p:cNvSpPr>
          <p:nvPr/>
        </p:nvSpPr>
        <p:spPr bwMode="auto">
          <a:xfrm>
            <a:off x="1219200" y="43434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T</a:t>
            </a:r>
          </a:p>
        </p:txBody>
      </p:sp>
      <p:sp>
        <p:nvSpPr>
          <p:cNvPr id="17415" name="TextBox 8"/>
          <p:cNvSpPr txBox="1">
            <a:spLocks noChangeArrowheads="1"/>
          </p:cNvSpPr>
          <p:nvPr/>
        </p:nvSpPr>
        <p:spPr bwMode="auto">
          <a:xfrm>
            <a:off x="2590800" y="52578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C</a:t>
            </a:r>
          </a:p>
        </p:txBody>
      </p:sp>
      <p:sp>
        <p:nvSpPr>
          <p:cNvPr id="17416" name="TextBox 9"/>
          <p:cNvSpPr txBox="1">
            <a:spLocks noChangeArrowheads="1"/>
          </p:cNvSpPr>
          <p:nvPr/>
        </p:nvSpPr>
        <p:spPr bwMode="auto">
          <a:xfrm>
            <a:off x="457200" y="54864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V</a:t>
            </a:r>
          </a:p>
        </p:txBody>
      </p:sp>
      <p:sp>
        <p:nvSpPr>
          <p:cNvPr id="13" name="Oval 12"/>
          <p:cNvSpPr/>
          <p:nvPr/>
        </p:nvSpPr>
        <p:spPr>
          <a:xfrm>
            <a:off x="1447800" y="4724400"/>
            <a:ext cx="228600" cy="2286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667000" y="4876800"/>
            <a:ext cx="228600" cy="2286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>
              <a:buFontTx/>
              <a:buNone/>
            </a:pPr>
            <a:r>
              <a:rPr lang="en-US" smtClean="0"/>
              <a:t>				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7696200" cy="17526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72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Lines &amp; Angles</a:t>
            </a: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 flipV="1">
            <a:off x="1066800" y="2286000"/>
            <a:ext cx="1905000" cy="2209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>
            <a:off x="1219200" y="2971800"/>
            <a:ext cx="3352800" cy="4572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 flipV="1">
            <a:off x="3581400" y="4419600"/>
            <a:ext cx="4419600" cy="1066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80" name="Line 8"/>
          <p:cNvSpPr>
            <a:spLocks noChangeShapeType="1"/>
          </p:cNvSpPr>
          <p:nvPr/>
        </p:nvSpPr>
        <p:spPr bwMode="auto">
          <a:xfrm flipV="1">
            <a:off x="3581400" y="2514600"/>
            <a:ext cx="3352800" cy="2971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oval" w="med" len="med"/>
            <a:tailEnd type="arrow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4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animBg="1"/>
      <p:bldP spid="54278" grpId="0" animBg="1"/>
      <p:bldP spid="54279" grpId="0" animBg="1"/>
      <p:bldP spid="54280" grpId="0" animBg="1"/>
    </p:bldLst>
  </p:timing>
</p:sld>
</file>

<file path=ppt/theme/theme1.xml><?xml version="1.0" encoding="utf-8"?>
<a:theme xmlns:a="http://schemas.openxmlformats.org/drawingml/2006/main" name="008">
  <a:themeElements>
    <a:clrScheme name="008 8">
      <a:dk1>
        <a:srgbClr val="000000"/>
      </a:dk1>
      <a:lt1>
        <a:srgbClr val="64F0BE"/>
      </a:lt1>
      <a:dk2>
        <a:srgbClr val="1C1C1C"/>
      </a:dk2>
      <a:lt2>
        <a:srgbClr val="4D4D4D"/>
      </a:lt2>
      <a:accent1>
        <a:srgbClr val="008000"/>
      </a:accent1>
      <a:accent2>
        <a:srgbClr val="00FFFF"/>
      </a:accent2>
      <a:accent3>
        <a:srgbClr val="B8F6DB"/>
      </a:accent3>
      <a:accent4>
        <a:srgbClr val="000000"/>
      </a:accent4>
      <a:accent5>
        <a:srgbClr val="AAC0AA"/>
      </a:accent5>
      <a:accent6>
        <a:srgbClr val="00E7E7"/>
      </a:accent6>
      <a:hlink>
        <a:srgbClr val="3366FF"/>
      </a:hlink>
      <a:folHlink>
        <a:srgbClr val="FFCC66"/>
      </a:folHlink>
    </a:clrScheme>
    <a:fontScheme name="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08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8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8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8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8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8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8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08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08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8">
      <a:dk1>
        <a:srgbClr val="000000"/>
      </a:dk1>
      <a:lt1>
        <a:srgbClr val="64F0BE"/>
      </a:lt1>
      <a:dk2>
        <a:srgbClr val="1C1C1C"/>
      </a:dk2>
      <a:lt2>
        <a:srgbClr val="4D4D4D"/>
      </a:lt2>
      <a:accent1>
        <a:srgbClr val="008000"/>
      </a:accent1>
      <a:accent2>
        <a:srgbClr val="00FFFF"/>
      </a:accent2>
      <a:accent3>
        <a:srgbClr val="B8F6DB"/>
      </a:accent3>
      <a:accent4>
        <a:srgbClr val="000000"/>
      </a:accent4>
      <a:accent5>
        <a:srgbClr val="AAC0AA"/>
      </a:accent5>
      <a:accent6>
        <a:srgbClr val="00E7E7"/>
      </a:accent6>
      <a:hlink>
        <a:srgbClr val="3366FF"/>
      </a:hlink>
      <a:folHlink>
        <a:srgbClr val="FFCC66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8">
      <a:dk1>
        <a:srgbClr val="000000"/>
      </a:dk1>
      <a:lt1>
        <a:srgbClr val="64F0BE"/>
      </a:lt1>
      <a:dk2>
        <a:srgbClr val="1C1C1C"/>
      </a:dk2>
      <a:lt2>
        <a:srgbClr val="4D4D4D"/>
      </a:lt2>
      <a:accent1>
        <a:srgbClr val="008000"/>
      </a:accent1>
      <a:accent2>
        <a:srgbClr val="00FFFF"/>
      </a:accent2>
      <a:accent3>
        <a:srgbClr val="B8F6DB"/>
      </a:accent3>
      <a:accent4>
        <a:srgbClr val="000000"/>
      </a:accent4>
      <a:accent5>
        <a:srgbClr val="AAC0AA"/>
      </a:accent5>
      <a:accent6>
        <a:srgbClr val="00E7E7"/>
      </a:accent6>
      <a:hlink>
        <a:srgbClr val="3366FF"/>
      </a:hlink>
      <a:folHlink>
        <a:srgbClr val="FFCC66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C:\DOCUME~1\Craig\LOCALS~1\Temp\Temporary Directory 3 for free_gradients1.zip\free_gradients1\gradients1\008.pot</Template>
  <TotalTime>235</TotalTime>
  <Words>541</Words>
  <Application>Microsoft Office PowerPoint</Application>
  <PresentationFormat>On-screen Show (4:3)</PresentationFormat>
  <Paragraphs>120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32</vt:i4>
      </vt:variant>
    </vt:vector>
  </HeadingPairs>
  <TitlesOfParts>
    <vt:vector size="42" baseType="lpstr">
      <vt:lpstr>Arial</vt:lpstr>
      <vt:lpstr>008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What is a point?</vt:lpstr>
      <vt:lpstr>What is a line?</vt:lpstr>
      <vt:lpstr>What is a line segment?</vt:lpstr>
      <vt:lpstr>What is a ray?</vt:lpstr>
      <vt:lpstr>What is a parallel line?</vt:lpstr>
      <vt:lpstr>What is a perpendicular line?</vt:lpstr>
      <vt:lpstr>Slide 7</vt:lpstr>
      <vt:lpstr>Slide 8</vt:lpstr>
      <vt:lpstr> </vt:lpstr>
      <vt:lpstr>Slide 10</vt:lpstr>
      <vt:lpstr>.</vt:lpstr>
      <vt:lpstr> </vt:lpstr>
      <vt:lpstr>Slide 13</vt:lpstr>
      <vt:lpstr>Slide 14</vt:lpstr>
      <vt:lpstr>Slide 15</vt:lpstr>
      <vt:lpstr>Slide 16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carroll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dunkleberger</dc:creator>
  <cp:lastModifiedBy>emayer</cp:lastModifiedBy>
  <cp:revision>15</cp:revision>
  <dcterms:created xsi:type="dcterms:W3CDTF">2006-01-14T18:36:36Z</dcterms:created>
  <dcterms:modified xsi:type="dcterms:W3CDTF">2015-03-27T21:58:09Z</dcterms:modified>
</cp:coreProperties>
</file>