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326" r:id="rId12"/>
    <p:sldId id="263" r:id="rId13"/>
    <p:sldId id="316" r:id="rId14"/>
    <p:sldId id="317" r:id="rId15"/>
    <p:sldId id="269" r:id="rId16"/>
    <p:sldId id="327" r:id="rId17"/>
    <p:sldId id="270" r:id="rId18"/>
    <p:sldId id="318" r:id="rId19"/>
    <p:sldId id="319" r:id="rId20"/>
    <p:sldId id="320" r:id="rId21"/>
    <p:sldId id="321" r:id="rId22"/>
    <p:sldId id="272" r:id="rId23"/>
    <p:sldId id="274" r:id="rId24"/>
    <p:sldId id="322" r:id="rId25"/>
    <p:sldId id="328" r:id="rId26"/>
    <p:sldId id="329" r:id="rId27"/>
    <p:sldId id="267" r:id="rId28"/>
    <p:sldId id="268" r:id="rId29"/>
    <p:sldId id="271" r:id="rId30"/>
    <p:sldId id="323" r:id="rId31"/>
    <p:sldId id="330" r:id="rId32"/>
    <p:sldId id="331" r:id="rId33"/>
    <p:sldId id="273" r:id="rId34"/>
    <p:sldId id="332" r:id="rId35"/>
    <p:sldId id="333" r:id="rId36"/>
    <p:sldId id="286" r:id="rId37"/>
    <p:sldId id="287" r:id="rId38"/>
    <p:sldId id="275" r:id="rId39"/>
    <p:sldId id="334" r:id="rId40"/>
    <p:sldId id="335" r:id="rId41"/>
    <p:sldId id="277" r:id="rId42"/>
    <p:sldId id="336" r:id="rId43"/>
    <p:sldId id="341" r:id="rId44"/>
    <p:sldId id="337" r:id="rId45"/>
    <p:sldId id="338" r:id="rId46"/>
    <p:sldId id="339" r:id="rId47"/>
    <p:sldId id="340" r:id="rId48"/>
    <p:sldId id="278" r:id="rId49"/>
    <p:sldId id="342" r:id="rId50"/>
    <p:sldId id="343" r:id="rId51"/>
    <p:sldId id="299" r:id="rId52"/>
    <p:sldId id="300" r:id="rId53"/>
    <p:sldId id="280" r:id="rId54"/>
    <p:sldId id="344" r:id="rId55"/>
    <p:sldId id="345" r:id="rId56"/>
    <p:sldId id="282" r:id="rId57"/>
    <p:sldId id="346" r:id="rId58"/>
    <p:sldId id="284" r:id="rId59"/>
    <p:sldId id="347" r:id="rId60"/>
    <p:sldId id="348" r:id="rId61"/>
    <p:sldId id="349" r:id="rId62"/>
    <p:sldId id="350" r:id="rId63"/>
    <p:sldId id="285" r:id="rId64"/>
    <p:sldId id="351" r:id="rId65"/>
    <p:sldId id="288" r:id="rId66"/>
    <p:sldId id="352" r:id="rId67"/>
    <p:sldId id="353" r:id="rId68"/>
    <p:sldId id="289" r:id="rId69"/>
    <p:sldId id="358" r:id="rId70"/>
    <p:sldId id="354" r:id="rId71"/>
    <p:sldId id="355" r:id="rId72"/>
    <p:sldId id="356" r:id="rId73"/>
    <p:sldId id="357" r:id="rId74"/>
    <p:sldId id="325"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7.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7.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7.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7.xml"/></Relationships>
</file>

<file path=ppt/slides/_rels/slide5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7.xml"/></Relationships>
</file>

<file path=ppt/slides/_rels/slide6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6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67.xml"/></Relationships>
</file>

<file path=ppt/slides/_rels/slide6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67.xml"/></Relationships>
</file>

<file path=ppt/slides/_rels/slide6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67.xml"/></Relationships>
</file>

<file path=ppt/slides/_rels/slide68.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67.xml"/></Relationships>
</file>

<file path=ppt/slides/_rels/slide6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21</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Cooling System, Operation and Diagnosis</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THERMOSTATS (1 of 2)</a:t>
            </a:r>
            <a:endParaRPr lang="en-US" dirty="0">
              <a:latin typeface="+mj-lt"/>
            </a:endParaRPr>
          </a:p>
        </p:txBody>
      </p:sp>
      <p:sp>
        <p:nvSpPr>
          <p:cNvPr id="28675" name="Content Placeholder 2"/>
          <p:cNvSpPr>
            <a:spLocks noGrp="1"/>
          </p:cNvSpPr>
          <p:nvPr>
            <p:ph idx="1"/>
          </p:nvPr>
        </p:nvSpPr>
        <p:spPr>
          <a:xfrm>
            <a:off x="228600" y="1600200"/>
            <a:ext cx="8458200" cy="4525963"/>
          </a:xfrm>
        </p:spPr>
        <p:txBody>
          <a:bodyPr/>
          <a:lstStyle/>
          <a:p>
            <a:r>
              <a:rPr lang="en-US" dirty="0" smtClean="0"/>
              <a:t>The thermostat is designed to control the minimum normal operating temperature of the engine.</a:t>
            </a:r>
          </a:p>
          <a:p>
            <a:r>
              <a:rPr lang="en-US" dirty="0" smtClean="0"/>
              <a:t>A wax-based plastic pellet is on the engine side of the thermostat. </a:t>
            </a:r>
            <a:endParaRPr lang="en-US" dirty="0"/>
          </a:p>
          <a:p>
            <a:r>
              <a:rPr lang="en-US" dirty="0" smtClean="0"/>
              <a:t>As the engine warms the pellet swells and moves a mechanical link that opens the thermostat allowing coolant to flow to the radiator.</a:t>
            </a:r>
          </a:p>
          <a:p>
            <a:endParaRPr lang="en-US" dirty="0"/>
          </a:p>
          <a:p>
            <a:endParaRPr lang="en-US" dirty="0"/>
          </a:p>
        </p:txBody>
      </p:sp>
    </p:spTree>
    <p:extLst>
      <p:ext uri="{BB962C8B-B14F-4D97-AF65-F5344CB8AC3E}">
        <p14:creationId xmlns:p14="http://schemas.microsoft.com/office/powerpoint/2010/main" val="7266959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THERMOSTATS (2 of 2)</a:t>
            </a:r>
            <a:endParaRPr lang="en-US" dirty="0">
              <a:latin typeface="+mj-lt"/>
            </a:endParaRPr>
          </a:p>
        </p:txBody>
      </p:sp>
      <p:sp>
        <p:nvSpPr>
          <p:cNvPr id="3" name="Content Placeholder 2"/>
          <p:cNvSpPr>
            <a:spLocks noGrp="1"/>
          </p:cNvSpPr>
          <p:nvPr>
            <p:ph idx="1"/>
          </p:nvPr>
        </p:nvSpPr>
        <p:spPr/>
        <p:txBody>
          <a:bodyPr/>
          <a:lstStyle/>
          <a:p>
            <a:r>
              <a:rPr lang="en-US" sz="2400" dirty="0" smtClean="0"/>
              <a:t>Thermostat testing:</a:t>
            </a:r>
          </a:p>
          <a:p>
            <a:pPr lvl="1"/>
            <a:r>
              <a:rPr lang="en-US" sz="2000" dirty="0" smtClean="0"/>
              <a:t>Hot water method</a:t>
            </a:r>
          </a:p>
          <a:p>
            <a:pPr lvl="1"/>
            <a:r>
              <a:rPr lang="en-US" sz="2000" dirty="0" smtClean="0"/>
              <a:t>Infrared thermometer method</a:t>
            </a:r>
          </a:p>
          <a:p>
            <a:pPr lvl="1"/>
            <a:r>
              <a:rPr lang="en-US" sz="2000" dirty="0" smtClean="0"/>
              <a:t>San tool method</a:t>
            </a:r>
          </a:p>
          <a:p>
            <a:r>
              <a:rPr lang="en-US" sz="2400" dirty="0" smtClean="0"/>
              <a:t>Thermostat replacement:</a:t>
            </a:r>
          </a:p>
          <a:p>
            <a:pPr lvl="1"/>
            <a:r>
              <a:rPr lang="en-US" sz="2000" dirty="0" smtClean="0"/>
              <a:t>Engine may overheat</a:t>
            </a:r>
          </a:p>
          <a:p>
            <a:pPr lvl="1"/>
            <a:r>
              <a:rPr lang="en-US" sz="2000" dirty="0" smtClean="0"/>
              <a:t>Engine may fail to reach operating temperature</a:t>
            </a:r>
          </a:p>
          <a:p>
            <a:r>
              <a:rPr lang="en-US" sz="2400" dirty="0" smtClean="0"/>
              <a:t>Replace O-ring or gasket when replacing thermostat.</a:t>
            </a:r>
          </a:p>
          <a:p>
            <a:r>
              <a:rPr lang="en-US" sz="2400" dirty="0" smtClean="0"/>
              <a:t>Some thermostats are an integral part of the  housing.</a:t>
            </a:r>
          </a:p>
          <a:p>
            <a:endParaRPr lang="en-US" dirty="0"/>
          </a:p>
        </p:txBody>
      </p:sp>
    </p:spTree>
    <p:extLst>
      <p:ext uri="{BB962C8B-B14F-4D97-AF65-F5344CB8AC3E}">
        <p14:creationId xmlns:p14="http://schemas.microsoft.com/office/powerpoint/2010/main" val="1907362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IN" sz="2400" dirty="0">
                <a:latin typeface="+mj-lt"/>
              </a:rPr>
              <a:t>Figure 21.4 A cross section of a typical wax-actuated </a:t>
            </a:r>
            <a:r>
              <a:rPr lang="en-IN" sz="2400" dirty="0" smtClean="0">
                <a:latin typeface="+mj-lt"/>
              </a:rPr>
              <a:t>thermo-stat showing </a:t>
            </a:r>
            <a:r>
              <a:rPr lang="en-IN" sz="2400" dirty="0">
                <a:latin typeface="+mj-lt"/>
              </a:rPr>
              <a:t>the position of the wax pellet and spring</a:t>
            </a:r>
            <a:endParaRPr lang="en-US" sz="2400" dirty="0">
              <a:latin typeface="+mj-lt"/>
            </a:endParaRPr>
          </a:p>
        </p:txBody>
      </p:sp>
      <p:pic>
        <p:nvPicPr>
          <p:cNvPr id="4" name="Picture 2" descr="The thermostat has a disc shaped upper housing seated over a circular lower housing that houses a copper cup at the center. The copper cup houses the wax pellet. A piston is placed vertically above the wax pellet and is encased by a spr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4814" y="2133600"/>
            <a:ext cx="4343215" cy="359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21.5 (a) When the engine is cold, the coolant flows through the bypass. (b) When the thermostat opens, the coolant can flow to the radiator</a:t>
            </a:r>
            <a:endParaRPr lang="en-US" dirty="0">
              <a:latin typeface="+mj-lt"/>
            </a:endParaRPr>
          </a:p>
        </p:txBody>
      </p:sp>
      <p:pic>
        <p:nvPicPr>
          <p:cNvPr id="6" name="Picture 2" descr="The figure shows a thermostat valve with wax-based plastic pellet seated against spring pressure. The coolant flow is as follows:&#10;• When the coolant is cold, the thermostat remains closed and the coolant flow to engine through a pipe on the left.&#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4196" y="2397306"/>
            <a:ext cx="3659429" cy="32918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he figure shows a thermostat valve with wax-based plastic pellet seated against spring pressure. The coolant flow is as follows:&#10;• When the coolant is hot, the wax swells and causes the thermostat to open against the spring pressure. The coolant then flows to the radiator through an opening at the top.&#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74720" y="2449103"/>
            <a:ext cx="3772878" cy="329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smtClean="0">
                <a:latin typeface="+mj-lt"/>
              </a:rPr>
              <a:t>CHART 21-1: The </a:t>
            </a:r>
            <a:r>
              <a:rPr lang="en-IN" sz="2800" dirty="0">
                <a:latin typeface="+mj-lt"/>
              </a:rPr>
              <a:t>temperature of the coolant depends on the rating of the thermostat.</a:t>
            </a:r>
          </a:p>
        </p:txBody>
      </p:sp>
      <p:pic>
        <p:nvPicPr>
          <p:cNvPr id="6" name="Picture 2" descr="The table lists the following:&#10;• For a thermostat temperature rating of 180-degree F, the thermostat starts to open at 180 degrees F and is fully open at 200 degrees F.&#10;• For a thermostat temperature rating of 195-degree F, the thermostat starts to open at 195 degrees F and is fully open at 215 degrees F.&#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471" y="1937664"/>
            <a:ext cx="8099059" cy="2982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2400" dirty="0">
                <a:latin typeface="+mj-lt"/>
              </a:rPr>
              <a:t>Figure 21.6 A thermostat stuck in the open position caused the engine to operate too cold. If a thermostat is stuck closed, this can cause the engine to overheat</a:t>
            </a:r>
            <a:endParaRPr lang="en-US" dirty="0">
              <a:latin typeface="+mj-lt"/>
            </a:endParaRPr>
          </a:p>
        </p:txBody>
      </p:sp>
      <p:pic>
        <p:nvPicPr>
          <p:cNvPr id="4" name="Picture 2" descr="A photo shows a thermostat stuck in the open position that allows coolant to flow to the radiator and causes the engine to operate too col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19566" y="1981200"/>
            <a:ext cx="5092760" cy="3978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sz="2000" dirty="0">
                <a:latin typeface="+mj-lt"/>
              </a:rPr>
              <a:t>Figure 21.7 A cutaway of a small block Chevrolet V-8 showing the passage from the cylinder head through the front of the intake manifold to the thermostat</a:t>
            </a:r>
            <a:endParaRPr lang="en-US" sz="2000" dirty="0">
              <a:latin typeface="+mj-lt"/>
            </a:endParaRPr>
          </a:p>
        </p:txBody>
      </p:sp>
      <p:pic>
        <p:nvPicPr>
          <p:cNvPr id="4" name="Picture 2" descr="A photo shows the cutaway of a Chevrolet V-8 engine with the thermostat visible near the intake manifol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85485" y="1905000"/>
            <a:ext cx="5360922" cy="4025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5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411469"/>
            <a:ext cx="5148263" cy="495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675" y="1957388"/>
            <a:ext cx="5962650"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000" dirty="0">
                <a:latin typeface="+mj-lt"/>
              </a:rPr>
              <a:t>Figure 21.8 An electronic thermostat uses a wax pellet to open and a spring to close it, but it also uses an electric heater controlled by the powertrain control module (PCM) to accurately control engine coolant temperature</a:t>
            </a:r>
            <a:endParaRPr lang="en-US" sz="2000" dirty="0">
              <a:latin typeface="+mj-lt"/>
            </a:endParaRPr>
          </a:p>
        </p:txBody>
      </p:sp>
      <p:pic>
        <p:nvPicPr>
          <p:cNvPr id="6" name="Picture 2" descr="A figure shows an electronic thermostat. The thermostat is located above the thermostat housing and has an electrical connector for thermostat heater at its sid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08743" y="2380762"/>
            <a:ext cx="4914404" cy="377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70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21.1</a:t>
            </a:r>
            <a:r>
              <a:rPr lang="en-US" dirty="0" smtClean="0"/>
              <a:t> </a:t>
            </a:r>
            <a:r>
              <a:rPr lang="en-US" dirty="0"/>
              <a:t>Explain the purpose and function of the cooling system, </a:t>
            </a:r>
            <a:r>
              <a:rPr lang="en-US" dirty="0" smtClean="0"/>
              <a:t>and cooling </a:t>
            </a:r>
            <a:r>
              <a:rPr lang="en-US" dirty="0"/>
              <a:t>system operation</a:t>
            </a:r>
            <a:r>
              <a:rPr lang="en-US" dirty="0" smtClean="0"/>
              <a:t>.</a:t>
            </a:r>
          </a:p>
          <a:p>
            <a:pPr marL="0" indent="0">
              <a:buNone/>
            </a:pPr>
            <a:r>
              <a:rPr lang="en-US" b="1" dirty="0" smtClean="0">
                <a:solidFill>
                  <a:srgbClr val="005A70"/>
                </a:solidFill>
              </a:rPr>
              <a:t>21.2  </a:t>
            </a:r>
            <a:r>
              <a:rPr lang="en-US" dirty="0"/>
              <a:t>Explain the purpose of thermostats, radiators, pressure caps, </a:t>
            </a:r>
            <a:r>
              <a:rPr lang="en-US" dirty="0" smtClean="0"/>
              <a:t>and water </a:t>
            </a:r>
            <a:r>
              <a:rPr lang="en-US" dirty="0"/>
              <a:t>pumps</a:t>
            </a:r>
            <a:r>
              <a:rPr lang="en-US" dirty="0" smtClean="0"/>
              <a:t>.</a:t>
            </a:r>
          </a:p>
          <a:p>
            <a:pPr marL="0" indent="0">
              <a:buNone/>
            </a:pPr>
            <a:r>
              <a:rPr lang="en-US" b="1" dirty="0" smtClean="0">
                <a:solidFill>
                  <a:srgbClr val="005A70"/>
                </a:solidFill>
              </a:rPr>
              <a:t>21.3  </a:t>
            </a:r>
            <a:r>
              <a:rPr lang="en-US" dirty="0"/>
              <a:t>Explain coolant flow in the engine and coolant recovery systems.</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21.9 A scan tool can be used to monitor the engine coolant temperature (ECT)</a:t>
            </a:r>
            <a:endParaRPr lang="en-US" dirty="0">
              <a:latin typeface="+mj-lt"/>
            </a:endParaRPr>
          </a:p>
        </p:txBody>
      </p:sp>
      <p:pic>
        <p:nvPicPr>
          <p:cNvPr id="3" name="Picture 2" descr="The engine data shown by the scan tool is as follows:&#10;• Engine Speed: 603 RPM&#10;• Desired Idle Speed: 600 RPM&#10;• ECT Sensor: 194 degrees F&#10;• IAT Sensor 1: 143 degrees F&#10;• IAT Sensor 2: 158 degrees F&#10;• Ambient Air Temperature: -36 degrees F&#10;• Cold Start-Up: No&#10;• MAF Sensor: 0.01 pounds per s&#10;• Engine Load: 14.5 percent&#10;• Accelerator Pedal Position: 0 percent&#10;• Throttle Position: 4 percent&#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53999" y="1844066"/>
            <a:ext cx="7023892" cy="4291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163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21.10 Some thermostats are an integral part of the housing. This thermostat and radiator hose housing is serviced as an assembly. Some thermostats snap into the engine radiator fill tube underneath the pressure cap</a:t>
            </a:r>
            <a:endParaRPr lang="en-US" dirty="0">
              <a:latin typeface="+mj-lt"/>
            </a:endParaRPr>
          </a:p>
        </p:txBody>
      </p:sp>
      <p:pic>
        <p:nvPicPr>
          <p:cNvPr id="3" name="Picture 2" descr="A photo shows a thermostat with the radiator hose housing integrated in the thermostat nec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43090" y="1828800"/>
            <a:ext cx="4845709" cy="4165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68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t>What are the three methods for testing a thermostat?</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Hot water, scan tool, and infrared methods. </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RADIATORS</a:t>
            </a:r>
            <a:endParaRPr lang="en-US" dirty="0">
              <a:latin typeface="+mj-lt"/>
            </a:endParaRPr>
          </a:p>
        </p:txBody>
      </p:sp>
      <p:sp>
        <p:nvSpPr>
          <p:cNvPr id="28675" name="Content Placeholder 2"/>
          <p:cNvSpPr>
            <a:spLocks noGrp="1"/>
          </p:cNvSpPr>
          <p:nvPr>
            <p:ph idx="1"/>
          </p:nvPr>
        </p:nvSpPr>
        <p:spPr/>
        <p:txBody>
          <a:bodyPr/>
          <a:lstStyle/>
          <a:p>
            <a:r>
              <a:rPr lang="en-US" dirty="0" smtClean="0"/>
              <a:t>Serpentine fine core</a:t>
            </a:r>
          </a:p>
          <a:p>
            <a:r>
              <a:rPr lang="en-US" dirty="0" smtClean="0"/>
              <a:t>Plate fin </a:t>
            </a:r>
            <a:r>
              <a:rPr lang="en-US" dirty="0" smtClean="0"/>
              <a:t>core</a:t>
            </a:r>
          </a:p>
          <a:p>
            <a:r>
              <a:rPr lang="en-US" dirty="0" smtClean="0"/>
              <a:t>Coolant flows through the core tubes.</a:t>
            </a:r>
          </a:p>
          <a:p>
            <a:r>
              <a:rPr lang="en-US" dirty="0" smtClean="0"/>
              <a:t>Cooling fins dissipate the heat.</a:t>
            </a:r>
          </a:p>
          <a:p>
            <a:r>
              <a:rPr lang="en-US" dirty="0" smtClean="0"/>
              <a:t>Down-flow design</a:t>
            </a:r>
          </a:p>
          <a:p>
            <a:r>
              <a:rPr lang="en-US" dirty="0" smtClean="0"/>
              <a:t>Cross-flow design</a:t>
            </a:r>
          </a:p>
          <a:p>
            <a:r>
              <a:rPr lang="en-US" dirty="0" smtClean="0"/>
              <a:t>Transmission cooler may be in the outlet tank.</a:t>
            </a:r>
            <a:endParaRPr lang="en-US" dirty="0" smtClean="0"/>
          </a:p>
          <a:p>
            <a:endParaRPr lang="en-US" dirty="0" smtClean="0"/>
          </a:p>
        </p:txBody>
      </p:sp>
    </p:spTree>
    <p:extLst>
      <p:ext uri="{BB962C8B-B14F-4D97-AF65-F5344CB8AC3E}">
        <p14:creationId xmlns:p14="http://schemas.microsoft.com/office/powerpoint/2010/main" val="34435882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21.11 The tubes and fins of the radiator core</a:t>
            </a:r>
            <a:endParaRPr lang="en-US" sz="2400" dirty="0">
              <a:latin typeface="+mj-lt"/>
            </a:endParaRPr>
          </a:p>
        </p:txBody>
      </p:sp>
      <p:pic>
        <p:nvPicPr>
          <p:cNvPr id="6" name="Picture 2" descr="A figure shows the tubes and fins of a radiator core. The figure shows oval shaped vertical tubes running through multiple horizontal cooling fins in the radiator co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57400" y="1702806"/>
            <a:ext cx="4951135" cy="4280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71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21.12 A radiator may be either a down-flow or a cross-flow type</a:t>
            </a:r>
            <a:endParaRPr lang="en-US" dirty="0">
              <a:latin typeface="+mj-lt"/>
            </a:endParaRPr>
          </a:p>
        </p:txBody>
      </p:sp>
      <p:pic>
        <p:nvPicPr>
          <p:cNvPr id="3" name="Picture 2" descr="The figure shows the following:&#10;Down-flow radiator:&#10;• The tanks are placed at the top and bottom of the radiator.&#10;• The radiator cap is placed at the middle on the top tank.&#10;• Coolant flows downward through core tubes running through cooling fins.&#10;• The transmission oil cooler is placed at the right end of the bottom tank.&#10;Cross-flow radiator:&#10;• The tanks are placed at the left and right sides of the radiator.&#10;• The radiator cap is placed at the right end on the top.&#10;• Coolant flows to the right through core tubes running through cooling fins.&#10;• The transmission oil cooler is placed at the right end of the bottom tank.&#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1676400"/>
            <a:ext cx="2155922" cy="4472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014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21.13 Many vehicles equipped with an automatic transmission use a transmission fluid cooler installed in one of the radiator tanks</a:t>
            </a:r>
            <a:endParaRPr lang="en-US" dirty="0">
              <a:latin typeface="+mj-lt"/>
            </a:endParaRPr>
          </a:p>
        </p:txBody>
      </p:sp>
      <p:pic>
        <p:nvPicPr>
          <p:cNvPr id="3" name="Picture 2" descr="A figure shows a transmission fluid cooler of an automatic transmission. The figure shows a cross-flow radiator with a cylindrical transmission fluid cooler placed vertically on the right end. Fluid lines run through the top and bottom of the cool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71219" y="1981200"/>
            <a:ext cx="3577381" cy="3846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108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PRESSURE CAPS</a:t>
            </a:r>
            <a:endParaRPr lang="en-US" dirty="0">
              <a:latin typeface="+mj-lt"/>
            </a:endParaRPr>
          </a:p>
        </p:txBody>
      </p:sp>
      <p:sp>
        <p:nvSpPr>
          <p:cNvPr id="28675" name="Content Placeholder 2"/>
          <p:cNvSpPr>
            <a:spLocks noGrp="1"/>
          </p:cNvSpPr>
          <p:nvPr>
            <p:ph idx="1"/>
          </p:nvPr>
        </p:nvSpPr>
        <p:spPr>
          <a:xfrm>
            <a:off x="457200" y="1600200"/>
            <a:ext cx="7924800" cy="4525963"/>
          </a:xfrm>
        </p:spPr>
        <p:txBody>
          <a:bodyPr/>
          <a:lstStyle/>
          <a:p>
            <a:r>
              <a:rPr lang="en-US" dirty="0" smtClean="0"/>
              <a:t>Raise the boiling point of the coolant 3° F (16° C) for every pound of pressure increase.</a:t>
            </a:r>
          </a:p>
          <a:p>
            <a:r>
              <a:rPr lang="en-US" dirty="0" smtClean="0"/>
              <a:t>Allows for engine temperatures above 220° F (93° C) without overheating the engine.</a:t>
            </a:r>
            <a:endParaRPr lang="en-US" dirty="0" smtClean="0"/>
          </a:p>
          <a:p>
            <a:r>
              <a:rPr lang="en-US" dirty="0" smtClean="0"/>
              <a:t>Caps are rated in PSI or BAR depending on the manufacturer.</a:t>
            </a:r>
          </a:p>
          <a:p>
            <a:r>
              <a:rPr lang="en-US" dirty="0" smtClean="0"/>
              <a:t>Pressure and vacuum valves allow coolant into the overflow bottle under high heat and back into the radiator on cooling.</a:t>
            </a:r>
          </a:p>
          <a:p>
            <a:endParaRPr lang="en-US" dirty="0" smtClean="0"/>
          </a:p>
          <a:p>
            <a:endParaRPr lang="en-US" dirty="0" smtClean="0"/>
          </a:p>
        </p:txBody>
      </p:sp>
    </p:spTree>
    <p:extLst>
      <p:ext uri="{BB962C8B-B14F-4D97-AF65-F5344CB8AC3E}">
        <p14:creationId xmlns:p14="http://schemas.microsoft.com/office/powerpoint/2010/main" val="14812858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271" y="228600"/>
            <a:ext cx="8229600" cy="1097280"/>
          </a:xfrm>
        </p:spPr>
        <p:txBody>
          <a:bodyPr/>
          <a:lstStyle/>
          <a:p>
            <a:r>
              <a:rPr lang="en-IN" sz="2400" dirty="0" smtClean="0">
                <a:latin typeface="+mj-lt"/>
              </a:rPr>
              <a:t/>
            </a:r>
            <a:br>
              <a:rPr lang="en-IN" sz="2400" dirty="0" smtClean="0">
                <a:latin typeface="+mj-lt"/>
              </a:rPr>
            </a:br>
            <a:r>
              <a:rPr lang="en-IN" sz="2400" dirty="0">
                <a:latin typeface="+mj-lt"/>
              </a:rPr>
              <a:t/>
            </a:r>
            <a:br>
              <a:rPr lang="en-IN" sz="2400" dirty="0">
                <a:latin typeface="+mj-lt"/>
              </a:rPr>
            </a:br>
            <a:r>
              <a:rPr lang="en-IN" sz="2400" dirty="0" smtClean="0">
                <a:latin typeface="+mj-lt"/>
              </a:rPr>
              <a:t/>
            </a:r>
            <a:br>
              <a:rPr lang="en-IN" sz="2400" dirty="0" smtClean="0">
                <a:latin typeface="+mj-lt"/>
              </a:rPr>
            </a:br>
            <a:r>
              <a:rPr lang="en-IN" sz="2400" dirty="0">
                <a:latin typeface="+mj-lt"/>
              </a:rPr>
              <a:t/>
            </a:r>
            <a:br>
              <a:rPr lang="en-IN" sz="2400" dirty="0">
                <a:latin typeface="+mj-lt"/>
              </a:rPr>
            </a:br>
            <a:r>
              <a:rPr lang="en-IN" sz="2400" dirty="0" smtClean="0">
                <a:latin typeface="+mj-lt"/>
              </a:rPr>
              <a:t/>
            </a:r>
            <a:br>
              <a:rPr lang="en-IN" sz="2400" dirty="0" smtClean="0">
                <a:latin typeface="+mj-lt"/>
              </a:rPr>
            </a:br>
            <a:r>
              <a:rPr lang="en-IN" sz="2400" dirty="0">
                <a:latin typeface="+mj-lt"/>
              </a:rPr>
              <a:t/>
            </a:r>
            <a:br>
              <a:rPr lang="en-IN" sz="2400" dirty="0">
                <a:latin typeface="+mj-lt"/>
              </a:rPr>
            </a:br>
            <a:r>
              <a:rPr lang="en-IN" sz="2000" dirty="0" smtClean="0">
                <a:latin typeface="+mj-lt"/>
              </a:rPr>
              <a:t>CHART 21-2: Comparison </a:t>
            </a:r>
            <a:r>
              <a:rPr lang="en-IN" sz="2000" dirty="0">
                <a:latin typeface="+mj-lt"/>
              </a:rPr>
              <a:t>showing the metric pressure as shown on the top of the cap to pounds per square inch (PSI).</a:t>
            </a:r>
            <a:r>
              <a:rPr lang="en-IN" sz="2000" dirty="0"/>
              <a:t/>
            </a:r>
            <a:br>
              <a:rPr lang="en-IN" sz="2000" dirty="0"/>
            </a:br>
            <a:endParaRPr lang="en-US" dirty="0"/>
          </a:p>
        </p:txBody>
      </p:sp>
      <p:pic>
        <p:nvPicPr>
          <p:cNvPr id="3" name="Picture 2" descr="The table lists the following:&#10;• 1.1 bar is 16 psi&#10;• 1.0 bar is 15 psi&#10;• 0.9 bar is 13 psi&#10;• 0.8 bar is 12 psi&#10;• 0.7 bar is 10 psi&#10;• 0.6 bar is 9 psi&#10;• 0.5 bar is 7 psi&#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35" y="1905000"/>
            <a:ext cx="7748872" cy="4045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5198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21.4</a:t>
            </a:r>
            <a:r>
              <a:rPr lang="en-US" dirty="0" smtClean="0"/>
              <a:t> </a:t>
            </a:r>
            <a:r>
              <a:rPr lang="en-US" dirty="0"/>
              <a:t>Explain the purpose of cooling fans and heater cores</a:t>
            </a:r>
            <a:r>
              <a:rPr lang="en-US" dirty="0" smtClean="0"/>
              <a:t>.</a:t>
            </a:r>
          </a:p>
          <a:p>
            <a:pPr marL="0" indent="0">
              <a:buNone/>
            </a:pPr>
            <a:r>
              <a:rPr lang="en-US" b="1" dirty="0" smtClean="0">
                <a:solidFill>
                  <a:srgbClr val="005A70"/>
                </a:solidFill>
              </a:rPr>
              <a:t>21.5</a:t>
            </a:r>
            <a:r>
              <a:rPr lang="en-US" dirty="0" smtClean="0"/>
              <a:t> </a:t>
            </a:r>
            <a:r>
              <a:rPr lang="en-US" dirty="0"/>
              <a:t>Describe cooling system testing and explain the purpose </a:t>
            </a:r>
            <a:r>
              <a:rPr lang="en-US" dirty="0" smtClean="0"/>
              <a:t>of coolant </a:t>
            </a:r>
            <a:r>
              <a:rPr lang="en-US" dirty="0"/>
              <a:t>temperature warning light</a:t>
            </a:r>
            <a:r>
              <a:rPr lang="en-US" dirty="0" smtClean="0"/>
              <a:t>.</a:t>
            </a:r>
          </a:p>
          <a:p>
            <a:pPr marL="0" indent="0">
              <a:buNone/>
            </a:pPr>
            <a:r>
              <a:rPr lang="en-US" b="1" dirty="0" smtClean="0">
                <a:solidFill>
                  <a:schemeClr val="accent2"/>
                </a:solidFill>
              </a:rPr>
              <a:t>21.6</a:t>
            </a:r>
            <a:r>
              <a:rPr lang="en-US" dirty="0" smtClean="0"/>
              <a:t>  </a:t>
            </a:r>
            <a:r>
              <a:rPr lang="en-US" dirty="0"/>
              <a:t>Explain cooling system inspection and cooling system service.</a:t>
            </a:r>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21.14 The pressure valve maintains the system pressure and allows excess pressure to vent. The vacuum valve allows coolant to return to the system from the recovery tank</a:t>
            </a:r>
            <a:endParaRPr lang="en-US" sz="2000" dirty="0">
              <a:latin typeface="+mj-lt"/>
            </a:endParaRPr>
          </a:p>
        </p:txBody>
      </p:sp>
      <p:pic>
        <p:nvPicPr>
          <p:cNvPr id="3" name="Picture 2" descr="The pressure cap has a spring-loaded pressure valve that operates the cooling system vent. A vacuum valve is also part of the pressure cap and an overflow tube is connected to a recovery tank to the left of the pressure cap. The figure shows the operation of the cap as follows:&#10;• When the system pressure increases beyond the limit, the pressure valve opens and releases coolant to flow to recovery tank through an overflow tube. The vacuum valve is close at this point.&#10;• When the system pressure falls back to normal, the pressure valve closes and the vacuum valve open due to the pressure difference and allows coolant flow from the recovery tank through the overflow tub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2445" y="2745117"/>
            <a:ext cx="8047001" cy="3376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112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t>Why is a cooling </a:t>
            </a:r>
            <a:r>
              <a:rPr lang="en-US" sz="4000" dirty="0" smtClean="0"/>
              <a:t>system pressurized</a:t>
            </a:r>
            <a:r>
              <a:rPr lang="en-US" sz="4000" dirty="0"/>
              <a:t>?</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To raise the operating temperature without overheating the engine.</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COOLANT RECOVERY SYSTEMS</a:t>
            </a:r>
            <a:endParaRPr lang="en-US" dirty="0">
              <a:latin typeface="+mj-lt"/>
            </a:endParaRPr>
          </a:p>
        </p:txBody>
      </p:sp>
      <p:sp>
        <p:nvSpPr>
          <p:cNvPr id="28675" name="Content Placeholder 2"/>
          <p:cNvSpPr>
            <a:spLocks noGrp="1"/>
          </p:cNvSpPr>
          <p:nvPr>
            <p:ph idx="1"/>
          </p:nvPr>
        </p:nvSpPr>
        <p:spPr>
          <a:xfrm>
            <a:off x="76200" y="1524000"/>
            <a:ext cx="8382000" cy="4525963"/>
          </a:xfrm>
        </p:spPr>
        <p:txBody>
          <a:bodyPr/>
          <a:lstStyle/>
          <a:p>
            <a:r>
              <a:rPr lang="en-US" dirty="0" smtClean="0"/>
              <a:t>Contains the coolant that is forced passed the radiator cap under high pressures.</a:t>
            </a:r>
          </a:p>
          <a:p>
            <a:r>
              <a:rPr lang="en-US" dirty="0" smtClean="0"/>
              <a:t>When the system cools, coolant from the recovery system is drawn back into the radiator.</a:t>
            </a:r>
          </a:p>
          <a:p>
            <a:r>
              <a:rPr lang="en-US" dirty="0" smtClean="0"/>
              <a:t>A surge tank may be used. It is at the highest point of the cooling system and has a pressure cap.</a:t>
            </a:r>
            <a:endParaRPr lang="en-US" dirty="0" smtClean="0"/>
          </a:p>
        </p:txBody>
      </p:sp>
      <p:sp>
        <p:nvSpPr>
          <p:cNvPr id="3" name="TextBox 2"/>
          <p:cNvSpPr txBox="1"/>
          <p:nvPr/>
        </p:nvSpPr>
        <p:spPr>
          <a:xfrm>
            <a:off x="4724400" y="5105400"/>
            <a:ext cx="3733800" cy="400110"/>
          </a:xfrm>
          <a:prstGeom prst="rect">
            <a:avLst/>
          </a:prstGeom>
          <a:noFill/>
        </p:spPr>
        <p:txBody>
          <a:bodyPr wrap="square" rtlCol="0">
            <a:spAutoFit/>
          </a:bodyPr>
          <a:lstStyle/>
          <a:p>
            <a:r>
              <a:rPr lang="en-US" sz="2000" dirty="0" smtClean="0"/>
              <a:t>.</a:t>
            </a:r>
          </a:p>
        </p:txBody>
      </p:sp>
    </p:spTree>
    <p:extLst>
      <p:ext uri="{BB962C8B-B14F-4D97-AF65-F5344CB8AC3E}">
        <p14:creationId xmlns:p14="http://schemas.microsoft.com/office/powerpoint/2010/main" val="331578950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21.15 The level in the coolant recovery system raises and lowers with engine temperature</a:t>
            </a:r>
            <a:endParaRPr lang="en-US" dirty="0">
              <a:latin typeface="+mj-lt"/>
            </a:endParaRPr>
          </a:p>
        </p:txBody>
      </p:sp>
      <p:pic>
        <p:nvPicPr>
          <p:cNvPr id="3" name="Picture 2" descr="The figure shows the following:&#10;• A V engine is connected to a radiator, which in turn is connected to a heater core from the bottom. The other end of the heater core is connected to the engine through a heater control valve and a thermostat.&#10;• A line from the radiator cap is connected to the bottom of a plastic expansion tank. The line is labeled as a closed line.&#10;• A line from the water pump in the engine is connected to the bottom of the radiator.&#10;• The plastic expansion tank has two levels marked on it: Full at the top and Add at the bottom.&#10;• Excess pressure forces some coolant from the system through the line connecting radiator to expansion tank and the excess coolant is stored while the system is hot.&#10;• A vacuum valve in the radiator cap allows coolant to reenter the system as the system cools as the partial vacuum formed due to the cooling of the system pulls the coolant from the plastic container back into the cooling system.&#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71162" y="1688635"/>
            <a:ext cx="4389564" cy="4456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454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21.16 Some vehicles use a surge tank, which is located at the highest level of the cooling system, with a radiator cap</a:t>
            </a:r>
            <a:endParaRPr lang="en-US" dirty="0">
              <a:latin typeface="+mj-lt"/>
            </a:endParaRPr>
          </a:p>
        </p:txBody>
      </p:sp>
      <p:pic>
        <p:nvPicPr>
          <p:cNvPr id="3" name="Picture 2" descr="A photo shows the surge tank of a vehicle that is located at the highest level of the cooling syste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3079" y="1691910"/>
            <a:ext cx="5925730" cy="4449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137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WATER PUMPS</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dirty="0" smtClean="0"/>
              <a:t>A centrifugal pump that moves the coolant without increasing the pressure.</a:t>
            </a:r>
          </a:p>
          <a:p>
            <a:r>
              <a:rPr lang="en-US" dirty="0" smtClean="0"/>
              <a:t>Driven by a crankshaft belt or the camshaft.</a:t>
            </a:r>
          </a:p>
          <a:p>
            <a:r>
              <a:rPr lang="en-US" dirty="0" smtClean="0"/>
              <a:t>Coolant is drawn in at the center of the impeller and forced out at the tips.</a:t>
            </a:r>
          </a:p>
          <a:p>
            <a:r>
              <a:rPr lang="en-US" dirty="0" smtClean="0"/>
              <a:t> The water pump is replaced if it leaks or fails to properly move the coolant mixture.</a:t>
            </a:r>
          </a:p>
          <a:p>
            <a:endParaRPr lang="en-US" dirty="0"/>
          </a:p>
        </p:txBody>
      </p:sp>
    </p:spTree>
    <p:extLst>
      <p:ext uri="{BB962C8B-B14F-4D97-AF65-F5344CB8AC3E}">
        <p14:creationId xmlns:p14="http://schemas.microsoft.com/office/powerpoint/2010/main" val="102822596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21.17 Coolant flow through the impeller and scroll of a coolant pump for a V-type engine</a:t>
            </a:r>
            <a:endParaRPr lang="en-US" dirty="0">
              <a:latin typeface="+mj-lt"/>
            </a:endParaRPr>
          </a:p>
        </p:txBody>
      </p:sp>
      <p:pic>
        <p:nvPicPr>
          <p:cNvPr id="3" name="Picture 2" descr="The figure shows a centrifugal pump that has an impeller at its center. Centrifugal force throws the coolant outward so that it is discharged at the impeller tips at the top right and bottom le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97693" y="1795123"/>
            <a:ext cx="6336503" cy="4345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507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j-lt"/>
              </a:rPr>
              <a:t>FREQUENTLY ASKED QUESTION</a:t>
            </a:r>
            <a:endParaRPr lang="en-US" sz="2800" dirty="0">
              <a:latin typeface="+mj-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906" y="1600200"/>
            <a:ext cx="600075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6394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21.18 A demonstration engine running on a stand, showing the amount of coolant flow that actually occurs through the cooling system</a:t>
            </a:r>
            <a:endParaRPr lang="en-US" dirty="0">
              <a:latin typeface="+mj-lt"/>
            </a:endParaRPr>
          </a:p>
        </p:txBody>
      </p:sp>
      <p:pic>
        <p:nvPicPr>
          <p:cNvPr id="3" name="Picture 2" descr="A photo shows an engine running on a stand and a transparent container that shows the amount of coolant flow that occurs through the cooling syste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13736" y="1905000"/>
            <a:ext cx="5304415" cy="3983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716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COOLING SYSTEM PURPOSE AND FUNCTION</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The cooling system is designed to remove approximately 1/3 of the heat generated by the engine.</a:t>
            </a:r>
          </a:p>
          <a:p>
            <a:r>
              <a:rPr lang="en-US" dirty="0" smtClean="0"/>
              <a:t>Low Temperature Problems: An engine that fails to reach operating temperature potentially generates high tailpipe emissions.</a:t>
            </a:r>
          </a:p>
          <a:p>
            <a:r>
              <a:rPr lang="en-US" dirty="0" smtClean="0"/>
              <a:t>High Temperature Problems: High operating temperatures can create spark knock and cause mechanical engine damage.</a:t>
            </a:r>
          </a:p>
          <a:p>
            <a:endParaRPr lang="en-US" dirty="0" smtClean="0">
              <a:solidFill>
                <a:srgbClr val="0000FF"/>
              </a:solidFill>
            </a:endParaRPr>
          </a:p>
          <a:p>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21.19 This severely corroded water pump could not circulate enough coolant to keep the engine cool. As a result, </a:t>
            </a:r>
            <a:r>
              <a:rPr lang="en-IN" sz="2400" dirty="0" smtClean="0">
                <a:latin typeface="+mj-lt"/>
              </a:rPr>
              <a:t>the engine </a:t>
            </a:r>
            <a:r>
              <a:rPr lang="en-IN" sz="2400" dirty="0">
                <a:latin typeface="+mj-lt"/>
              </a:rPr>
              <a:t>overheated and blew a head gasket</a:t>
            </a:r>
            <a:endParaRPr lang="en-US" dirty="0">
              <a:latin typeface="+mj-lt"/>
            </a:endParaRPr>
          </a:p>
        </p:txBody>
      </p:sp>
      <p:pic>
        <p:nvPicPr>
          <p:cNvPr id="3" name="Picture 2" descr="A photo shows a severely corroded impeller on a water pum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77399" y="1981200"/>
            <a:ext cx="5777087" cy="3988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573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21.20 The bleed weep hole in the water pump allows coolant to leak out of the pump and not be forced into the bearing. If the bearing failed, more serious damage could result</a:t>
            </a:r>
            <a:endParaRPr lang="en-US" sz="2000" dirty="0">
              <a:latin typeface="+mj-lt"/>
            </a:endParaRPr>
          </a:p>
        </p:txBody>
      </p:sp>
      <p:pic>
        <p:nvPicPr>
          <p:cNvPr id="3" name="Picture 2" descr="A photo shows a bleed weep hole in a water pump. A weep hole is a small circular hole drilled on the housing that allows coolant to leak out of the pump and not be forced into the bear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76331" y="2043310"/>
            <a:ext cx="3798273" cy="4098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605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21.21 A cutaway of a typical water pump showing the long bearing assembly and the seal. The weep hole is located between the seal and the bearing. If the seal fails, then coolant flows out of the weep hole to prevent the coolant from damaging the bearing</a:t>
            </a:r>
            <a:endParaRPr lang="en-US" sz="2000" dirty="0">
              <a:latin typeface="+mj-lt"/>
            </a:endParaRPr>
          </a:p>
        </p:txBody>
      </p:sp>
      <p:pic>
        <p:nvPicPr>
          <p:cNvPr id="3" name="Picture 2" descr="A photo shows a cutaway of a typical water pump showing the long bearing assembly and the seal. A circular seal is placed above a long, cylindrical bearing assembly and a weep hole is located between the seal and the bear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10294" y="2209800"/>
            <a:ext cx="4495874" cy="3376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27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COOLANT FLOW IN THE ENGINE</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dirty="0" smtClean="0"/>
              <a:t>Parallel flow system: C</a:t>
            </a:r>
            <a:r>
              <a:rPr lang="en-US" dirty="0" smtClean="0"/>
              <a:t>oolant flows </a:t>
            </a:r>
            <a:r>
              <a:rPr lang="en-US" dirty="0"/>
              <a:t>into the block </a:t>
            </a:r>
            <a:r>
              <a:rPr lang="en-US" dirty="0" smtClean="0"/>
              <a:t>and </a:t>
            </a:r>
            <a:r>
              <a:rPr lang="en-US" dirty="0"/>
              <a:t>then crosses </a:t>
            </a:r>
            <a:r>
              <a:rPr lang="en-US" dirty="0" smtClean="0"/>
              <a:t>the head </a:t>
            </a:r>
            <a:r>
              <a:rPr lang="en-US" dirty="0"/>
              <a:t>gasket to the </a:t>
            </a:r>
            <a:r>
              <a:rPr lang="en-US" dirty="0" smtClean="0"/>
              <a:t>head.</a:t>
            </a:r>
            <a:endParaRPr lang="en-US" dirty="0" smtClean="0"/>
          </a:p>
          <a:p>
            <a:r>
              <a:rPr lang="en-US" dirty="0" smtClean="0"/>
              <a:t>Series flow system: The coolant </a:t>
            </a:r>
            <a:r>
              <a:rPr lang="en-US" dirty="0"/>
              <a:t>then enters the rear of the </a:t>
            </a:r>
            <a:r>
              <a:rPr lang="en-US" dirty="0" smtClean="0"/>
              <a:t>heads and flows around all the cylinders.</a:t>
            </a:r>
          </a:p>
          <a:p>
            <a:r>
              <a:rPr lang="en-US" dirty="0" smtClean="0"/>
              <a:t>Series-parallel flow system: </a:t>
            </a:r>
            <a:r>
              <a:rPr lang="en-US" dirty="0" smtClean="0"/>
              <a:t>Some </a:t>
            </a:r>
            <a:r>
              <a:rPr lang="en-US" dirty="0"/>
              <a:t>engines use a </a:t>
            </a:r>
            <a:r>
              <a:rPr lang="en-US" dirty="0" smtClean="0"/>
              <a:t>combination of </a:t>
            </a:r>
            <a:r>
              <a:rPr lang="en-US" dirty="0"/>
              <a:t>these two coolant flow </a:t>
            </a:r>
            <a:r>
              <a:rPr lang="en-US" dirty="0" smtClean="0"/>
              <a:t>systems.</a:t>
            </a:r>
            <a:r>
              <a:rPr lang="en-US" dirty="0" smtClean="0"/>
              <a:t> </a:t>
            </a:r>
            <a:endParaRPr lang="en-US" dirty="0"/>
          </a:p>
        </p:txBody>
      </p:sp>
    </p:spTree>
    <p:extLst>
      <p:ext uri="{BB962C8B-B14F-4D97-AF65-F5344CB8AC3E}">
        <p14:creationId xmlns:p14="http://schemas.microsoft.com/office/powerpoint/2010/main" val="376256225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21.22 A series-type cooling </a:t>
            </a:r>
            <a:r>
              <a:rPr lang="en-IN" sz="2000" dirty="0" smtClean="0">
                <a:latin typeface="+mj-lt"/>
              </a:rPr>
              <a:t>system where </a:t>
            </a:r>
            <a:r>
              <a:rPr lang="en-IN" sz="2000" dirty="0">
                <a:latin typeface="+mj-lt"/>
              </a:rPr>
              <a:t>the coolant first flows through the </a:t>
            </a:r>
            <a:r>
              <a:rPr lang="en-IN" sz="2000" dirty="0" smtClean="0">
                <a:latin typeface="+mj-lt"/>
              </a:rPr>
              <a:t>engine block</a:t>
            </a:r>
            <a:r>
              <a:rPr lang="en-IN" sz="2000" dirty="0">
                <a:latin typeface="+mj-lt"/>
              </a:rPr>
              <a:t>, then to the heads, before returning to </a:t>
            </a:r>
            <a:r>
              <a:rPr lang="en-IN" sz="2000" dirty="0" smtClean="0">
                <a:latin typeface="+mj-lt"/>
              </a:rPr>
              <a:t>the radiator </a:t>
            </a:r>
            <a:r>
              <a:rPr lang="en-IN" sz="2000" dirty="0">
                <a:latin typeface="+mj-lt"/>
              </a:rPr>
              <a:t>after passing through the thermostat</a:t>
            </a:r>
            <a:endParaRPr lang="en-US" sz="2000" dirty="0">
              <a:latin typeface="+mj-lt"/>
            </a:endParaRPr>
          </a:p>
        </p:txBody>
      </p:sp>
      <p:pic>
        <p:nvPicPr>
          <p:cNvPr id="3" name="Picture 2" descr="The figure shows the path of coolant as follows:&#10;• The coolant flows to the engine block from the cross-flow radiator through lower radiator hose and the water pump.&#10;• It then flows to the cylinder heads, thermostat, and then back to the radiator through the upper radiator hose.&#10;• A coolant expansion tank is connected to the radiator.&#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11444" y="1828800"/>
            <a:ext cx="5693574" cy="4160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932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21.23 A Chevrolet V-8 block that shows the large coolant holes and the smaller gas vent or bleed holes that must match the head gasket when the engine is assembled</a:t>
            </a:r>
            <a:endParaRPr lang="en-US" sz="2000" dirty="0">
              <a:latin typeface="+mj-lt"/>
            </a:endParaRPr>
          </a:p>
        </p:txBody>
      </p:sp>
      <p:pic>
        <p:nvPicPr>
          <p:cNvPr id="3" name="Picture 2" descr="A photo shows a Chevrolet V-8 block with large coolant passages and smaller gas vents around the cylinder bo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44742" y="1828800"/>
            <a:ext cx="6226978" cy="4151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27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the three coolant flow systems?</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Parallel, Series, and Series-Parallel.</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COOLING FANS</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dirty="0" smtClean="0"/>
              <a:t>Electronically controlled: </a:t>
            </a:r>
          </a:p>
          <a:p>
            <a:pPr lvl="1"/>
            <a:r>
              <a:rPr lang="en-US" dirty="0" smtClean="0"/>
              <a:t>PCM controlled two speed fan(s).</a:t>
            </a:r>
          </a:p>
          <a:p>
            <a:pPr lvl="1"/>
            <a:r>
              <a:rPr lang="en-US" dirty="0" smtClean="0"/>
              <a:t>Coolant temperature, air-conditioning operate and certain fault codes determine operation.</a:t>
            </a:r>
          </a:p>
          <a:p>
            <a:r>
              <a:rPr lang="en-US" dirty="0" smtClean="0"/>
              <a:t>Thermostatic fans: </a:t>
            </a:r>
          </a:p>
          <a:p>
            <a:pPr lvl="1"/>
            <a:r>
              <a:rPr lang="en-US" dirty="0" smtClean="0"/>
              <a:t>Belt driven by the crankshaft</a:t>
            </a:r>
          </a:p>
          <a:p>
            <a:pPr lvl="1"/>
            <a:r>
              <a:rPr lang="en-US" dirty="0" smtClean="0"/>
              <a:t>Silicone coupling or thermostatic spring determine slip based on temperature.</a:t>
            </a:r>
          </a:p>
          <a:p>
            <a:endParaRPr lang="en-US" b="1" dirty="0">
              <a:solidFill>
                <a:srgbClr val="0000FF"/>
              </a:solidFill>
            </a:endParaRPr>
          </a:p>
        </p:txBody>
      </p:sp>
    </p:spTree>
    <p:extLst>
      <p:ext uri="{BB962C8B-B14F-4D97-AF65-F5344CB8AC3E}">
        <p14:creationId xmlns:p14="http://schemas.microsoft.com/office/powerpoint/2010/main" val="100788291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21.24 A typical electric cooling fan assembly showing the radiator and related components</a:t>
            </a:r>
            <a:endParaRPr lang="en-US" dirty="0">
              <a:latin typeface="+mj-lt"/>
            </a:endParaRPr>
          </a:p>
        </p:txBody>
      </p:sp>
      <p:pic>
        <p:nvPicPr>
          <p:cNvPr id="3" name="Picture 2" descr="The photo shows an electric fan encased in a fan shroud with the following components:&#10;• An electric fan with blades is connected to an electric fan motor at the back and center of the fan.&#10;• A fan shroud surrounds the entire fan on all sides to provide a housing for the fan.&#10;• A crossflow radiator is connected to the right of the shroud with two automatic transmission oil cooler fittings. One is at the middle, while one is at the bottom.&#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35110" y="1760396"/>
            <a:ext cx="5646240" cy="4388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486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21.1 Typical combustion and exhaust temperatures</a:t>
            </a:r>
            <a:endParaRPr lang="en-US" sz="2400" dirty="0">
              <a:latin typeface="+mj-lt"/>
            </a:endParaRPr>
          </a:p>
        </p:txBody>
      </p:sp>
      <p:pic>
        <p:nvPicPr>
          <p:cNvPr id="5" name="Picture 2" descr="A figure shows the combustion chamber of an engine during the power stroke. A temperature of 4500 degrees exists inside the combustion chamber and a temperature of 1500 degrees exists in the exhaust por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62462" y="1524000"/>
            <a:ext cx="4619072" cy="4770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21.25 A typical engine-driven thermostatic spring cooling fan</a:t>
            </a:r>
            <a:endParaRPr lang="en-US" dirty="0">
              <a:latin typeface="+mj-lt"/>
            </a:endParaRPr>
          </a:p>
        </p:txBody>
      </p:sp>
      <p:pic>
        <p:nvPicPr>
          <p:cNvPr id="3" name="Picture 2" descr="A photo shows an engine-driven fan with a thermostatic spring added to the silicone coupling fan drive at the center of the blad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09800" y="1649240"/>
            <a:ext cx="4605556" cy="4613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089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HEATER CORES</a:t>
            </a:r>
            <a:endParaRPr lang="en-US" dirty="0">
              <a:latin typeface="+mj-lt"/>
            </a:endParaRPr>
          </a:p>
        </p:txBody>
      </p:sp>
      <p:sp>
        <p:nvSpPr>
          <p:cNvPr id="28675" name="Content Placeholder 2"/>
          <p:cNvSpPr>
            <a:spLocks noGrp="1"/>
          </p:cNvSpPr>
          <p:nvPr>
            <p:ph idx="1"/>
          </p:nvPr>
        </p:nvSpPr>
        <p:spPr>
          <a:xfrm>
            <a:off x="76200" y="1524000"/>
            <a:ext cx="8839200" cy="4525963"/>
          </a:xfrm>
        </p:spPr>
        <p:txBody>
          <a:bodyPr/>
          <a:lstStyle/>
          <a:p>
            <a:r>
              <a:rPr lang="en-US" dirty="0"/>
              <a:t>Heated </a:t>
            </a:r>
            <a:r>
              <a:rPr lang="en-US" dirty="0" smtClean="0"/>
              <a:t>coolant is </a:t>
            </a:r>
            <a:r>
              <a:rPr lang="en-US" dirty="0"/>
              <a:t>passed through tubes in the small core of the heater. Air </a:t>
            </a:r>
            <a:r>
              <a:rPr lang="en-US" dirty="0" smtClean="0"/>
              <a:t>is passed </a:t>
            </a:r>
            <a:r>
              <a:rPr lang="en-US" dirty="0"/>
              <a:t>across the heater fins and is then sent to the </a:t>
            </a:r>
            <a:r>
              <a:rPr lang="en-US" dirty="0" smtClean="0"/>
              <a:t>passenger compartment.</a:t>
            </a:r>
          </a:p>
          <a:p>
            <a:r>
              <a:rPr lang="en-US" dirty="0" smtClean="0"/>
              <a:t>Heater Problem Diagnosis:</a:t>
            </a:r>
          </a:p>
          <a:p>
            <a:pPr lvl="1"/>
            <a:r>
              <a:rPr lang="en-US" dirty="0" smtClean="0"/>
              <a:t>Engine temperature not high enough to generate heat.</a:t>
            </a:r>
          </a:p>
          <a:p>
            <a:pPr lvl="1"/>
            <a:r>
              <a:rPr lang="en-US" dirty="0" smtClean="0"/>
              <a:t>Coolant is not able to flow through a restricted heater core.</a:t>
            </a:r>
          </a:p>
          <a:p>
            <a:pPr lvl="1"/>
            <a:r>
              <a:rPr lang="en-US" dirty="0" smtClean="0"/>
              <a:t>A malfunction of the temperature blend-air door system.</a:t>
            </a:r>
            <a:endParaRPr lang="en-US" dirty="0"/>
          </a:p>
          <a:p>
            <a:pPr lvl="1"/>
            <a:endParaRPr lang="en-US" b="1" dirty="0">
              <a:solidFill>
                <a:srgbClr val="0000FF"/>
              </a:solidFill>
            </a:endParaRPr>
          </a:p>
        </p:txBody>
      </p:sp>
    </p:spTree>
    <p:extLst>
      <p:ext uri="{BB962C8B-B14F-4D97-AF65-F5344CB8AC3E}">
        <p14:creationId xmlns:p14="http://schemas.microsoft.com/office/powerpoint/2010/main" val="61841367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21.26 A typical heater core installed in a heating, ventilation, and air-conditioning (HVAC) housing assembly</a:t>
            </a:r>
            <a:endParaRPr lang="en-US" dirty="0">
              <a:latin typeface="+mj-lt"/>
            </a:endParaRPr>
          </a:p>
        </p:txBody>
      </p:sp>
      <p:pic>
        <p:nvPicPr>
          <p:cNvPr id="3" name="Picture 2" descr="A photo shows a typical heater core installed in a HVAC assembly and connected to heater hos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69999" y="1532167"/>
            <a:ext cx="5376462" cy="4575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805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COOLING SYSTEM TESTING</a:t>
            </a:r>
            <a:endParaRPr lang="en-US" dirty="0">
              <a:latin typeface="+mj-lt"/>
            </a:endParaRPr>
          </a:p>
        </p:txBody>
      </p:sp>
      <p:sp>
        <p:nvSpPr>
          <p:cNvPr id="28675" name="Content Placeholder 2"/>
          <p:cNvSpPr>
            <a:spLocks noGrp="1"/>
          </p:cNvSpPr>
          <p:nvPr>
            <p:ph idx="1"/>
          </p:nvPr>
        </p:nvSpPr>
        <p:spPr>
          <a:xfrm>
            <a:off x="76200" y="1524000"/>
            <a:ext cx="9067800" cy="4525963"/>
          </a:xfrm>
        </p:spPr>
        <p:txBody>
          <a:bodyPr/>
          <a:lstStyle/>
          <a:p>
            <a:pPr marL="427482" indent="-457200"/>
            <a:r>
              <a:rPr lang="en-US" dirty="0" smtClean="0"/>
              <a:t>Visual Inspection: All external system components can be visually inspected. </a:t>
            </a:r>
          </a:p>
          <a:p>
            <a:pPr marL="427482" indent="-457200"/>
            <a:r>
              <a:rPr lang="en-US" dirty="0" smtClean="0"/>
              <a:t>Pressure Testing: Used to determine the location of a leak by pressurizing the system and the cap. </a:t>
            </a:r>
          </a:p>
          <a:p>
            <a:pPr marL="427482" indent="-457200"/>
            <a:r>
              <a:rPr lang="en-US" dirty="0" smtClean="0"/>
              <a:t>Coolant Dye Testing: The insertion of dye into the cooling system and the use of a black light may locate difficult to find leaks.</a:t>
            </a:r>
            <a:endParaRPr lang="en-US" dirty="0"/>
          </a:p>
          <a:p>
            <a:pPr lvl="1"/>
            <a:endParaRPr lang="en-US" b="1" dirty="0">
              <a:solidFill>
                <a:srgbClr val="0000FF"/>
              </a:solidFill>
            </a:endParaRPr>
          </a:p>
        </p:txBody>
      </p:sp>
    </p:spTree>
    <p:extLst>
      <p:ext uri="{BB962C8B-B14F-4D97-AF65-F5344CB8AC3E}">
        <p14:creationId xmlns:p14="http://schemas.microsoft.com/office/powerpoint/2010/main" val="44397208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21.27 A heavily corroded radiator from a vehicle that was overheating. A visual inspection discovered that the corrosion had eaten away many of the cooling fins, yet did not leak. This radiator was replaced and it solved the overheating problem</a:t>
            </a:r>
            <a:endParaRPr lang="en-US" dirty="0">
              <a:latin typeface="+mj-lt"/>
            </a:endParaRPr>
          </a:p>
        </p:txBody>
      </p:sp>
      <p:pic>
        <p:nvPicPr>
          <p:cNvPr id="3" name="Picture 2" descr="A photo shows a heavily corroded radiator of a vehicle with corroded and damaged cooling fin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03095" y="1905000"/>
            <a:ext cx="5337809" cy="4003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687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21.28 Pressure testing the cooling system. A typical hand-operated pressure tester applies pressure equal to the radiator cap pressure. The pressure should hold; if it drops, this indicates a leak somewhere in the cooling system.</a:t>
            </a:r>
            <a:endParaRPr lang="en-US" dirty="0">
              <a:latin typeface="+mj-lt"/>
            </a:endParaRPr>
          </a:p>
        </p:txBody>
      </p:sp>
      <p:pic>
        <p:nvPicPr>
          <p:cNvPr id="3" name="Picture 2" descr="A photo shows a technician using a hand-operated pressure tester connected to the radiator ca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64349" y="2362200"/>
            <a:ext cx="4418319" cy="2948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518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21.29 The pressure cap should be checked for proper operation using a pressure tester as part of the cooling system diagnosis</a:t>
            </a:r>
            <a:endParaRPr lang="en-US" dirty="0">
              <a:latin typeface="+mj-lt"/>
            </a:endParaRPr>
          </a:p>
        </p:txBody>
      </p:sp>
      <p:pic>
        <p:nvPicPr>
          <p:cNvPr id="3" name="Picture 2" descr="The pressure tester consists of a long cylindrical body attached to a tube through a dial gauge. The other end of the tube connects to an adapter, which in turn connects the pressure tester to the radiator ca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67606" y="1483364"/>
            <a:ext cx="4208788" cy="4667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023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21.30 Use dye specifically made for coolant when checking for leaks using a black light</a:t>
            </a:r>
            <a:endParaRPr lang="en-US" dirty="0">
              <a:latin typeface="+mj-lt"/>
            </a:endParaRPr>
          </a:p>
        </p:txBody>
      </p:sp>
      <p:pic>
        <p:nvPicPr>
          <p:cNvPr id="3" name="Picture 2" descr="A photo shows a Goodwrench fluorescent tracer dye that is used to check for leaks in a coolant system using a black ligh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18769" y="1797854"/>
            <a:ext cx="3706462" cy="4360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587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COOLANT TEMPERATURE WARNING LIGHT</a:t>
            </a:r>
            <a:endParaRPr lang="en-US" dirty="0">
              <a:latin typeface="+mj-lt"/>
            </a:endParaRPr>
          </a:p>
        </p:txBody>
      </p:sp>
      <p:sp>
        <p:nvSpPr>
          <p:cNvPr id="28675" name="Content Placeholder 2"/>
          <p:cNvSpPr>
            <a:spLocks noGrp="1"/>
          </p:cNvSpPr>
          <p:nvPr>
            <p:ph idx="1"/>
          </p:nvPr>
        </p:nvSpPr>
        <p:spPr>
          <a:xfrm>
            <a:off x="76200" y="1524000"/>
            <a:ext cx="9067800" cy="4525963"/>
          </a:xfrm>
        </p:spPr>
        <p:txBody>
          <a:bodyPr/>
          <a:lstStyle/>
          <a:p>
            <a:r>
              <a:rPr lang="en-US" dirty="0" smtClean="0"/>
              <a:t>Typically illuminates when operating temperatures exceed 250° F to 258° F. (120° C to 126° C).</a:t>
            </a:r>
          </a:p>
          <a:p>
            <a:r>
              <a:rPr lang="en-US" dirty="0" smtClean="0"/>
              <a:t>Common Causes of Overheating:</a:t>
            </a:r>
          </a:p>
          <a:p>
            <a:pPr lvl="1"/>
            <a:r>
              <a:rPr lang="en-US" dirty="0" smtClean="0"/>
              <a:t>Low coolant level</a:t>
            </a:r>
          </a:p>
          <a:p>
            <a:pPr lvl="1"/>
            <a:r>
              <a:rPr lang="en-US" dirty="0" smtClean="0"/>
              <a:t>Plugged, dirty or blocked radiator</a:t>
            </a:r>
          </a:p>
          <a:p>
            <a:pPr lvl="1"/>
            <a:r>
              <a:rPr lang="en-US" dirty="0" smtClean="0"/>
              <a:t>Defective fan clutch or electric fan</a:t>
            </a:r>
          </a:p>
          <a:p>
            <a:pPr lvl="1"/>
            <a:r>
              <a:rPr lang="en-US" dirty="0" smtClean="0"/>
              <a:t>Broken fan drive belt</a:t>
            </a:r>
          </a:p>
          <a:p>
            <a:pPr lvl="1"/>
            <a:r>
              <a:rPr lang="en-US" dirty="0" smtClean="0"/>
              <a:t>Defective radiator cap</a:t>
            </a:r>
          </a:p>
          <a:p>
            <a:pPr lvl="1"/>
            <a:r>
              <a:rPr lang="en-US" dirty="0" smtClean="0"/>
              <a:t>Defective water pump</a:t>
            </a:r>
          </a:p>
          <a:p>
            <a:pPr lvl="1"/>
            <a:r>
              <a:rPr lang="en-US" dirty="0" smtClean="0"/>
              <a:t>Blocked cooling passages</a:t>
            </a:r>
            <a:endParaRPr lang="en-US" dirty="0" smtClean="0"/>
          </a:p>
          <a:p>
            <a:pPr lvl="1"/>
            <a:endParaRPr lang="en-US" dirty="0" smtClean="0"/>
          </a:p>
          <a:p>
            <a:pPr lvl="2"/>
            <a:endParaRPr lang="en-US" b="1" dirty="0" smtClean="0"/>
          </a:p>
          <a:p>
            <a:pPr lvl="1"/>
            <a:endParaRPr lang="en-US" sz="1600" b="1" dirty="0"/>
          </a:p>
          <a:p>
            <a:pPr lvl="1"/>
            <a:endParaRPr lang="en-US" sz="1600" b="1" dirty="0"/>
          </a:p>
        </p:txBody>
      </p:sp>
    </p:spTree>
    <p:extLst>
      <p:ext uri="{BB962C8B-B14F-4D97-AF65-F5344CB8AC3E}">
        <p14:creationId xmlns:p14="http://schemas.microsoft.com/office/powerpoint/2010/main" val="172911161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21.31 When an engine overheats, often the coolant overflow container boils</a:t>
            </a:r>
            <a:endParaRPr lang="en-US" sz="2400" dirty="0">
              <a:latin typeface="+mj-lt"/>
            </a:endParaRPr>
          </a:p>
        </p:txBody>
      </p:sp>
      <p:pic>
        <p:nvPicPr>
          <p:cNvPr id="3" name="Picture 2" descr="A photo shows smoke coming out of the coolant overflow container due to an overheated eng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1018" y="1837055"/>
            <a:ext cx="6201965" cy="4282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321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j-lt"/>
              </a:rPr>
              <a:t>TECH TIP</a:t>
            </a:r>
            <a:endParaRPr lang="en-US" sz="28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1423988"/>
            <a:ext cx="6057900"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8414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COOLING SYSTEM INSPECTION</a:t>
            </a:r>
            <a:endParaRPr lang="en-US" dirty="0">
              <a:latin typeface="+mj-lt"/>
            </a:endParaRPr>
          </a:p>
        </p:txBody>
      </p:sp>
      <p:sp>
        <p:nvSpPr>
          <p:cNvPr id="28675" name="Content Placeholder 2"/>
          <p:cNvSpPr>
            <a:spLocks noGrp="1"/>
          </p:cNvSpPr>
          <p:nvPr>
            <p:ph idx="1"/>
          </p:nvPr>
        </p:nvSpPr>
        <p:spPr>
          <a:xfrm>
            <a:off x="76200" y="1524000"/>
            <a:ext cx="9067800" cy="4525963"/>
          </a:xfrm>
        </p:spPr>
        <p:txBody>
          <a:bodyPr/>
          <a:lstStyle/>
          <a:p>
            <a:r>
              <a:rPr lang="en-US" dirty="0" smtClean="0"/>
              <a:t>Coolant Level: </a:t>
            </a:r>
          </a:p>
          <a:p>
            <a:pPr lvl="1"/>
            <a:r>
              <a:rPr lang="en-US" dirty="0" smtClean="0"/>
              <a:t>A visual </a:t>
            </a:r>
            <a:r>
              <a:rPr lang="en-US" dirty="0"/>
              <a:t>inspection for signs of coolant system leaks and </a:t>
            </a:r>
            <a:r>
              <a:rPr lang="en-US" dirty="0" smtClean="0"/>
              <a:t>for the </a:t>
            </a:r>
            <a:r>
              <a:rPr lang="en-US" dirty="0"/>
              <a:t>condition of the coolant hoses and fan drive belts.</a:t>
            </a:r>
            <a:endParaRPr lang="en-US" dirty="0" smtClean="0"/>
          </a:p>
          <a:p>
            <a:r>
              <a:rPr lang="en-US" dirty="0" smtClean="0"/>
              <a:t>Accessory Drive Belt Tension:</a:t>
            </a:r>
          </a:p>
          <a:p>
            <a:pPr lvl="1"/>
            <a:r>
              <a:rPr lang="en-US" dirty="0" smtClean="0"/>
              <a:t>Belt tension gauge</a:t>
            </a:r>
          </a:p>
          <a:p>
            <a:pPr lvl="1"/>
            <a:r>
              <a:rPr lang="en-US" dirty="0" smtClean="0"/>
              <a:t>Marks on a tensioner</a:t>
            </a:r>
          </a:p>
          <a:p>
            <a:pPr lvl="1"/>
            <a:r>
              <a:rPr lang="en-US" dirty="0" smtClean="0"/>
              <a:t>Torque wrench reading</a:t>
            </a:r>
          </a:p>
          <a:p>
            <a:pPr lvl="1"/>
            <a:r>
              <a:rPr lang="en-US" dirty="0" smtClean="0"/>
              <a:t>Deflection </a:t>
            </a:r>
          </a:p>
          <a:p>
            <a:endParaRPr lang="en-US" sz="2400" dirty="0" smtClean="0"/>
          </a:p>
          <a:p>
            <a:endParaRPr lang="en-US" sz="2400" dirty="0" smtClean="0"/>
          </a:p>
          <a:p>
            <a:endParaRPr lang="en-US" sz="2400" dirty="0" smtClean="0"/>
          </a:p>
          <a:p>
            <a:endParaRPr lang="en-US" sz="2400" dirty="0" smtClean="0"/>
          </a:p>
        </p:txBody>
      </p:sp>
    </p:spTree>
    <p:extLst>
      <p:ext uri="{BB962C8B-B14F-4D97-AF65-F5344CB8AC3E}">
        <p14:creationId xmlns:p14="http://schemas.microsoft.com/office/powerpoint/2010/main" val="275496016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smtClean="0">
                <a:latin typeface="+mj-lt"/>
              </a:rPr>
              <a:t>CHART 21-3: The </a:t>
            </a:r>
            <a:r>
              <a:rPr lang="en-IN" sz="2400" dirty="0">
                <a:latin typeface="+mj-lt"/>
              </a:rPr>
              <a:t>number of ribs determines the tension range of the belt.</a:t>
            </a:r>
            <a:r>
              <a:rPr lang="en-IN" sz="2000" dirty="0"/>
              <a:t/>
            </a:r>
            <a:br>
              <a:rPr lang="en-IN" sz="2000" dirty="0"/>
            </a:br>
            <a:endParaRPr lang="en-US" dirty="0"/>
          </a:p>
        </p:txBody>
      </p:sp>
      <p:pic>
        <p:nvPicPr>
          <p:cNvPr id="3" name="Picture 2" descr="The table lists the following tension range of a belt in pounds:&#10;• For 3 ribs, the tension range is 45 to 60.&#10;• For 4 ribs, the tension range is 60 to 80.&#10;• For 5 ribs, the tension range is 75 to 100.&#10;• For 6 ribs, the tension range is 90 to 125.&#10;• For 7 ribs, the tension range is 105 to 145.&#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52" y="1661288"/>
            <a:ext cx="8016295" cy="338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1860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21.32 Typical marks on an accessory drive belt tensioner</a:t>
            </a:r>
            <a:endParaRPr lang="en-US" dirty="0">
              <a:latin typeface="+mj-lt"/>
            </a:endParaRPr>
          </a:p>
        </p:txBody>
      </p:sp>
      <p:pic>
        <p:nvPicPr>
          <p:cNvPr id="3" name="Picture 2" descr="A photo shows an accessory drive belt tensioner with stamped marks on the stationary mounts and on the movable section of the tension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0" y="1623860"/>
            <a:ext cx="5929517" cy="4452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06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COOLING SYSTEM </a:t>
            </a:r>
            <a:r>
              <a:rPr lang="en-US" dirty="0" smtClean="0">
                <a:latin typeface="+mj-lt"/>
              </a:rPr>
              <a:t>SERVICE (1 of 2)</a:t>
            </a:r>
            <a:endParaRPr lang="en-US" dirty="0">
              <a:latin typeface="+mj-lt"/>
            </a:endParaRPr>
          </a:p>
        </p:txBody>
      </p:sp>
      <p:sp>
        <p:nvSpPr>
          <p:cNvPr id="28675" name="Content Placeholder 2"/>
          <p:cNvSpPr>
            <a:spLocks noGrp="1"/>
          </p:cNvSpPr>
          <p:nvPr>
            <p:ph idx="1"/>
          </p:nvPr>
        </p:nvSpPr>
        <p:spPr>
          <a:xfrm>
            <a:off x="76200" y="1524000"/>
            <a:ext cx="8839200" cy="4800600"/>
          </a:xfrm>
        </p:spPr>
        <p:txBody>
          <a:bodyPr/>
          <a:lstStyle/>
          <a:p>
            <a:r>
              <a:rPr lang="en-US" dirty="0" smtClean="0"/>
              <a:t>Flushing Coolant: </a:t>
            </a:r>
          </a:p>
          <a:p>
            <a:pPr lvl="1"/>
            <a:r>
              <a:rPr lang="en-US" dirty="0" smtClean="0"/>
              <a:t>Cleaning cooling system and replacing the coolant.</a:t>
            </a:r>
          </a:p>
          <a:p>
            <a:r>
              <a:rPr lang="en-US" dirty="0" smtClean="0"/>
              <a:t>Coolant Exchange Machine: </a:t>
            </a:r>
          </a:p>
          <a:p>
            <a:pPr lvl="1"/>
            <a:r>
              <a:rPr lang="en-US" dirty="0" smtClean="0"/>
              <a:t>Exchange old coolant with new.</a:t>
            </a:r>
          </a:p>
          <a:p>
            <a:r>
              <a:rPr lang="en-US" dirty="0" smtClean="0"/>
              <a:t>Hose Inspection: </a:t>
            </a:r>
          </a:p>
          <a:p>
            <a:pPr lvl="1"/>
            <a:r>
              <a:rPr lang="en-US" dirty="0" smtClean="0"/>
              <a:t>Looking for hose abnormalities that would cause failures.</a:t>
            </a:r>
          </a:p>
        </p:txBody>
      </p:sp>
    </p:spTree>
    <p:extLst>
      <p:ext uri="{BB962C8B-B14F-4D97-AF65-F5344CB8AC3E}">
        <p14:creationId xmlns:p14="http://schemas.microsoft.com/office/powerpoint/2010/main" val="16093996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COOLING SYSTEM INSPECTION (2 of 2)</a:t>
            </a:r>
            <a:endParaRPr lang="en-US" dirty="0"/>
          </a:p>
        </p:txBody>
      </p:sp>
      <p:sp>
        <p:nvSpPr>
          <p:cNvPr id="3" name="Content Placeholder 2"/>
          <p:cNvSpPr>
            <a:spLocks noGrp="1"/>
          </p:cNvSpPr>
          <p:nvPr>
            <p:ph idx="1"/>
          </p:nvPr>
        </p:nvSpPr>
        <p:spPr/>
        <p:txBody>
          <a:bodyPr/>
          <a:lstStyle/>
          <a:p>
            <a:r>
              <a:rPr lang="en-US" dirty="0"/>
              <a:t>Disposing of Used Coolant:</a:t>
            </a:r>
          </a:p>
          <a:p>
            <a:pPr lvl="1"/>
            <a:r>
              <a:rPr lang="en-US" dirty="0"/>
              <a:t>Dispose according to state and local laws.</a:t>
            </a:r>
          </a:p>
          <a:p>
            <a:r>
              <a:rPr lang="en-US" dirty="0"/>
              <a:t>Cleaning the Radiator Exterior:</a:t>
            </a:r>
          </a:p>
          <a:p>
            <a:pPr lvl="1"/>
            <a:r>
              <a:rPr lang="en-US" dirty="0"/>
              <a:t>Removal of external plugging by dirt and insects.</a:t>
            </a:r>
          </a:p>
          <a:p>
            <a:r>
              <a:rPr lang="en-US" dirty="0"/>
              <a:t> Hose Clamps:</a:t>
            </a:r>
          </a:p>
          <a:p>
            <a:pPr lvl="1"/>
            <a:r>
              <a:rPr lang="en-US" dirty="0"/>
              <a:t>Check for proper position and tightness.</a:t>
            </a:r>
          </a:p>
          <a:p>
            <a:endParaRPr lang="en-US" dirty="0"/>
          </a:p>
        </p:txBody>
      </p:sp>
    </p:spTree>
    <p:extLst>
      <p:ext uri="{BB962C8B-B14F-4D97-AF65-F5344CB8AC3E}">
        <p14:creationId xmlns:p14="http://schemas.microsoft.com/office/powerpoint/2010/main" val="1220948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21.33 (a) Many vehicle manufacturers recommend that the bleeder valve be opened whenever refilling the cooling system. (b) Chrysler recommends that a clear plastic hose (1/4 inch ID) be attached to the bleeder valve and directed into a suitable </a:t>
            </a:r>
            <a:r>
              <a:rPr lang="en-IN" sz="2000" dirty="0" smtClean="0">
                <a:latin typeface="+mj-lt"/>
              </a:rPr>
              <a:t>container.</a:t>
            </a:r>
            <a:endParaRPr lang="en-US" dirty="0">
              <a:latin typeface="+mj-lt"/>
            </a:endParaRPr>
          </a:p>
        </p:txBody>
      </p:sp>
      <p:pic>
        <p:nvPicPr>
          <p:cNvPr id="3" name="Picture 2" descr="A photo shows a bleeder valve located near the thermostat housing of an eng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9012" y="3352800"/>
            <a:ext cx="3972988" cy="26109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 photo shows a technician attaching a clear plastic hose to the bleeder valve of a cooling system."/>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15988" y="3352800"/>
            <a:ext cx="3968636" cy="2610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030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21.34 Using a coolant exchange machine helps eliminate the problem of air getting into the system, which can cause overheating or lack of heat due to air pockets getting trapped in the system</a:t>
            </a:r>
            <a:endParaRPr lang="en-US" sz="2000" dirty="0">
              <a:latin typeface="+mj-lt"/>
            </a:endParaRPr>
          </a:p>
        </p:txBody>
      </p:sp>
      <p:pic>
        <p:nvPicPr>
          <p:cNvPr id="3" name="Picture 2" descr="Photo of a coolant exchange mach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64519" y="2057400"/>
            <a:ext cx="4814962" cy="361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64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21.35 Hose clamps come in a variety of shapes and designs</a:t>
            </a:r>
            <a:endParaRPr lang="en-US" dirty="0">
              <a:latin typeface="+mj-lt"/>
            </a:endParaRPr>
          </a:p>
        </p:txBody>
      </p:sp>
      <p:pic>
        <p:nvPicPr>
          <p:cNvPr id="3" name="Picture 2" descr="A figure shows different hose clamps. A worm-type clamp has a band that has to be screwed in, a banded-type clamp has a screw and barrel nut, and a wire-type clamp consists of a wire that is twisted around a hose with hose clamp plier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1200" y="1880009"/>
            <a:ext cx="5211988" cy="4231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877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21.36 The top 3/8 inch hose is designed for oil and similar liquids, whereas the 3/8 inch hose below is </a:t>
            </a:r>
            <a:r>
              <a:rPr lang="en-IN" sz="2400" dirty="0" err="1">
                <a:latin typeface="+mj-lt"/>
              </a:rPr>
              <a:t>labeled</a:t>
            </a:r>
            <a:r>
              <a:rPr lang="en-IN" sz="2400" dirty="0">
                <a:latin typeface="+mj-lt"/>
              </a:rPr>
              <a:t> “heater hose” and is designed for coolant</a:t>
            </a:r>
            <a:endParaRPr lang="en-US" dirty="0">
              <a:latin typeface="+mj-lt"/>
            </a:endParaRPr>
          </a:p>
        </p:txBody>
      </p:sp>
      <p:pic>
        <p:nvPicPr>
          <p:cNvPr id="3" name="Picture 2" descr="A photo shows two 3 by 8 inch hoses. The hose on top is designed for oil and similar liquids, while the hose on bottom is labeled heater hose and is specifically designed for coolan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06811" y="1997368"/>
            <a:ext cx="5530379" cy="4147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996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COOLING SYSTEM OPERATION</a:t>
            </a:r>
            <a:endParaRPr lang="en-US" dirty="0">
              <a:latin typeface="+mj-lt"/>
            </a:endParaRPr>
          </a:p>
        </p:txBody>
      </p:sp>
      <p:sp>
        <p:nvSpPr>
          <p:cNvPr id="26627" name="Content Placeholder 2"/>
          <p:cNvSpPr>
            <a:spLocks noGrp="1"/>
          </p:cNvSpPr>
          <p:nvPr>
            <p:ph idx="1"/>
          </p:nvPr>
        </p:nvSpPr>
        <p:spPr>
          <a:xfrm>
            <a:off x="457200" y="1600200"/>
            <a:ext cx="8077200" cy="4525963"/>
          </a:xfrm>
        </p:spPr>
        <p:txBody>
          <a:bodyPr/>
          <a:lstStyle/>
          <a:p>
            <a:r>
              <a:rPr lang="en-US" dirty="0" smtClean="0"/>
              <a:t>Coolant flows through the engine and absorbs heat. It then flows through the radiator where it dissipates the heat.</a:t>
            </a:r>
          </a:p>
          <a:p>
            <a:r>
              <a:rPr lang="en-US" i="1" dirty="0" smtClean="0"/>
              <a:t> </a:t>
            </a:r>
            <a:r>
              <a:rPr lang="en-US" dirty="0"/>
              <a:t>The coolant flow rate </a:t>
            </a:r>
            <a:r>
              <a:rPr lang="en-US" dirty="0" smtClean="0"/>
              <a:t>may be </a:t>
            </a:r>
            <a:r>
              <a:rPr lang="en-US" dirty="0"/>
              <a:t>as high as 1 gallon (4 liters) per minute for each horsepower </a:t>
            </a:r>
            <a:r>
              <a:rPr lang="en-US" dirty="0" smtClean="0"/>
              <a:t>the engine </a:t>
            </a:r>
            <a:r>
              <a:rPr lang="en-US" dirty="0"/>
              <a:t>produces</a:t>
            </a:r>
            <a:r>
              <a:rPr lang="en-US" dirty="0" smtClean="0"/>
              <a:t>.</a:t>
            </a:r>
          </a:p>
          <a:p>
            <a:r>
              <a:rPr lang="en-US" dirty="0"/>
              <a:t>Radiators are designed for the maximum rate of heat </a:t>
            </a:r>
            <a:r>
              <a:rPr lang="en-US" dirty="0" smtClean="0"/>
              <a:t>transfer using </a:t>
            </a:r>
            <a:r>
              <a:rPr lang="en-US" dirty="0"/>
              <a:t>minimum space.</a:t>
            </a:r>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Figure 21.2 Coolant circulates through the water jackets in </a:t>
            </a:r>
            <a:r>
              <a:rPr lang="en-IN" sz="2800" dirty="0" smtClean="0">
                <a:latin typeface="+mj-lt"/>
              </a:rPr>
              <a:t>the engine </a:t>
            </a:r>
            <a:r>
              <a:rPr lang="en-IN" sz="2800" dirty="0">
                <a:latin typeface="+mj-lt"/>
              </a:rPr>
              <a:t>block and cylinder head</a:t>
            </a:r>
            <a:endParaRPr lang="en-US" sz="2800" dirty="0">
              <a:latin typeface="+mj-lt"/>
            </a:endParaRPr>
          </a:p>
        </p:txBody>
      </p:sp>
      <p:pic>
        <p:nvPicPr>
          <p:cNvPr id="6" name="Picture 2" descr="A figure shows the engine block and cylinder head of an engine. The combustion chamber of an engine is surrounded by water jackets and core plugs that help circulate coolan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12277" y="1842286"/>
            <a:ext cx="3519442" cy="4318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21.3 Coolant flow through a typical engine cooling system</a:t>
            </a:r>
            <a:endParaRPr lang="en-US" sz="2800" dirty="0">
              <a:latin typeface="+mj-lt"/>
            </a:endParaRPr>
          </a:p>
        </p:txBody>
      </p:sp>
      <p:pic>
        <p:nvPicPr>
          <p:cNvPr id="4" name="Picture 2" descr="The coolant flow path through the engine is as follows:&#10;• Coolant flows through the engine coolant passages around the engine, where it picks up heat from water jackets surround the cylinders.&#10;• The hot coolant then flows to the radiator, where the heat is given up to the outside air with the help of a fan.&#10;• The coolant in the radiator is cooled by air flowing through the radiator. The lower temperature coolant leaves the radiator through the lower radiator hose, and then flows to the inlet side of the water pump, where it is recirculated through the engine.&#10;• A bypass pipe above the thermostat bypasses the thermostat and allows coolant flow back through the engine when the coolant temperature is low.&#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64293" y="1590435"/>
            <a:ext cx="5815410" cy="4479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517</TotalTime>
  <Words>2007</Words>
  <Application>Microsoft Office PowerPoint</Application>
  <PresentationFormat>On-screen Show (4:3)</PresentationFormat>
  <Paragraphs>172</Paragraphs>
  <Slides>69</Slides>
  <Notes>0</Notes>
  <HiddenSlides>0</HiddenSlides>
  <MMClips>0</MMClips>
  <ScaleCrop>false</ScaleCrop>
  <HeadingPairs>
    <vt:vector size="4" baseType="variant">
      <vt:variant>
        <vt:lpstr>Theme</vt:lpstr>
      </vt:variant>
      <vt:variant>
        <vt:i4>6</vt:i4>
      </vt:variant>
      <vt:variant>
        <vt:lpstr>Slide Titles</vt:lpstr>
      </vt:variant>
      <vt:variant>
        <vt:i4>69</vt:i4>
      </vt:variant>
    </vt:vector>
  </HeadingPairs>
  <TitlesOfParts>
    <vt:vector size="75"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COOLING SYSTEM PURPOSE AND FUNCTION</vt:lpstr>
      <vt:lpstr>Figure 21.1 Typical combustion and exhaust temperatures</vt:lpstr>
      <vt:lpstr>TECH TIP</vt:lpstr>
      <vt:lpstr>COOLING SYSTEM OPERATION</vt:lpstr>
      <vt:lpstr>Figure 21.2 Coolant circulates through the water jackets in the engine block and cylinder head</vt:lpstr>
      <vt:lpstr>Figure 21.3 Coolant flow through a typical engine cooling system</vt:lpstr>
      <vt:lpstr>THERMOSTATS (1 of 2)</vt:lpstr>
      <vt:lpstr>THERMOSTATS (2 of 2)</vt:lpstr>
      <vt:lpstr>Figure 21.4 A cross section of a typical wax-actuated thermo-stat showing the position of the wax pellet and spring</vt:lpstr>
      <vt:lpstr>Figure 21.5 (a) When the engine is cold, the coolant flows through the bypass. (b) When the thermostat opens, the coolant can flow to the radiator</vt:lpstr>
      <vt:lpstr>CHART 21-1: The temperature of the coolant depends on the rating of the thermostat.</vt:lpstr>
      <vt:lpstr>Figure 21.6 A thermostat stuck in the open position caused the engine to operate too cold. If a thermostat is stuck closed, this can cause the engine to overheat</vt:lpstr>
      <vt:lpstr>Figure 21.7 A cutaway of a small block Chevrolet V-8 showing the passage from the cylinder head through the front of the intake manifold to the thermostat</vt:lpstr>
      <vt:lpstr>Tech Tip </vt:lpstr>
      <vt:lpstr>FREQUENTLY ASKED QUESTION</vt:lpstr>
      <vt:lpstr>Figure 21.8 An electronic thermostat uses a wax pellet to open and a spring to close it, but it also uses an electric heater controlled by the powertrain control module (PCM) to accurately control engine coolant temperature</vt:lpstr>
      <vt:lpstr>Figure 21.9 A scan tool can be used to monitor the engine coolant temperature (ECT)</vt:lpstr>
      <vt:lpstr>Figure 21.10 Some thermostats are an integral part of the housing. This thermostat and radiator hose housing is serviced as an assembly. Some thermostats snap into the engine radiator fill tube underneath the pressure cap</vt:lpstr>
      <vt:lpstr>QUESTION 1: ?</vt:lpstr>
      <vt:lpstr>ANSWER 1:</vt:lpstr>
      <vt:lpstr>RADIATORS</vt:lpstr>
      <vt:lpstr>Figure 21.11 The tubes and fins of the radiator core</vt:lpstr>
      <vt:lpstr>Figure 21.12 A radiator may be either a down-flow or a cross-flow type</vt:lpstr>
      <vt:lpstr>Figure 21.13 Many vehicles equipped with an automatic transmission use a transmission fluid cooler installed in one of the radiator tanks</vt:lpstr>
      <vt:lpstr>PRESSURE CAPS</vt:lpstr>
      <vt:lpstr>      CHART 21-2: Comparison showing the metric pressure as shown on the top of the cap to pounds per square inch (PSI). </vt:lpstr>
      <vt:lpstr>Figure 21.14 The pressure valve maintains the system pressure and allows excess pressure to vent. The vacuum valve allows coolant to return to the system from the recovery tank</vt:lpstr>
      <vt:lpstr>QUESTION 2: ?</vt:lpstr>
      <vt:lpstr>ANSWER 2:</vt:lpstr>
      <vt:lpstr> COOLANT RECOVERY SYSTEMS</vt:lpstr>
      <vt:lpstr>Figure 21.15 The level in the coolant recovery system raises and lowers with engine temperature</vt:lpstr>
      <vt:lpstr>Figure 21.16 Some vehicles use a surge tank, which is located at the highest level of the cooling system, with a radiator cap</vt:lpstr>
      <vt:lpstr> WATER PUMPS</vt:lpstr>
      <vt:lpstr>Figure 21.17 Coolant flow through the impeller and scroll of a coolant pump for a V-type engine</vt:lpstr>
      <vt:lpstr>FREQUENTLY ASKED QUESTION</vt:lpstr>
      <vt:lpstr>Figure 21.18 A demonstration engine running on a stand, showing the amount of coolant flow that actually occurs through the cooling system</vt:lpstr>
      <vt:lpstr>Figure 21.19 This severely corroded water pump could not circulate enough coolant to keep the engine cool. As a result, the engine overheated and blew a head gasket</vt:lpstr>
      <vt:lpstr>Figure 21.20 The bleed weep hole in the water pump allows coolant to leak out of the pump and not be forced into the bearing. If the bearing failed, more serious damage could result</vt:lpstr>
      <vt:lpstr>Figure 21.21 A cutaway of a typical water pump showing the long bearing assembly and the seal. The weep hole is located between the seal and the bearing. If the seal fails, then coolant flows out of the weep hole to prevent the coolant from damaging the bearing</vt:lpstr>
      <vt:lpstr> COOLANT FLOW IN THE ENGINE</vt:lpstr>
      <vt:lpstr>Figure 21.22 A series-type cooling system where the coolant first flows through the engine block, then to the heads, before returning to the radiator after passing through the thermostat</vt:lpstr>
      <vt:lpstr>Figure 21.23 A Chevrolet V-8 block that shows the large coolant holes and the smaller gas vent or bleed holes that must match the head gasket when the engine is assembled</vt:lpstr>
      <vt:lpstr>QUESTION 3: ?</vt:lpstr>
      <vt:lpstr>ANSWER 3:</vt:lpstr>
      <vt:lpstr> COOLING FANS</vt:lpstr>
      <vt:lpstr>Figure 21.24 A typical electric cooling fan assembly showing the radiator and related components</vt:lpstr>
      <vt:lpstr>Figure 21.25 A typical engine-driven thermostatic spring cooling fan</vt:lpstr>
      <vt:lpstr> HEATER CORES</vt:lpstr>
      <vt:lpstr>Figure 21.26 A typical heater core installed in a heating, ventilation, and air-conditioning (HVAC) housing assembly</vt:lpstr>
      <vt:lpstr> COOLING SYSTEM TESTING</vt:lpstr>
      <vt:lpstr>Figure 21.27 A heavily corroded radiator from a vehicle that was overheating. A visual inspection discovered that the corrosion had eaten away many of the cooling fins, yet did not leak. This radiator was replaced and it solved the overheating problem</vt:lpstr>
      <vt:lpstr>Figure 21.28 Pressure testing the cooling system. A typical hand-operated pressure tester applies pressure equal to the radiator cap pressure. The pressure should hold; if it drops, this indicates a leak somewhere in the cooling system.</vt:lpstr>
      <vt:lpstr>Figure 21.29 The pressure cap should be checked for proper operation using a pressure tester as part of the cooling system diagnosis</vt:lpstr>
      <vt:lpstr>Figure 21.30 Use dye specifically made for coolant when checking for leaks using a black light</vt:lpstr>
      <vt:lpstr> COOLANT TEMPERATURE WARNING LIGHT</vt:lpstr>
      <vt:lpstr>Figure 21.31 When an engine overheats, often the coolant overflow container boils</vt:lpstr>
      <vt:lpstr> COOLING SYSTEM INSPECTION</vt:lpstr>
      <vt:lpstr>CHART 21-3: The number of ribs determines the tension range of the belt. </vt:lpstr>
      <vt:lpstr>Figure 21.32 Typical marks on an accessory drive belt tensioner</vt:lpstr>
      <vt:lpstr> COOLING SYSTEM SERVICE (1 of 2)</vt:lpstr>
      <vt:lpstr>COOLING SYSTEM INSPECTION (2 of 2)</vt:lpstr>
      <vt:lpstr>Figure 21.33 (a) Many vehicle manufacturers recommend that the bleeder valve be opened whenever refilling the cooling system. (b) Chrysler recommends that a clear plastic hose (1/4 inch ID) be attached to the bleeder valve and directed into a suitable container.</vt:lpstr>
      <vt:lpstr>Figure 21.34 Using a coolant exchange machine helps eliminate the problem of air getting into the system, which can cause overheating or lack of heat due to air pockets getting trapped in the system</vt:lpstr>
      <vt:lpstr>Figure 21.35 Hose clamps come in a variety of shapes and designs</vt:lpstr>
      <vt:lpstr>Figure 21.36 The top 3/8 inch hose is designed for oil and similar liquids, whereas the 3/8 inch hose below is labeled “heater hose” and is designed for coolant</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21</dc:title>
  <dc:creator>Curt &amp; Tammy</dc:creator>
  <cp:lastModifiedBy>Curt &amp; Tammy</cp:lastModifiedBy>
  <cp:revision>60</cp:revision>
  <dcterms:created xsi:type="dcterms:W3CDTF">2018-09-25T19:30:15Z</dcterms:created>
  <dcterms:modified xsi:type="dcterms:W3CDTF">2019-02-03T19:58:22Z</dcterms:modified>
</cp:coreProperties>
</file>