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5" r:id="rId21"/>
    <p:sldId id="276" r:id="rId22"/>
    <p:sldId id="277" r:id="rId23"/>
  </p:sldIdLst>
  <p:sldSz cx="9144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64"/>
  </p:normalViewPr>
  <p:slideViewPr>
    <p:cSldViewPr snapToGrid="0" snapToObjects="1">
      <p:cViewPr varScale="1">
        <p:scale>
          <a:sx n="81" d="100"/>
          <a:sy n="81" d="100"/>
        </p:scale>
        <p:origin x="978" y="84"/>
      </p:cViewPr>
      <p:guideLst>
        <p:guide orient="horz" pos="23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187"/>
            <a:ext cx="77724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2174"/>
            <a:ext cx="6858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0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0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89467"/>
            <a:ext cx="197167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89467"/>
            <a:ext cx="5800725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0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23722"/>
            <a:ext cx="78867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95429"/>
            <a:ext cx="78867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2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9468"/>
            <a:ext cx="78867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93241"/>
            <a:ext cx="386834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72080"/>
            <a:ext cx="3868340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93241"/>
            <a:ext cx="3887391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672080"/>
            <a:ext cx="3887391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4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3255"/>
            <a:ext cx="462915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3255"/>
            <a:ext cx="462915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9468"/>
            <a:ext cx="78867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7333"/>
            <a:ext cx="78867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7474-6222-C041-B1D0-A2C7E6F0828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780108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4685-7164-7749-B301-EAFDEFD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4463" y="939595"/>
            <a:ext cx="4548040" cy="3170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El </a:t>
            </a:r>
          </a:p>
          <a:p>
            <a:pPr algn="ctr"/>
            <a:r>
              <a:rPr lang="en-US" sz="8000" b="1" dirty="0" err="1" smtClean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Básquetbol</a:t>
            </a:r>
            <a:r>
              <a:rPr lang="en-US" sz="8000" b="1" dirty="0" smtClean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:</a:t>
            </a:r>
          </a:p>
          <a:p>
            <a:pPr algn="ctr"/>
            <a:endParaRPr lang="en-US" sz="4000" b="1" dirty="0" smtClean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8953" y="3659400"/>
            <a:ext cx="317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Basic </a:t>
            </a:r>
            <a:r>
              <a:rPr lang="en-US" sz="40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Gustar</a:t>
            </a:r>
            <a:endParaRPr lang="en-US" sz="4000" b="1" dirty="0" smtClean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3096" y="552718"/>
            <a:ext cx="306680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4: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3" y="1760350"/>
            <a:ext cx="48148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If the 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things </a:t>
            </a:r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that 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are </a:t>
            </a:r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pleasing 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are plural, </a:t>
            </a:r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 use “me _____.”</a:t>
            </a: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las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chicas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___ ______ los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carros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viejos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Do  you like to read too?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3096" y="552718"/>
            <a:ext cx="306680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4: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Gustan</a:t>
            </a:r>
            <a:endParaRPr lang="en-US" sz="2400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 smtClean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</a:t>
            </a:r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Les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gustan</a:t>
            </a:r>
            <a:endParaRPr lang="en-US" sz="2400" b="1" dirty="0" smtClean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¿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Te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leer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también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?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9471" y="552718"/>
            <a:ext cx="309405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5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If “he” likes something, it’s 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“__ ___ le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is-I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…”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A Susana __ _____ la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película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i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We like dogs.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9471" y="552718"/>
            <a:ext cx="309405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5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él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Le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endParaRPr lang="en-US" sz="2400" b="1" dirty="0" smtClean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(A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nosotros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)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nos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gustan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los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perros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7066" y="552718"/>
            <a:ext cx="309886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6: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3" y="1876157"/>
            <a:ext cx="481488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If 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“y’all” like </a:t>
            </a:r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something, it’s 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“A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vosotros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___ </a:t>
            </a:r>
            <a:r>
              <a:rPr lang="en-US" sz="2400" b="1" dirty="0" err="1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is-I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…”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¿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Qué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___ ______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más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(a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ti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)?</a:t>
            </a:r>
            <a:endParaRPr lang="en-US" sz="2400" b="1" i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They (male) like the school.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7066" y="552718"/>
            <a:ext cx="309886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6</a:t>
            </a:r>
            <a:r>
              <a:rPr lang="en-US" sz="8000" b="1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Os</a:t>
            </a:r>
            <a:endParaRPr lang="en-US" sz="2400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Te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endParaRPr lang="en-US" sz="2400" b="1" dirty="0" smtClean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ellos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les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la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escuela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8745" y="552718"/>
            <a:ext cx="3015505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7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</a:p>
          <a:p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If “you all” like something, it’s </a:t>
            </a:r>
          </a:p>
          <a:p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“A _________ les </a:t>
            </a:r>
            <a:r>
              <a:rPr lang="en-US" sz="2400" b="1" dirty="0" err="1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is-I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…”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mí</a:t>
            </a:r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no ____ ______ leer los </a:t>
            </a:r>
            <a:r>
              <a:rPr lang="en-US" sz="2400" b="1" dirty="0" err="1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libros</a:t>
            </a:r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i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She doesn’t like fruits.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8745" y="552718"/>
            <a:ext cx="3015505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7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</a:p>
          <a:p>
            <a:r>
              <a:rPr lang="en-US" sz="2800" b="1" dirty="0" err="1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Ustedes</a:t>
            </a:r>
            <a:r>
              <a:rPr lang="en-US" sz="28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</a:t>
            </a:r>
          </a:p>
          <a:p>
            <a:endParaRPr lang="en-US" sz="28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Me </a:t>
            </a:r>
            <a:r>
              <a:rPr lang="en-US" sz="2800" b="1" dirty="0" err="1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endParaRPr lang="en-US" sz="2800" b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8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800" b="1" dirty="0" err="1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ella</a:t>
            </a:r>
            <a:r>
              <a:rPr lang="en-US" sz="28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no le </a:t>
            </a:r>
            <a:r>
              <a:rPr lang="en-US" sz="2800" b="1" dirty="0" err="1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gustan</a:t>
            </a:r>
            <a:r>
              <a:rPr lang="en-US" sz="28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las</a:t>
            </a:r>
            <a:r>
              <a:rPr lang="en-US" sz="28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frutas</a:t>
            </a:r>
            <a:r>
              <a:rPr lang="en-US" sz="28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318" y="552718"/>
            <a:ext cx="3044360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8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4" y="2103236"/>
            <a:ext cx="4814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Where would the ”no” go to make this negative?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“A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ti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te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gustan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los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huevos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.”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¿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Qué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___ ______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hacer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a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usted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?</a:t>
            </a:r>
            <a:endParaRPr lang="en-US" sz="2400" b="1" i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He doesn’t like to watch TV.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318" y="552718"/>
            <a:ext cx="3044360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8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Between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ti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and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te</a:t>
            </a:r>
            <a:endParaRPr lang="en-US" sz="2400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Le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endParaRPr lang="en-US" sz="2400" b="1" dirty="0" smtClean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</a:p>
          <a:p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él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no le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mirar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la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televisión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4261" y="552718"/>
            <a:ext cx="3924472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LAS REGLAS: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Skia" charset="0"/>
                <a:ea typeface="Skia" charset="0"/>
                <a:cs typeface="Skia" charset="0"/>
              </a:rPr>
              <a:t>Today you are going to play </a:t>
            </a:r>
            <a:r>
              <a:rPr lang="en-US" b="1" dirty="0">
                <a:latin typeface="Skia" charset="0"/>
                <a:ea typeface="Skia" charset="0"/>
                <a:cs typeface="Skia" charset="0"/>
              </a:rPr>
              <a:t>8</a:t>
            </a:r>
            <a:r>
              <a:rPr lang="en-US" b="1" dirty="0" smtClean="0">
                <a:latin typeface="Skia" charset="0"/>
                <a:ea typeface="Skia" charset="0"/>
                <a:cs typeface="Skia" charset="0"/>
              </a:rPr>
              <a:t> rounds of basketball.  For each round you will have a choice of which shots to try.</a:t>
            </a:r>
          </a:p>
          <a:p>
            <a:pPr algn="just"/>
            <a:endParaRPr lang="en-US" b="1" dirty="0" smtClean="0">
              <a:latin typeface="Skia" charset="0"/>
              <a:ea typeface="Skia" charset="0"/>
              <a:cs typeface="Skia" charset="0"/>
            </a:endParaRPr>
          </a:p>
          <a:p>
            <a:pPr algn="just"/>
            <a:r>
              <a:rPr lang="en-US" b="1" dirty="0" smtClean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r>
              <a:rPr lang="en-US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Free Throws are worth 1 point if you get them right.</a:t>
            </a:r>
          </a:p>
          <a:p>
            <a:pPr algn="just"/>
            <a:endParaRPr lang="en-US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pPr algn="just"/>
            <a:r>
              <a:rPr lang="en-US" b="1" dirty="0" smtClean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r>
              <a:rPr lang="en-US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Field Goals are worth 2 points if you get them right.</a:t>
            </a:r>
          </a:p>
          <a:p>
            <a:pPr algn="just"/>
            <a:endParaRPr lang="en-US" b="1" dirty="0" smtClean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r>
              <a:rPr lang="en-US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Long Shots are worth 3 points if you get them right.</a:t>
            </a:r>
          </a:p>
          <a:p>
            <a:pPr algn="just"/>
            <a:endParaRPr lang="en-US" b="1" dirty="0" smtClean="0">
              <a:latin typeface="Skia" charset="0"/>
              <a:ea typeface="Skia" charset="0"/>
              <a:cs typeface="Skia" charset="0"/>
            </a:endParaRPr>
          </a:p>
          <a:p>
            <a:pPr algn="just"/>
            <a:r>
              <a:rPr lang="en-US" b="1" dirty="0" smtClean="0">
                <a:latin typeface="Skia" charset="0"/>
                <a:ea typeface="Skia" charset="0"/>
                <a:cs typeface="Skia" charset="0"/>
              </a:rPr>
              <a:t>You should try every question you think you can answer.  If you get all 3 right, that’s 6 points in one round!</a:t>
            </a:r>
            <a:endParaRPr lang="en-US" b="1" dirty="0">
              <a:latin typeface="Skia" charset="0"/>
              <a:ea typeface="Skia" charset="0"/>
              <a:cs typeface="Sk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4687" y="552718"/>
            <a:ext cx="3643626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err="1" smtClean="0">
                <a:latin typeface="Pupcat" charset="0"/>
                <a:ea typeface="Pupcat" charset="0"/>
                <a:cs typeface="Pupcat" charset="0"/>
              </a:rPr>
              <a:t>Reflexión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200" b="1" dirty="0"/>
              <a:t>Which did you get most right - free throws, field goals, or long shots?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/>
              <a:t>With </a:t>
            </a:r>
            <a:r>
              <a:rPr lang="en-US" sz="2200" b="1" dirty="0"/>
              <a:t>that in mind, what is one skill you think you did well today</a:t>
            </a:r>
            <a:r>
              <a:rPr lang="en-US" sz="2200" b="1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/>
              <a:t>With </a:t>
            </a:r>
            <a:r>
              <a:rPr lang="en-US" sz="2200" b="1" dirty="0"/>
              <a:t>that in mind, what is one skill you need to practice more before the test?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/>
              <a:t>What </a:t>
            </a:r>
            <a:r>
              <a:rPr lang="en-US" sz="2200" b="1" dirty="0"/>
              <a:t>questions do you have for the teacher? Any points of </a:t>
            </a:r>
            <a:r>
              <a:rPr lang="en-US" sz="2200" b="1" dirty="0" smtClean="0"/>
              <a:t>confusion?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/>
              <a:t>What </a:t>
            </a:r>
            <a:r>
              <a:rPr lang="en-US" sz="2200" b="1" dirty="0"/>
              <a:t>is your next action step? How can you practice/study tonight?</a:t>
            </a:r>
            <a:endParaRPr lang="en-US" sz="2200" b="1" dirty="0" smtClean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4687" y="552718"/>
            <a:ext cx="3643626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err="1" smtClean="0">
                <a:latin typeface="Pupcat" charset="0"/>
                <a:ea typeface="Pupcat" charset="0"/>
                <a:cs typeface="Pupcat" charset="0"/>
              </a:rPr>
              <a:t>Reflexión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Based on your score, where do you rank right now? </a:t>
            </a:r>
            <a:endParaRPr lang="en-US" dirty="0" smtClean="0"/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0-8 Rookie</a:t>
            </a:r>
          </a:p>
          <a:p>
            <a:pPr lvl="0"/>
            <a:r>
              <a:rPr lang="en-US" dirty="0" smtClean="0">
                <a:latin typeface="Skia" charset="0"/>
                <a:ea typeface="Skia" charset="0"/>
                <a:cs typeface="Skia" charset="0"/>
              </a:rPr>
              <a:t>  	I’m just starting to learn – still rough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9-16 Junior Varsity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 	</a:t>
            </a:r>
            <a:r>
              <a:rPr lang="en-US" dirty="0" smtClean="0">
                <a:latin typeface="Skia" charset="0"/>
                <a:ea typeface="Skia" charset="0"/>
                <a:cs typeface="Skia" charset="0"/>
              </a:rPr>
              <a:t>I’ve got some basic skills – need help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17-24 Varsity Team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  	</a:t>
            </a:r>
            <a:r>
              <a:rPr lang="en-US" dirty="0" smtClean="0">
                <a:latin typeface="Skia" charset="0"/>
                <a:ea typeface="Skia" charset="0"/>
                <a:cs typeface="Skia" charset="0"/>
              </a:rPr>
              <a:t>I know how to do the basics 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25-32 College Ball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  	</a:t>
            </a:r>
            <a:r>
              <a:rPr lang="en-US" dirty="0" smtClean="0">
                <a:latin typeface="Skia" charset="0"/>
                <a:ea typeface="Skia" charset="0"/>
                <a:cs typeface="Skia" charset="0"/>
              </a:rPr>
              <a:t>I have some advanced skills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33-40 Pro Player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  	</a:t>
            </a:r>
            <a:r>
              <a:rPr lang="en-US" dirty="0" smtClean="0">
                <a:latin typeface="Skia" charset="0"/>
                <a:ea typeface="Skia" charset="0"/>
                <a:cs typeface="Skia" charset="0"/>
              </a:rPr>
              <a:t>I am getting this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41-48 Legendary Status</a:t>
            </a:r>
          </a:p>
          <a:p>
            <a:pPr lvl="0"/>
            <a:r>
              <a:rPr lang="en-US" dirty="0" smtClean="0">
                <a:latin typeface="Pupcat" charset="0"/>
                <a:ea typeface="Pupcat" charset="0"/>
                <a:cs typeface="Pupcat" charset="0"/>
              </a:rPr>
              <a:t>  	</a:t>
            </a:r>
            <a:r>
              <a:rPr lang="en-US" dirty="0" smtClean="0">
                <a:latin typeface="Skia" charset="0"/>
                <a:ea typeface="Skia" charset="0"/>
                <a:cs typeface="Skia" charset="0"/>
              </a:rPr>
              <a:t>I could teach this to other people</a:t>
            </a:r>
            <a:endParaRPr lang="en-US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29048" y="2126271"/>
            <a:ext cx="481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i="1" dirty="0" smtClean="0"/>
              <a:t>Clip art purchased from </a:t>
            </a:r>
            <a:r>
              <a:rPr lang="en-US" i="1" dirty="0" err="1" smtClean="0"/>
              <a:t>dreamstime.com</a:t>
            </a:r>
            <a:endParaRPr lang="en-US" i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452" y="552718"/>
            <a:ext cx="2900089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1: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2" y="1876157"/>
            <a:ext cx="4814887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500" b="1" dirty="0" smtClean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5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We think of </a:t>
            </a:r>
            <a:r>
              <a:rPr lang="en-US" sz="25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gustar</a:t>
            </a:r>
            <a:r>
              <a:rPr lang="en-US" sz="25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as “to like,” but it actually means </a:t>
            </a:r>
          </a:p>
          <a:p>
            <a:r>
              <a:rPr lang="en-US" sz="25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“ __ __ ________ __”</a:t>
            </a:r>
          </a:p>
          <a:p>
            <a:endParaRPr lang="en-US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3000" b="1" dirty="0" smtClean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500" b="1" dirty="0" smtClean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5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5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5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mí</a:t>
            </a:r>
            <a:r>
              <a:rPr lang="en-US" sz="25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___ _______ comer </a:t>
            </a:r>
            <a:r>
              <a:rPr lang="en-US" sz="25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las</a:t>
            </a:r>
            <a:r>
              <a:rPr lang="en-US" sz="25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5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galletas</a:t>
            </a:r>
            <a:r>
              <a:rPr lang="en-US" sz="25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.</a:t>
            </a:r>
          </a:p>
          <a:p>
            <a:endParaRPr lang="en-US" b="1" dirty="0" smtClean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3000" b="1" dirty="0" smtClean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500" b="1" dirty="0" smtClean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5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What do you like?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7316" y="552718"/>
            <a:ext cx="4098366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LOS PUNTOS: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 smtClean="0">
                <a:latin typeface="Skia" charset="0"/>
                <a:ea typeface="Skia" charset="0"/>
                <a:cs typeface="Skia" charset="0"/>
              </a:rPr>
              <a:t>When the teacher decides the shot clock runs out, trade papers with a partner and check their scores.  </a:t>
            </a:r>
          </a:p>
          <a:p>
            <a:pPr algn="just"/>
            <a:endParaRPr lang="en-US" sz="2500" b="1" dirty="0">
              <a:latin typeface="Skia" charset="0"/>
              <a:ea typeface="Skia" charset="0"/>
              <a:cs typeface="Skia" charset="0"/>
            </a:endParaRPr>
          </a:p>
          <a:p>
            <a:pPr algn="just"/>
            <a:r>
              <a:rPr lang="en-US" sz="2500" b="1" dirty="0" smtClean="0">
                <a:latin typeface="Skia" charset="0"/>
                <a:ea typeface="Skia" charset="0"/>
                <a:cs typeface="Skia" charset="0"/>
              </a:rPr>
              <a:t>Remember the first question is worth 1 point, the second question is worth 2 points, and the third question is worth 3 points.  So if you got all 3 right you would get 6 points.</a:t>
            </a:r>
          </a:p>
        </p:txBody>
      </p:sp>
    </p:spTree>
    <p:extLst>
      <p:ext uri="{BB962C8B-B14F-4D97-AF65-F5344CB8AC3E}">
        <p14:creationId xmlns:p14="http://schemas.microsoft.com/office/powerpoint/2010/main" val="18274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452" y="552718"/>
            <a:ext cx="2900089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1: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2" y="1876157"/>
            <a:ext cx="481488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8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8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To be pleasing to 	+1</a:t>
            </a:r>
          </a:p>
          <a:p>
            <a:endParaRPr lang="en-US" sz="28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32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8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8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Me </a:t>
            </a:r>
            <a:r>
              <a:rPr lang="en-US" sz="28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8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			+2</a:t>
            </a:r>
          </a:p>
          <a:p>
            <a:endParaRPr lang="en-US" sz="28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32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8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¿</a:t>
            </a:r>
            <a:r>
              <a:rPr lang="en-US" sz="28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Qué</a:t>
            </a:r>
            <a:r>
              <a:rPr lang="en-US" sz="28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te</a:t>
            </a:r>
            <a:r>
              <a:rPr lang="en-US" sz="28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8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?		+3</a:t>
            </a:r>
            <a:endParaRPr lang="en-US" sz="28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7103" y="552718"/>
            <a:ext cx="3058787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2: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2" y="1876157"/>
            <a:ext cx="48148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Since </a:t>
            </a:r>
            <a:r>
              <a:rPr lang="en-US" sz="2400" b="1" u="sng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I’m</a:t>
            </a:r>
            <a:r>
              <a:rPr lang="en-US" sz="2400" b="1" dirty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not doing the liking, I don’t say “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yo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 me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,” I say “__ ____ me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.”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ella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___ _______ los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gatos</a:t>
            </a:r>
            <a:endParaRPr lang="en-US" sz="2400" b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What do you 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like to do?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7103" y="552718"/>
            <a:ext cx="3058787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2: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mí</a:t>
            </a:r>
            <a:endParaRPr lang="en-US" sz="2400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Le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gustan</a:t>
            </a:r>
            <a:endParaRPr lang="en-US" sz="2400" b="1" dirty="0" smtClean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¿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Qué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te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hacer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?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553" y="552718"/>
            <a:ext cx="3005887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3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2" y="1876157"/>
            <a:ext cx="4814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If the thing that is pleasing is singular, I use “me _____.”</a:t>
            </a:r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Fill in the blanks:  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A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nosotros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___ ______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correr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dirty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Translate:  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I don’t like to study.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2"/>
          <a:stretch/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553" y="552718"/>
            <a:ext cx="3005887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RONDA </a:t>
            </a:r>
            <a:r>
              <a:rPr lang="en-US" sz="8000" b="1" dirty="0">
                <a:latin typeface="Pupcat" charset="0"/>
                <a:ea typeface="Pupcat" charset="0"/>
                <a:cs typeface="Pupcat" charset="0"/>
              </a:rPr>
              <a:t>3</a:t>
            </a:r>
            <a:r>
              <a:rPr lang="en-US" sz="8000" b="1" dirty="0" smtClean="0">
                <a:latin typeface="Pupcat" charset="0"/>
                <a:ea typeface="Pupcat" charset="0"/>
                <a:cs typeface="Pupcat" charset="0"/>
              </a:rPr>
              <a:t>:</a:t>
            </a:r>
            <a:endParaRPr lang="en-US" sz="4000" b="1" dirty="0"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48" y="2126271"/>
            <a:ext cx="48148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Pupcat" charset="0"/>
                <a:ea typeface="Pupcat" charset="0"/>
                <a:cs typeface="Pupcat" charset="0"/>
              </a:rPr>
              <a:t>TIRO LIBRE:  </a:t>
            </a:r>
            <a:endParaRPr lang="en-US" sz="2400" b="1" dirty="0">
              <a:solidFill>
                <a:schemeClr val="accent2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err="1" smtClean="0">
                <a:solidFill>
                  <a:schemeClr val="accent2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endParaRPr lang="en-US" sz="2400" b="1" dirty="0" smtClean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2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Pupcat" charset="0"/>
                <a:ea typeface="Pupcat" charset="0"/>
                <a:cs typeface="Pupcat" charset="0"/>
              </a:rPr>
              <a:t>TIRO DE CAMPO:  </a:t>
            </a:r>
            <a:endParaRPr lang="en-US" sz="2400" b="1" dirty="0">
              <a:solidFill>
                <a:schemeClr val="accent6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Nos</a:t>
            </a:r>
            <a:r>
              <a:rPr lang="en-US" sz="2400" b="1" dirty="0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endParaRPr lang="en-US" sz="2400" b="1" dirty="0" smtClean="0">
              <a:solidFill>
                <a:schemeClr val="accent6"/>
              </a:solidFill>
              <a:latin typeface="Skia" charset="0"/>
              <a:ea typeface="Skia" charset="0"/>
              <a:cs typeface="Skia" charset="0"/>
            </a:endParaRPr>
          </a:p>
          <a:p>
            <a:endParaRPr lang="en-US" sz="2400" b="1" dirty="0">
              <a:solidFill>
                <a:schemeClr val="accent4"/>
              </a:solidFill>
              <a:latin typeface="Skia" charset="0"/>
              <a:ea typeface="Skia" charset="0"/>
              <a:cs typeface="Skia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Pupcat" charset="0"/>
                <a:ea typeface="Pupcat" charset="0"/>
                <a:cs typeface="Pupcat" charset="0"/>
              </a:rPr>
              <a:t>TIRO LARGO: </a:t>
            </a:r>
            <a:endParaRPr lang="en-US" sz="2400" b="1" dirty="0">
              <a:solidFill>
                <a:schemeClr val="accent1"/>
              </a:solidFill>
              <a:latin typeface="Pupcat" charset="0"/>
              <a:ea typeface="Pupcat" charset="0"/>
              <a:cs typeface="Pupcat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(A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mí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) no me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gusta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estudiar</a:t>
            </a:r>
            <a:r>
              <a:rPr lang="en-US" sz="2400" b="1" dirty="0" smtClean="0">
                <a:solidFill>
                  <a:schemeClr val="accent1"/>
                </a:solidFill>
                <a:latin typeface="Skia" charset="0"/>
                <a:ea typeface="Skia" charset="0"/>
                <a:cs typeface="Skia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Skia" charset="0"/>
              <a:ea typeface="Skia" charset="0"/>
              <a:cs typeface="Sk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4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0545" y="5608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849</Words>
  <Application>Microsoft Office PowerPoint</Application>
  <PresentationFormat>Custom</PresentationFormat>
  <Paragraphs>195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Pupcat</vt:lpstr>
      <vt:lpstr>Skia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Samantha Sommer</cp:lastModifiedBy>
  <cp:revision>42</cp:revision>
  <cp:lastPrinted>2016-05-21T15:10:22Z</cp:lastPrinted>
  <dcterms:created xsi:type="dcterms:W3CDTF">2016-03-27T03:05:57Z</dcterms:created>
  <dcterms:modified xsi:type="dcterms:W3CDTF">2018-09-04T15:01:04Z</dcterms:modified>
</cp:coreProperties>
</file>