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 id="2147483685" r:id="rId3"/>
    <p:sldMasterId id="2147483697" r:id="rId4"/>
    <p:sldMasterId id="2147483709" r:id="rId5"/>
  </p:sldMasterIdLst>
  <p:sldIdLst>
    <p:sldId id="257" r:id="rId6"/>
    <p:sldId id="259" r:id="rId7"/>
    <p:sldId id="262" r:id="rId8"/>
    <p:sldId id="315" r:id="rId9"/>
    <p:sldId id="316" r:id="rId10"/>
    <p:sldId id="263" r:id="rId11"/>
    <p:sldId id="317" r:id="rId12"/>
    <p:sldId id="270" r:id="rId13"/>
    <p:sldId id="326" r:id="rId14"/>
    <p:sldId id="274" r:id="rId15"/>
    <p:sldId id="318" r:id="rId16"/>
    <p:sldId id="267" r:id="rId17"/>
    <p:sldId id="268" r:id="rId18"/>
    <p:sldId id="273" r:id="rId19"/>
    <p:sldId id="272" r:id="rId20"/>
    <p:sldId id="275" r:id="rId21"/>
    <p:sldId id="269" r:id="rId22"/>
    <p:sldId id="319" r:id="rId23"/>
    <p:sldId id="320" r:id="rId24"/>
    <p:sldId id="321" r:id="rId25"/>
    <p:sldId id="322" r:id="rId26"/>
    <p:sldId id="323" r:id="rId27"/>
    <p:sldId id="286" r:id="rId28"/>
    <p:sldId id="287" r:id="rId29"/>
    <p:sldId id="271" r:id="rId30"/>
    <p:sldId id="32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82" autoAdjust="0"/>
    <p:restoredTop sz="94718" autoAdjust="0"/>
  </p:normalViewPr>
  <p:slideViewPr>
    <p:cSldViewPr>
      <p:cViewPr varScale="1">
        <p:scale>
          <a:sx n="105" d="100"/>
          <a:sy n="105" d="100"/>
        </p:scale>
        <p:origin x="-2154"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2.xml"/><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3.xml"/><Relationship Id="rId4"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4.xml"/><Relationship Id="rId4"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5.xml"/><Relationship Id="rId4"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9099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30515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426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pic>
        <p:nvPicPr>
          <p:cNvPr id="1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
        <p:nvSpPr>
          <p:cNvPr id="2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2269660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36549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630203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9008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8138084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680825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42834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6907353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7160385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179899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775080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7712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529422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530554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46408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87427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9890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922092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61774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6583064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813586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82077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43536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9493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9482676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808565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691990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808457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572888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221360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7866857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8096661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385351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6839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58405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43955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415699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p:nvPr>
        </p:nvSpPr>
        <p:spPr>
          <a:xfrm>
            <a:off x="685800" y="762000"/>
            <a:ext cx="7772400" cy="2838451"/>
          </a:xfrm>
        </p:spPr>
        <p:txBody>
          <a:bodyPr anchor="b">
            <a:noAutofit/>
          </a:bodyPr>
          <a:lstStyle>
            <a:lvl1pPr algn="l">
              <a:defRPr sz="3600" b="1">
                <a:solidFill>
                  <a:schemeClr val="bg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1"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7547140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6" name="Rectangle 15"/>
          <p:cNvSpPr/>
          <p:nvPr/>
        </p:nvSpPr>
        <p:spPr bwMode="white">
          <a:xfrm>
            <a:off x="0" y="0"/>
            <a:ext cx="9144000" cy="1371600"/>
          </a:xfrm>
          <a:prstGeom prst="rect">
            <a:avLst/>
          </a:prstGeom>
          <a:solidFill>
            <a:srgbClr val="007FA3"/>
          </a:solidFill>
          <a:ln>
            <a:solidFill>
              <a:srgbClr val="0030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Title 10"/>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Add edition here</a:t>
            </a:r>
            <a:endParaRPr lang="en-US" dirty="0"/>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44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smtClean="0"/>
              <a:t>Chapter ##</a:t>
            </a:r>
            <a:endParaRPr lang="en-US" dirty="0"/>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smtClean="0"/>
              <a:t>Chapter title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grpSp>
        <p:nvGrpSpPr>
          <p:cNvPr id="2" name="Group 1"/>
          <p:cNvGrpSpPr/>
          <p:nvPr userDrawn="1"/>
        </p:nvGrpSpPr>
        <p:grpSpPr>
          <a:xfrm>
            <a:off x="33338" y="6434137"/>
            <a:ext cx="9156700" cy="431800"/>
            <a:chOff x="33338" y="6442075"/>
            <a:chExt cx="9156700" cy="431800"/>
          </a:xfrm>
        </p:grpSpPr>
        <p:pic>
          <p:nvPicPr>
            <p:cNvPr id="13" name="Always Learning Logo" descr="Pearson: Always Learning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black">
            <a:xfrm>
              <a:off x="33338" y="6443663"/>
              <a:ext cx="166052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earson 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black">
            <a:xfrm>
              <a:off x="7748588" y="6442075"/>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7" name="Shape 15" descr="Pearson Logo"/>
          <p:cNvPicPr preferRelativeResize="0"/>
          <p:nvPr userDrawn="1"/>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496706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smtClean="0"/>
              <a:t>Click to add Learning Objective(s)</a:t>
            </a:r>
            <a:endParaRPr lang="en-US" dirty="0"/>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2453895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SzPct val="100000"/>
              <a:defRPr/>
            </a:lvl1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5806934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601416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9729474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2400">
                <a:solidFill>
                  <a:schemeClr val="tx1"/>
                </a:solidFill>
              </a:defRPr>
            </a:lvl1pPr>
          </a:lstStyle>
          <a:p>
            <a:r>
              <a:rPr lang="en-US" dirty="0" smtClean="0"/>
              <a:t>Click to add figure number and title</a:t>
            </a:r>
            <a:endParaRPr lang="en-US" dirty="0"/>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16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smtClean="0"/>
              <a:t>Click to add caption</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11"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2"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5877426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57200" y="16002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2"/>
          <p:cNvSpPr>
            <a:spLocks noGrp="1"/>
          </p:cNvSpPr>
          <p:nvPr>
            <p:ph idx="13"/>
          </p:nvPr>
        </p:nvSpPr>
        <p:spPr>
          <a:xfrm>
            <a:off x="457200" y="3962400"/>
            <a:ext cx="8229600" cy="2163763"/>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9"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655388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4000" b="1" cap="none" baseline="0">
                <a:solidFill>
                  <a:schemeClr val="tx1"/>
                </a:solidFill>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Date Placeholder 3"/>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7"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8120252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lvl1pPr>
              <a:defRPr sz="2200" b="1">
                <a:latin typeface="Times New Roman" panose="02020603050405020304" pitchFamily="18" charset="0"/>
                <a:cs typeface="Times New Roman" panose="02020603050405020304" pitchFamily="18" charset="0"/>
              </a:defRPr>
            </a:lvl1p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092377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solidFill>
                  <a:srgbClr val="003057"/>
                </a:solidFill>
              </a:rPr>
              <a:pPr/>
              <a:t>2/2/2019</a:t>
            </a:fld>
            <a:endParaRPr lang="en-US" dirty="0">
              <a:solidFill>
                <a:srgbClr val="003057"/>
              </a:solidFill>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solidFill>
                  <a:srgbClr val="003057"/>
                </a:solidFill>
              </a:rPr>
              <a:pPr/>
              <a:t>‹#›</a:t>
            </a:fld>
            <a:endParaRPr lang="en-US" dirty="0">
              <a:solidFill>
                <a:srgbClr val="003057"/>
              </a:solidFill>
            </a:endParaRPr>
          </a:p>
        </p:txBody>
      </p:sp>
      <p:sp>
        <p:nvSpPr>
          <p:cNvPr id="9"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0"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0141760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200"/>
            </a:lvl1pPr>
          </a:lstStyle>
          <a:p>
            <a:r>
              <a:rPr lang="en-US" dirty="0" smtClean="0"/>
              <a:t>Click to edit Master title style</a:t>
            </a:r>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5" name="Slide Number Placeholder 4"/>
          <p:cNvSpPr>
            <a:spLocks noGrp="1"/>
          </p:cNvSpPr>
          <p:nvPr>
            <p:ph type="sldNum" sz="quarter" idx="12"/>
          </p:nvPr>
        </p:nvSpPr>
        <p:spPr/>
        <p:txBody>
          <a:bodyPr/>
          <a:lstStyle/>
          <a:p>
            <a:fld id="{200B2350-5261-4F5C-9DF5-EF0D264FC8D2}" type="slidenum">
              <a:rPr lang="en-US" smtClean="0">
                <a:solidFill>
                  <a:prstClr val="white"/>
                </a:solidFill>
              </a:rPr>
              <a:pPr/>
              <a:t>‹#›</a:t>
            </a:fld>
            <a:endParaRPr lang="en-US" dirty="0">
              <a:solidFill>
                <a:prstClr val="white"/>
              </a:solidFill>
            </a:endParaRPr>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3130218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pic>
        <p:nvPicPr>
          <p:cNvPr id="6"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4211190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073388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125439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Shape 15" descr="Pearson Logo"/>
          <p:cNvPicPr preferRelativeResize="0"/>
          <p:nvPr userDrawn="1"/>
        </p:nvPicPr>
        <p:blipFill rotWithShape="1">
          <a:blip r:embed="rId2">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129285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pn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3.emf"/><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1.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
        <p:nvSpPr>
          <p:cNvPr id="8"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spTree>
    <p:extLst>
      <p:ext uri="{BB962C8B-B14F-4D97-AF65-F5344CB8AC3E}">
        <p14:creationId xmlns:p14="http://schemas.microsoft.com/office/powerpoint/2010/main" val="406444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15214061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2029813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pic>
        <p:nvPicPr>
          <p:cNvPr id="14" name="Pearson 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black">
          <a:xfrm>
            <a:off x="7748588" y="6414013"/>
            <a:ext cx="14414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33576998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bwMode="white">
          <a:xfrm>
            <a:off x="0" y="0"/>
            <a:ext cx="9144000" cy="1371600"/>
          </a:xfrm>
          <a:prstGeom prst="rect">
            <a:avLst/>
          </a:prstGeom>
          <a:solidFill>
            <a:srgbClr val="007F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smtClean="0"/>
              <a:t>Click to edit </a:t>
            </a:r>
            <a:br>
              <a:rPr lang="en-US" dirty="0" smtClean="0"/>
            </a:br>
            <a:r>
              <a:rPr lang="en-US" dirty="0" smtClean="0"/>
              <a:t>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a:p>
            <a:pPr lvl="5"/>
            <a:r>
              <a:rPr lang="en-US" dirty="0" smtClean="0"/>
              <a:t>Sixth</a:t>
            </a:r>
          </a:p>
          <a:p>
            <a:pPr lvl="6"/>
            <a:r>
              <a:rPr lang="en-US" dirty="0" smtClean="0"/>
              <a:t>Seventh</a:t>
            </a:r>
          </a:p>
          <a:p>
            <a:pPr lvl="7"/>
            <a:r>
              <a:rPr lang="en-US" dirty="0" smtClean="0"/>
              <a:t>Eighth</a:t>
            </a:r>
          </a:p>
          <a:p>
            <a:pPr lvl="8"/>
            <a:r>
              <a:rPr lang="en-US" dirty="0" smtClean="0"/>
              <a:t>Ninth</a:t>
            </a:r>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solidFill>
                  <a:prstClr val="white"/>
                </a:solidFill>
              </a:rPr>
              <a:pPr/>
              <a:t>2/2/2019</a:t>
            </a:fld>
            <a:endParaRPr lang="en-US" dirty="0">
              <a:solidFill>
                <a:prstClr val="white"/>
              </a:solidFill>
            </a:endParaRPr>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solidFill>
                  <a:prstClr val="white"/>
                </a:solidFill>
              </a:rPr>
              <a:pPr/>
              <a:t>‹#›</a:t>
            </a:fld>
            <a:endParaRPr lang="en-US" dirty="0">
              <a:solidFill>
                <a:prstClr val="white"/>
              </a:solidFill>
            </a:endParaRPr>
          </a:p>
        </p:txBody>
      </p:sp>
      <p:sp>
        <p:nvSpPr>
          <p:cNvPr id="12" name="Text Placeholder 1">
            <a:extLst>
              <a:ext uri="{FF2B5EF4-FFF2-40B4-BE49-F238E27FC236}">
                <a16:creationId xmlns="" xmlns:a16="http://schemas.microsoft.com/office/drawing/2014/main" id="{B90BF7CC-C13E-4975-9A72-17609AD86A49}"/>
              </a:ext>
            </a:extLst>
          </p:cNvPr>
          <p:cNvSpPr txBox="1">
            <a:spLocks/>
          </p:cNvSpPr>
          <p:nvPr userDrawn="1"/>
        </p:nvSpPr>
        <p:spPr>
          <a:xfrm>
            <a:off x="1562933" y="6371066"/>
            <a:ext cx="7194635" cy="334534"/>
          </a:xfrm>
          <a:prstGeom prst="rect">
            <a:avLst/>
          </a:prstGeom>
          <a:noFill/>
          <a:ln>
            <a:noFill/>
          </a:ln>
        </p:spPr>
        <p:txBody>
          <a:bodyPr lIns="91425" tIns="91425" rIns="91425" bIns="91425" anchor="t" anchorCtr="0"/>
          <a:lstStyle>
            <a:defPPr marR="0" lvl="0" algn="l" rtl="0">
              <a:lnSpc>
                <a:spcPct val="100000"/>
              </a:lnSpc>
              <a:spcBef>
                <a:spcPts val="0"/>
              </a:spcBef>
              <a:spcAft>
                <a:spcPts val="0"/>
              </a:spcAft>
            </a:defPPr>
            <a:lvl1pPr marL="101600" marR="0" lvl="0" indent="0" algn="r" rtl="0">
              <a:lnSpc>
                <a:spcPct val="100000"/>
              </a:lnSpc>
              <a:spcBef>
                <a:spcPts val="1500"/>
              </a:spcBef>
              <a:spcAft>
                <a:spcPts val="0"/>
              </a:spcAft>
              <a:buClr>
                <a:srgbClr val="007FA3"/>
              </a:buClr>
              <a:buSzPct val="100000"/>
              <a:buFont typeface="Arial"/>
              <a:buNone/>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1pPr>
            <a:lvl2pPr marL="742950" marR="0" lvl="1" indent="-18415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2pPr>
            <a:lvl3pPr marL="1143000" marR="0" lvl="2" indent="-127000" algn="l" rtl="0">
              <a:lnSpc>
                <a:spcPct val="100000"/>
              </a:lnSpc>
              <a:spcBef>
                <a:spcPts val="600"/>
              </a:spcBef>
              <a:spcAft>
                <a:spcPts val="0"/>
              </a:spcAft>
              <a:buClr>
                <a:srgbClr val="007FA3"/>
              </a:buClr>
              <a:buSzPct val="100000"/>
              <a:buFont typeface="Noto Sans Symbols"/>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3pPr>
            <a:lvl4pPr marL="1600200" marR="0" lvl="3"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4pPr>
            <a:lvl5pPr marL="2057400" marR="0" lvl="4" indent="-127000" algn="l" rtl="0">
              <a:lnSpc>
                <a:spcPct val="100000"/>
              </a:lnSpc>
              <a:spcBef>
                <a:spcPts val="600"/>
              </a:spcBef>
              <a:spcAft>
                <a:spcPts val="0"/>
              </a:spcAft>
              <a:buClr>
                <a:srgbClr val="007FA3"/>
              </a:buClr>
              <a:buSzPct val="100000"/>
              <a:buFont typeface="Arial"/>
              <a:buChar char="•"/>
              <a:defRPr sz="1200" b="0" i="0" u="none" strike="noStrike" cap="none">
                <a:solidFill>
                  <a:schemeClr val="dk1"/>
                </a:solidFill>
                <a:latin typeface="Verdana" panose="020B0604030504040204" pitchFamily="34" charset="0"/>
                <a:ea typeface="Verdana" panose="020B0604030504040204" pitchFamily="34" charset="0"/>
                <a:cs typeface="Verdana" panose="020B0604030504040204" pitchFamily="34" charset="0"/>
                <a:sym typeface="Arial"/>
              </a:defRPr>
            </a:lvl5pPr>
            <a:lvl6pPr marL="2514600" marR="0" lvl="5"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lnSpc>
                <a:spcPct val="100000"/>
              </a:lnSpc>
              <a:spcBef>
                <a:spcPts val="300"/>
              </a:spcBef>
              <a:spcAft>
                <a:spcPts val="0"/>
              </a:spcAft>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r>
              <a:rPr lang="en-US" altLang="en-US" kern="0" dirty="0" smtClean="0">
                <a:latin typeface="Verdana"/>
              </a:rPr>
              <a:t>Copyright © 2020, 2016, 2012 Pearson Education, Inc. All Rights Reserved</a:t>
            </a:r>
            <a:endParaRPr lang="en-US" altLang="en-US" kern="0" dirty="0">
              <a:latin typeface="Verdana"/>
            </a:endParaRPr>
          </a:p>
        </p:txBody>
      </p:sp>
      <p:pic>
        <p:nvPicPr>
          <p:cNvPr id="15" name="Shape 15" descr="Pearson Logo"/>
          <p:cNvPicPr preferRelativeResize="0"/>
          <p:nvPr userDrawn="1"/>
        </p:nvPicPr>
        <p:blipFill rotWithShape="1">
          <a:blip r:embed="rId13">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913970134"/>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txStyles>
    <p:titleStyle>
      <a:lvl1pPr algn="l" defTabSz="914400" rtl="0" eaLnBrk="1" latinLnBrk="0" hangingPunct="1">
        <a:lnSpc>
          <a:spcPct val="100000"/>
        </a:lnSpc>
        <a:spcBef>
          <a:spcPct val="0"/>
        </a:spcBef>
        <a:buNone/>
        <a:defRPr sz="3400" b="1" kern="1200">
          <a:solidFill>
            <a:schemeClr val="bg1"/>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742950" indent="-285750" algn="l" defTabSz="914400" rtl="0" eaLnBrk="1" latinLnBrk="0" hangingPunct="1">
        <a:spcBef>
          <a:spcPts val="6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ts val="600"/>
        </a:spcBef>
        <a:buClr>
          <a:schemeClr val="accent1"/>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5.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solidFill>
                  <a:schemeClr val="bg1"/>
                </a:solidFill>
                <a:latin typeface="Arial" panose="020B0604020202020204" pitchFamily="34" charset="0"/>
                <a:cs typeface="Arial" panose="020B0604020202020204" pitchFamily="34" charset="0"/>
              </a:rPr>
              <a:t>Automotive Technology Principles, Diagnosis, and Service</a:t>
            </a:r>
          </a:p>
        </p:txBody>
      </p:sp>
      <p:sp>
        <p:nvSpPr>
          <p:cNvPr id="3" name="Text Placeholder 2"/>
          <p:cNvSpPr>
            <a:spLocks noGrp="1"/>
          </p:cNvSpPr>
          <p:nvPr>
            <p:ph type="body" sz="quarter" idx="13"/>
          </p:nvPr>
        </p:nvSpPr>
        <p:spPr/>
        <p:txBody>
          <a:bodyPr/>
          <a:lstStyle/>
          <a:p>
            <a:r>
              <a:rPr lang="en-US" dirty="0" smtClean="0">
                <a:latin typeface="Arial" panose="020B0604020202020204" pitchFamily="34" charset="0"/>
                <a:cs typeface="Arial" panose="020B0604020202020204" pitchFamily="34" charset="0"/>
              </a:rPr>
              <a:t>Sixth Edition</a:t>
            </a:r>
            <a:endParaRPr lang="en-US" dirty="0">
              <a:latin typeface="Arial" panose="020B0604020202020204" pitchFamily="34" charset="0"/>
              <a:cs typeface="Arial" panose="020B0604020202020204" pitchFamily="34" charset="0"/>
            </a:endParaRPr>
          </a:p>
        </p:txBody>
      </p:sp>
      <p:sp>
        <p:nvSpPr>
          <p:cNvPr id="4" name="Text Placeholder 3"/>
          <p:cNvSpPr>
            <a:spLocks noGrp="1"/>
          </p:cNvSpPr>
          <p:nvPr>
            <p:ph type="body" sz="quarter" idx="14"/>
          </p:nvPr>
        </p:nvSpPr>
        <p:spPr/>
        <p:txBody>
          <a:bodyPr/>
          <a:lstStyle/>
          <a:p>
            <a:r>
              <a:rPr lang="en-US" dirty="0" smtClean="0"/>
              <a:t>Chapter </a:t>
            </a:r>
            <a:r>
              <a:rPr lang="en-US" dirty="0" smtClean="0"/>
              <a:t>20</a:t>
            </a:r>
            <a:endParaRPr lang="en-US" dirty="0"/>
          </a:p>
        </p:txBody>
      </p:sp>
      <p:sp>
        <p:nvSpPr>
          <p:cNvPr id="5" name="Text Placeholder 4"/>
          <p:cNvSpPr>
            <a:spLocks noGrp="1"/>
          </p:cNvSpPr>
          <p:nvPr>
            <p:ph type="body" sz="quarter" idx="15"/>
          </p:nvPr>
        </p:nvSpPr>
        <p:spPr/>
        <p:txBody>
          <a:bodyPr/>
          <a:lstStyle/>
          <a:p>
            <a:r>
              <a:rPr lang="en-US" sz="3200" b="1" dirty="0" smtClean="0">
                <a:solidFill>
                  <a:srgbClr val="005A70"/>
                </a:solidFill>
                <a:latin typeface="Arial" panose="020B0604020202020204" pitchFamily="34" charset="0"/>
                <a:cs typeface="Arial" panose="020B0604020202020204" pitchFamily="34" charset="0"/>
              </a:rPr>
              <a:t>Coolant</a:t>
            </a:r>
            <a:endParaRPr lang="en-US" sz="3200" b="1" dirty="0" smtClean="0">
              <a:solidFill>
                <a:srgbClr val="005A70"/>
              </a:solidFill>
              <a:latin typeface="Arial" panose="020B0604020202020204" pitchFamily="34" charset="0"/>
              <a:cs typeface="Arial" panose="020B0604020202020204" pitchFamily="34" charset="0"/>
            </a:endParaRPr>
          </a:p>
        </p:txBody>
      </p:sp>
      <p:sp>
        <p:nvSpPr>
          <p:cNvPr id="7" name="Copyright" descr="Copyright 2015, 2012, 2009"/>
          <p:cNvSpPr txBox="1">
            <a:spLocks noChangeArrowheads="1"/>
          </p:cNvSpPr>
          <p:nvPr/>
        </p:nvSpPr>
        <p:spPr bwMode="auto">
          <a:xfrm>
            <a:off x="-838200" y="5334000"/>
            <a:ext cx="6316663" cy="457200"/>
          </a:xfrm>
          <a:prstGeom prst="rect">
            <a:avLst/>
          </a:prstGeom>
          <a:noFill/>
          <a:ln w="9525">
            <a:noFill/>
            <a:miter lim="800000"/>
            <a:headEnd/>
            <a:tailEnd/>
          </a:ln>
        </p:spPr>
        <p:txBody>
          <a:bodyPr lIns="0" tIns="0" rIns="0" bIns="0" anchor="ctr"/>
          <a:lstStyle>
            <a:lvl1pPr eaLnBrk="0" hangingPunct="0">
              <a:defRPr sz="2400">
                <a:solidFill>
                  <a:schemeClr val="tx1"/>
                </a:solidFill>
                <a:latin typeface="Arial" panose="020B0604020202020204" pitchFamily="34" charset="0"/>
              </a:defRPr>
            </a:lvl1pPr>
            <a:lvl2pPr marL="37931725" indent="-37474525" eaLnBrk="0" hangingPunct="0">
              <a:defRPr sz="2400">
                <a:solidFill>
                  <a:schemeClr val="tx1"/>
                </a:solidFill>
                <a:latin typeface="Arial" panose="020B0604020202020204" pitchFamily="34" charset="0"/>
              </a:defRPr>
            </a:lvl2pPr>
            <a:lvl3pPr eaLnBrk="0" hangingPunct="0">
              <a:defRPr sz="2400">
                <a:solidFill>
                  <a:schemeClr val="tx1"/>
                </a:solidFill>
                <a:latin typeface="Arial" panose="020B0604020202020204" pitchFamily="34" charset="0"/>
              </a:defRPr>
            </a:lvl3pPr>
            <a:lvl4pPr eaLnBrk="0" hangingPunct="0">
              <a:defRPr sz="2400">
                <a:solidFill>
                  <a:schemeClr val="tx1"/>
                </a:solidFill>
                <a:latin typeface="Arial" panose="020B0604020202020204" pitchFamily="34" charset="0"/>
              </a:defRPr>
            </a:lvl4pPr>
            <a:lvl5pPr eaLnBrk="0" hangingPunct="0">
              <a:defRPr sz="2400">
                <a:solidFill>
                  <a:schemeClr val="tx1"/>
                </a:solidFill>
                <a:latin typeface="Arial" panose="020B0604020202020204" pitchFamily="34" charset="0"/>
              </a:defRPr>
            </a:lvl5pPr>
            <a:lvl6pPr marL="457200" eaLnBrk="0" fontAlgn="base" hangingPunct="0">
              <a:spcBef>
                <a:spcPct val="0"/>
              </a:spcBef>
              <a:spcAft>
                <a:spcPct val="0"/>
              </a:spcAft>
              <a:defRPr sz="2400">
                <a:solidFill>
                  <a:schemeClr val="tx1"/>
                </a:solidFill>
                <a:latin typeface="Arial" panose="020B0604020202020204" pitchFamily="34" charset="0"/>
              </a:defRPr>
            </a:lvl6pPr>
            <a:lvl7pPr marL="914400" eaLnBrk="0" fontAlgn="base" hangingPunct="0">
              <a:spcBef>
                <a:spcPct val="0"/>
              </a:spcBef>
              <a:spcAft>
                <a:spcPct val="0"/>
              </a:spcAft>
              <a:defRPr sz="2400">
                <a:solidFill>
                  <a:schemeClr val="tx1"/>
                </a:solidFill>
                <a:latin typeface="Arial" panose="020B0604020202020204" pitchFamily="34" charset="0"/>
              </a:defRPr>
            </a:lvl7pPr>
            <a:lvl8pPr marL="1371600" eaLnBrk="0" fontAlgn="base" hangingPunct="0">
              <a:spcBef>
                <a:spcPct val="0"/>
              </a:spcBef>
              <a:spcAft>
                <a:spcPct val="0"/>
              </a:spcAft>
              <a:defRPr sz="2400">
                <a:solidFill>
                  <a:schemeClr val="tx1"/>
                </a:solidFill>
                <a:latin typeface="Arial" panose="020B0604020202020204" pitchFamily="34" charset="0"/>
              </a:defRPr>
            </a:lvl8pPr>
            <a:lvl9pPr marL="1828800" eaLnBrk="0" fontAlgn="base" hangingPunct="0">
              <a:spcBef>
                <a:spcPct val="0"/>
              </a:spcBef>
              <a:spcAft>
                <a:spcPct val="0"/>
              </a:spcAft>
              <a:defRPr sz="2400">
                <a:solidFill>
                  <a:schemeClr val="tx1"/>
                </a:solidFill>
                <a:latin typeface="Arial" panose="020B0604020202020204" pitchFamily="34" charset="0"/>
              </a:defRPr>
            </a:lvl9pPr>
          </a:lstStyle>
          <a:p>
            <a:pPr algn="ctr">
              <a:defRPr/>
            </a:pPr>
            <a:r>
              <a:rPr lang="en-US" altLang="en-US" sz="700" b="0" dirty="0" smtClean="0">
                <a:solidFill>
                  <a:schemeClr val="bg1"/>
                </a:solidFill>
                <a:latin typeface="+mn-lt"/>
                <a:ea typeface="Verdana" panose="020B0604030504040204" pitchFamily="34" charset="0"/>
                <a:cs typeface="Verdana" panose="020B0604030504040204" pitchFamily="34" charset="0"/>
              </a:rPr>
              <a:t>Copyright © 2018, 2015, 2011</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Pearson Education, Inc.</a:t>
            </a:r>
            <a:r>
              <a:rPr lang="en-US" altLang="en-US" sz="700" b="0" baseline="0" dirty="0" smtClean="0">
                <a:solidFill>
                  <a:schemeClr val="bg1"/>
                </a:solidFill>
                <a:latin typeface="+mn-lt"/>
                <a:ea typeface="Verdana" panose="020B0604030504040204" pitchFamily="34" charset="0"/>
                <a:cs typeface="Verdana" panose="020B0604030504040204" pitchFamily="34" charset="0"/>
              </a:rPr>
              <a:t> </a:t>
            </a:r>
            <a:r>
              <a:rPr lang="en-US" altLang="en-US" sz="700" b="0" dirty="0" smtClean="0">
                <a:solidFill>
                  <a:schemeClr val="bg1"/>
                </a:solidFill>
                <a:latin typeface="+mn-lt"/>
                <a:ea typeface="Verdana" panose="020B0604030504040204" pitchFamily="34" charset="0"/>
                <a:cs typeface="Verdana" panose="020B0604030504040204" pitchFamily="34" charset="0"/>
              </a:rPr>
              <a:t>All Rights Reserved</a:t>
            </a:r>
          </a:p>
        </p:txBody>
      </p:sp>
      <p:pic>
        <p:nvPicPr>
          <p:cNvPr id="8" name="Picture 7" descr="Front Cover: Automotive Technology: Principles, Diagnosis, and Service, Sixth Edition by Halderman"/>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827367" y="1813675"/>
            <a:ext cx="3280268" cy="4327525"/>
          </a:xfrm>
          <a:prstGeom prst="rect">
            <a:avLst/>
          </a:prstGeom>
          <a:noFill/>
          <a:ln w="9525" cap="flat" cmpd="sng">
            <a:solidFill>
              <a:srgbClr val="7F7F7F"/>
            </a:solidFill>
            <a:prstDash val="solid"/>
            <a:round/>
            <a:headEnd type="none" w="med" len="med"/>
            <a:tailEnd type="none" w="med" len="med"/>
          </a:ln>
          <a:effectLst>
            <a:outerShdw blurRad="50799" dist="76200" dir="2700000" algn="tl" rotWithShape="0">
              <a:srgbClr val="000000">
                <a:alpha val="55686"/>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788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FREQUENTLY ASKED QUESTION</a:t>
            </a:r>
            <a:endParaRPr lang="en-US" sz="3400" dirty="0">
              <a:latin typeface="+mj-l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454590"/>
            <a:ext cx="3840178" cy="49587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06358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20.5 Not all embittered coolant is </a:t>
            </a:r>
            <a:r>
              <a:rPr lang="en-IN" sz="2400" dirty="0" err="1">
                <a:latin typeface="+mj-lt"/>
              </a:rPr>
              <a:t>labeled</a:t>
            </a:r>
            <a:r>
              <a:rPr lang="en-IN" sz="2400" dirty="0">
                <a:latin typeface="+mj-lt"/>
              </a:rPr>
              <a:t> embittered</a:t>
            </a:r>
            <a:endParaRPr lang="en-US" dirty="0">
              <a:latin typeface="+mj-lt"/>
            </a:endParaRPr>
          </a:p>
        </p:txBody>
      </p:sp>
      <p:pic>
        <p:nvPicPr>
          <p:cNvPr id="6" name="Picture 2" descr="Photo of a coolant container that is labeled as embitter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10447" y="1600200"/>
            <a:ext cx="6123107" cy="4592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0264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QUESTION 1: </a:t>
            </a:r>
            <a:r>
              <a:rPr lang="en-US" sz="4000" dirty="0" smtClean="0">
                <a:solidFill>
                  <a:srgbClr val="F8F9D3"/>
                </a:solidFill>
                <a:latin typeface="+mj-lt"/>
              </a:rPr>
              <a:t>?</a:t>
            </a:r>
            <a:endParaRPr lang="en-US" dirty="0">
              <a:solidFill>
                <a:srgbClr val="F8F9D3"/>
              </a:solidFill>
              <a:latin typeface="+mj-lt"/>
            </a:endParaRPr>
          </a:p>
        </p:txBody>
      </p:sp>
      <p:sp>
        <p:nvSpPr>
          <p:cNvPr id="3" name="Rectangle 2"/>
          <p:cNvSpPr/>
          <p:nvPr/>
        </p:nvSpPr>
        <p:spPr>
          <a:xfrm>
            <a:off x="76200" y="1999323"/>
            <a:ext cx="8534400" cy="1323439"/>
          </a:xfrm>
          <a:prstGeom prst="rect">
            <a:avLst/>
          </a:prstGeom>
        </p:spPr>
        <p:txBody>
          <a:bodyPr wrap="square">
            <a:spAutoFit/>
          </a:bodyPr>
          <a:lstStyle/>
          <a:p>
            <a:r>
              <a:rPr lang="en-US" sz="4000" dirty="0"/>
              <a:t>What types of coolant are used in vehicles?</a:t>
            </a:r>
            <a:endParaRPr lang="en-US" sz="4000" dirty="0">
              <a:solidFill>
                <a:srgbClr val="000000"/>
              </a:solidFill>
            </a:endParaRPr>
          </a:p>
        </p:txBody>
      </p:sp>
    </p:spTree>
    <p:extLst>
      <p:ext uri="{BB962C8B-B14F-4D97-AF65-F5344CB8AC3E}">
        <p14:creationId xmlns:p14="http://schemas.microsoft.com/office/powerpoint/2010/main" val="30568257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latin typeface="+mj-lt"/>
              </a:rPr>
              <a:t>ANSWER 1:</a:t>
            </a:r>
            <a:endParaRPr lang="en-US" sz="3200" dirty="0">
              <a:solidFill>
                <a:srgbClr val="F8F9D3"/>
              </a:solidFill>
              <a:latin typeface="+mj-lt"/>
            </a:endParaRPr>
          </a:p>
        </p:txBody>
      </p:sp>
      <p:sp>
        <p:nvSpPr>
          <p:cNvPr id="6" name="Rectangle 5"/>
          <p:cNvSpPr/>
          <p:nvPr/>
        </p:nvSpPr>
        <p:spPr>
          <a:xfrm>
            <a:off x="304800" y="1954959"/>
            <a:ext cx="8534400" cy="2554545"/>
          </a:xfrm>
          <a:prstGeom prst="rect">
            <a:avLst/>
          </a:prstGeom>
        </p:spPr>
        <p:txBody>
          <a:bodyPr wrap="square">
            <a:spAutoFit/>
          </a:bodyPr>
          <a:lstStyle/>
          <a:p>
            <a:r>
              <a:rPr lang="en-US" sz="4000" dirty="0" smtClean="0">
                <a:solidFill>
                  <a:srgbClr val="000000"/>
                </a:solidFill>
              </a:rPr>
              <a:t>Inorganic acid technology, organic acid technology, hybrid organic acid technology, phosphate hybrid organic acid technology.</a:t>
            </a:r>
            <a:endParaRPr lang="en-US" sz="4000" dirty="0">
              <a:solidFill>
                <a:srgbClr val="000000"/>
              </a:solidFill>
            </a:endParaRPr>
          </a:p>
        </p:txBody>
      </p:sp>
    </p:spTree>
    <p:extLst>
      <p:ext uri="{BB962C8B-B14F-4D97-AF65-F5344CB8AC3E}">
        <p14:creationId xmlns:p14="http://schemas.microsoft.com/office/powerpoint/2010/main" val="2582820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WATER</a:t>
            </a:r>
            <a:endParaRPr lang="en-US" dirty="0">
              <a:latin typeface="+mj-lt"/>
            </a:endParaRPr>
          </a:p>
        </p:txBody>
      </p:sp>
      <p:sp>
        <p:nvSpPr>
          <p:cNvPr id="28675" name="Content Placeholder 2"/>
          <p:cNvSpPr>
            <a:spLocks noGrp="1"/>
          </p:cNvSpPr>
          <p:nvPr>
            <p:ph idx="1"/>
          </p:nvPr>
        </p:nvSpPr>
        <p:spPr>
          <a:xfrm>
            <a:off x="457200" y="1600200"/>
            <a:ext cx="7924800" cy="4525963"/>
          </a:xfrm>
        </p:spPr>
        <p:txBody>
          <a:bodyPr/>
          <a:lstStyle/>
          <a:p>
            <a:r>
              <a:rPr lang="en-US" dirty="0" smtClean="0"/>
              <a:t>Efficient heat exchange fluid.</a:t>
            </a:r>
          </a:p>
          <a:p>
            <a:r>
              <a:rPr lang="en-US" dirty="0" smtClean="0"/>
              <a:t>It is inexpensive.</a:t>
            </a:r>
            <a:endParaRPr lang="en-US" dirty="0" smtClean="0"/>
          </a:p>
          <a:p>
            <a:r>
              <a:rPr lang="en-US" dirty="0" smtClean="0"/>
              <a:t>Water quality can affect coolant protection.</a:t>
            </a:r>
          </a:p>
          <a:p>
            <a:r>
              <a:rPr lang="en-US" dirty="0" smtClean="0"/>
              <a:t>Many coolants sold as premix solutions to avoid water quality concerns.</a:t>
            </a:r>
            <a:endParaRPr lang="en-US" dirty="0" smtClean="0"/>
          </a:p>
          <a:p>
            <a:endParaRPr lang="en-US" dirty="0" smtClean="0"/>
          </a:p>
        </p:txBody>
      </p:sp>
    </p:spTree>
    <p:extLst>
      <p:ext uri="{BB962C8B-B14F-4D97-AF65-F5344CB8AC3E}">
        <p14:creationId xmlns:p14="http://schemas.microsoft.com/office/powerpoint/2010/main" val="1481285824"/>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cap="all" dirty="0" smtClean="0">
                <a:latin typeface="+mj-lt"/>
              </a:rPr>
              <a:t>Tech Tip</a:t>
            </a:r>
            <a:r>
              <a:rPr lang="en-US" sz="3400" dirty="0" smtClean="0">
                <a:latin typeface="+mj-lt"/>
              </a:rPr>
              <a:t> </a:t>
            </a:r>
            <a:endParaRPr lang="en-US" sz="3400" dirty="0">
              <a:latin typeface="+mj-lt"/>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533525"/>
            <a:ext cx="6019800" cy="3790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1570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mj-lt"/>
              </a:rPr>
              <a:t> </a:t>
            </a:r>
            <a:r>
              <a:rPr lang="en-US" dirty="0" smtClean="0">
                <a:latin typeface="+mj-lt"/>
              </a:rPr>
              <a:t>COOLANT FREEZING/BOILING TEMPERATURES</a:t>
            </a:r>
            <a:endParaRPr lang="en-US" dirty="0">
              <a:latin typeface="+mj-lt"/>
            </a:endParaRPr>
          </a:p>
        </p:txBody>
      </p:sp>
      <p:sp>
        <p:nvSpPr>
          <p:cNvPr id="28675" name="Content Placeholder 2"/>
          <p:cNvSpPr>
            <a:spLocks noGrp="1"/>
          </p:cNvSpPr>
          <p:nvPr>
            <p:ph idx="1"/>
          </p:nvPr>
        </p:nvSpPr>
        <p:spPr>
          <a:xfrm>
            <a:off x="76200" y="1524000"/>
            <a:ext cx="8382000" cy="4525963"/>
          </a:xfrm>
        </p:spPr>
        <p:txBody>
          <a:bodyPr/>
          <a:lstStyle/>
          <a:p>
            <a:r>
              <a:rPr lang="en-US" dirty="0" smtClean="0"/>
              <a:t>Freezing Point:</a:t>
            </a:r>
          </a:p>
          <a:p>
            <a:pPr lvl="1"/>
            <a:r>
              <a:rPr lang="en-US" dirty="0" smtClean="0"/>
              <a:t>Pure water 32° F (0° C)</a:t>
            </a:r>
          </a:p>
          <a:p>
            <a:pPr lvl="1"/>
            <a:r>
              <a:rPr lang="en-US" dirty="0" smtClean="0"/>
              <a:t>Pure Coolant 0° F (-18° C)</a:t>
            </a:r>
          </a:p>
          <a:p>
            <a:pPr lvl="1"/>
            <a:r>
              <a:rPr lang="en-US" dirty="0" smtClean="0"/>
              <a:t>50/50 Mixture -34° F (-37° C)</a:t>
            </a:r>
          </a:p>
          <a:p>
            <a:pPr lvl="1"/>
            <a:r>
              <a:rPr lang="en-US" dirty="0" smtClean="0"/>
              <a:t>70% antifreeze/ 30% water -84° F (-64° C)</a:t>
            </a:r>
          </a:p>
          <a:p>
            <a:r>
              <a:rPr lang="en-US" dirty="0" smtClean="0"/>
              <a:t>Boiling Point:</a:t>
            </a:r>
          </a:p>
          <a:p>
            <a:pPr lvl="1"/>
            <a:r>
              <a:rPr lang="en-US" dirty="0" smtClean="0"/>
              <a:t>Pure Water 212° F (100° C) </a:t>
            </a:r>
          </a:p>
          <a:p>
            <a:pPr lvl="1"/>
            <a:r>
              <a:rPr lang="en-US" dirty="0" smtClean="0"/>
              <a:t>50/50 Mixture 218° F (103° C)</a:t>
            </a:r>
          </a:p>
          <a:p>
            <a:pPr lvl="1"/>
            <a:r>
              <a:rPr lang="en-US" dirty="0" smtClean="0"/>
              <a:t>70/30 Mixture 225°F (107° C)</a:t>
            </a:r>
          </a:p>
          <a:p>
            <a:pPr lvl="1"/>
            <a:r>
              <a:rPr lang="en-US" dirty="0" smtClean="0"/>
              <a:t>Pressure Cap will raise boiling point</a:t>
            </a:r>
            <a:endParaRPr lang="en-US" dirty="0" smtClean="0"/>
          </a:p>
        </p:txBody>
      </p:sp>
      <p:sp>
        <p:nvSpPr>
          <p:cNvPr id="3" name="TextBox 2"/>
          <p:cNvSpPr txBox="1"/>
          <p:nvPr/>
        </p:nvSpPr>
        <p:spPr>
          <a:xfrm>
            <a:off x="4724400" y="5105400"/>
            <a:ext cx="3733800" cy="400110"/>
          </a:xfrm>
          <a:prstGeom prst="rect">
            <a:avLst/>
          </a:prstGeom>
          <a:noFill/>
        </p:spPr>
        <p:txBody>
          <a:bodyPr wrap="square" rtlCol="0">
            <a:spAutoFit/>
          </a:bodyPr>
          <a:lstStyle/>
          <a:p>
            <a:r>
              <a:rPr lang="en-US" sz="2000" dirty="0" smtClean="0"/>
              <a:t>.</a:t>
            </a:r>
          </a:p>
        </p:txBody>
      </p:sp>
    </p:spTree>
    <p:extLst>
      <p:ext uri="{BB962C8B-B14F-4D97-AF65-F5344CB8AC3E}">
        <p14:creationId xmlns:p14="http://schemas.microsoft.com/office/powerpoint/2010/main" val="331578950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COOLANT TESTING</a:t>
            </a:r>
            <a:endParaRPr lang="en-US" dirty="0">
              <a:latin typeface="+mj-lt"/>
            </a:endParaRPr>
          </a:p>
        </p:txBody>
      </p:sp>
      <p:sp>
        <p:nvSpPr>
          <p:cNvPr id="28675" name="Content Placeholder 2"/>
          <p:cNvSpPr>
            <a:spLocks noGrp="1"/>
          </p:cNvSpPr>
          <p:nvPr>
            <p:ph idx="1"/>
          </p:nvPr>
        </p:nvSpPr>
        <p:spPr/>
        <p:txBody>
          <a:bodyPr/>
          <a:lstStyle/>
          <a:p>
            <a:r>
              <a:rPr lang="en-US" dirty="0" smtClean="0"/>
              <a:t>Hydrometer: Measures the density of the coolant.</a:t>
            </a:r>
          </a:p>
          <a:p>
            <a:r>
              <a:rPr lang="en-US" dirty="0" smtClean="0"/>
              <a:t>Refractometer: Tests coolant on a prism surface.</a:t>
            </a:r>
          </a:p>
          <a:p>
            <a:r>
              <a:rPr lang="en-US" dirty="0" smtClean="0"/>
              <a:t>PH: The measure of acidity or alkalinity of the coolant.</a:t>
            </a:r>
          </a:p>
          <a:p>
            <a:r>
              <a:rPr lang="en-US" dirty="0" smtClean="0"/>
              <a:t>Galvanic Activity: The flow of electrical current as a result of two different metals in a liquid.</a:t>
            </a:r>
          </a:p>
          <a:p>
            <a:r>
              <a:rPr lang="en-US" dirty="0" smtClean="0"/>
              <a:t>Electrolysis: Current flow in coolant caused by an external voltage source.</a:t>
            </a:r>
          </a:p>
          <a:p>
            <a:endParaRPr lang="en-US" dirty="0"/>
          </a:p>
          <a:p>
            <a:endParaRPr lang="en-US" dirty="0"/>
          </a:p>
        </p:txBody>
      </p:sp>
    </p:spTree>
    <p:extLst>
      <p:ext uri="{BB962C8B-B14F-4D97-AF65-F5344CB8AC3E}">
        <p14:creationId xmlns:p14="http://schemas.microsoft.com/office/powerpoint/2010/main" val="72669597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20.6 </a:t>
            </a:r>
            <a:r>
              <a:rPr lang="en-IN" sz="2400" dirty="0" smtClean="0">
                <a:latin typeface="+mj-lt"/>
              </a:rPr>
              <a:t>Checking </a:t>
            </a:r>
            <a:r>
              <a:rPr lang="en-IN" sz="2400" dirty="0">
                <a:latin typeface="+mj-lt"/>
              </a:rPr>
              <a:t>the freezing temperature of the coolant using </a:t>
            </a:r>
            <a:r>
              <a:rPr lang="en-IN" sz="2400" dirty="0" smtClean="0">
                <a:latin typeface="+mj-lt"/>
              </a:rPr>
              <a:t>a hydrometer</a:t>
            </a:r>
            <a:endParaRPr lang="en-US" sz="2400" dirty="0">
              <a:latin typeface="+mj-lt"/>
            </a:endParaRPr>
          </a:p>
        </p:txBody>
      </p:sp>
      <p:pic>
        <p:nvPicPr>
          <p:cNvPr id="6" name="Picture 2" descr="A photo shows a technician using a hydrometer to check the freezing point of a coolant. The hydrometer has a rubber end at the top, followed by a scale, and a rubber hose on the other en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90885" y="1805870"/>
            <a:ext cx="5562231" cy="4351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5223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sz="2400" dirty="0">
                <a:latin typeface="+mj-lt"/>
              </a:rPr>
              <a:t>Figure 20.7 Using a refractometer is an accurate method to check the freezing point of coolant</a:t>
            </a:r>
            <a:endParaRPr lang="en-US" dirty="0">
              <a:latin typeface="+mj-lt"/>
            </a:endParaRPr>
          </a:p>
        </p:txBody>
      </p:sp>
      <p:pic>
        <p:nvPicPr>
          <p:cNvPr id="4" name="Picture 2" descr="A refractometer is a cylindrical device with a prism surface and an eyepiece at one end. A technician places a few drops of the sample fluid on the measuring prism and closes the cover. The refractometer is held up to a light to read the scale. The scale is graduated to shows the battery charge, ethylene glycol, and propylene glycol level."/>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35089" y="1969578"/>
            <a:ext cx="6073823" cy="3604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4521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LEARNING OBJECTIVES </a:t>
            </a:r>
            <a:endParaRPr lang="en-US" dirty="0">
              <a:latin typeface="+mj-lt"/>
            </a:endParaRPr>
          </a:p>
        </p:txBody>
      </p:sp>
      <p:sp>
        <p:nvSpPr>
          <p:cNvPr id="23555" name="Content Placeholder 2"/>
          <p:cNvSpPr>
            <a:spLocks noGrp="1"/>
          </p:cNvSpPr>
          <p:nvPr>
            <p:ph idx="1"/>
          </p:nvPr>
        </p:nvSpPr>
        <p:spPr/>
        <p:txBody>
          <a:bodyPr/>
          <a:lstStyle/>
          <a:p>
            <a:pPr marL="0" indent="0">
              <a:buNone/>
            </a:pPr>
            <a:r>
              <a:rPr lang="en-US" b="1" dirty="0" smtClean="0">
                <a:solidFill>
                  <a:srgbClr val="005A70"/>
                </a:solidFill>
              </a:rPr>
              <a:t>20.1</a:t>
            </a:r>
            <a:r>
              <a:rPr lang="en-US" dirty="0" smtClean="0"/>
              <a:t> </a:t>
            </a:r>
            <a:r>
              <a:rPr lang="en-US" dirty="0"/>
              <a:t>Discuss coolant fundamentals</a:t>
            </a:r>
            <a:r>
              <a:rPr lang="en-US" dirty="0" smtClean="0"/>
              <a:t>.</a:t>
            </a:r>
          </a:p>
          <a:p>
            <a:pPr marL="0" indent="0">
              <a:buNone/>
            </a:pPr>
            <a:r>
              <a:rPr lang="en-US" b="1" dirty="0" smtClean="0">
                <a:solidFill>
                  <a:srgbClr val="005A70"/>
                </a:solidFill>
              </a:rPr>
              <a:t>20.2  </a:t>
            </a:r>
            <a:r>
              <a:rPr lang="en-US" dirty="0"/>
              <a:t>Compare the different types of coolant</a:t>
            </a:r>
            <a:r>
              <a:rPr lang="en-US" dirty="0" smtClean="0"/>
              <a:t>.</a:t>
            </a:r>
          </a:p>
          <a:p>
            <a:pPr marL="0" indent="0">
              <a:buNone/>
            </a:pPr>
            <a:r>
              <a:rPr lang="en-US" b="1" dirty="0" smtClean="0">
                <a:solidFill>
                  <a:srgbClr val="005A70"/>
                </a:solidFill>
              </a:rPr>
              <a:t>20.3  </a:t>
            </a:r>
            <a:r>
              <a:rPr lang="en-US" dirty="0"/>
              <a:t>Discuss coolant freezing/boiling temperatures and water as coolant</a:t>
            </a:r>
            <a:r>
              <a:rPr lang="en-US" dirty="0" smtClean="0"/>
              <a:t>.</a:t>
            </a:r>
          </a:p>
          <a:p>
            <a:pPr marL="0" indent="0">
              <a:buNone/>
            </a:pPr>
            <a:r>
              <a:rPr lang="en-US" b="1" dirty="0" smtClean="0">
                <a:solidFill>
                  <a:schemeClr val="accent2"/>
                </a:solidFill>
              </a:rPr>
              <a:t>20.4</a:t>
            </a:r>
            <a:r>
              <a:rPr lang="en-US" dirty="0" smtClean="0"/>
              <a:t> </a:t>
            </a:r>
            <a:r>
              <a:rPr lang="en-US" dirty="0"/>
              <a:t>Discuss coolant testing and </a:t>
            </a:r>
            <a:r>
              <a:rPr lang="en-US" dirty="0" smtClean="0"/>
              <a:t>coolant replacement </a:t>
            </a:r>
            <a:r>
              <a:rPr lang="en-US" dirty="0"/>
              <a:t>issues.</a:t>
            </a:r>
            <a:endParaRPr lang="en-US" dirty="0"/>
          </a:p>
        </p:txBody>
      </p:sp>
    </p:spTree>
    <p:extLst>
      <p:ext uri="{BB962C8B-B14F-4D97-AF65-F5344CB8AC3E}">
        <p14:creationId xmlns:p14="http://schemas.microsoft.com/office/powerpoint/2010/main" val="2250937341"/>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IN" sz="2000" dirty="0">
                <a:latin typeface="+mj-lt"/>
              </a:rPr>
              <a:t>Figure 20.8 A meter that measures the actual pH of the coolant can be used for all coolants, unlike many test strips that cannot be used to test the pH of red or orange coolants</a:t>
            </a:r>
            <a:endParaRPr lang="en-US" sz="2000" dirty="0">
              <a:latin typeface="+mj-lt"/>
            </a:endParaRPr>
          </a:p>
        </p:txBody>
      </p:sp>
      <p:pic>
        <p:nvPicPr>
          <p:cNvPr id="4" name="Picture 2" descr="A photo shows a pH tester that measures the actual pH of all coolant. The tester resembles a rectangular scale with a display that shows the pH value."/>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86638" y="3200400"/>
            <a:ext cx="7970724" cy="1759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53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20.9 Galvanic activity is created by two dissimilar </a:t>
            </a:r>
            <a:r>
              <a:rPr lang="en-IN" sz="2400" dirty="0" smtClean="0">
                <a:latin typeface="+mj-lt"/>
              </a:rPr>
              <a:t>metals in </a:t>
            </a:r>
            <a:r>
              <a:rPr lang="en-IN" sz="2400" dirty="0">
                <a:latin typeface="+mj-lt"/>
              </a:rPr>
              <a:t>contact with a liquid, in this case coolant</a:t>
            </a:r>
            <a:endParaRPr lang="en-US" sz="2400" dirty="0">
              <a:latin typeface="+mj-lt"/>
            </a:endParaRPr>
          </a:p>
        </p:txBody>
      </p:sp>
      <p:pic>
        <p:nvPicPr>
          <p:cNvPr id="6" name="Picture 2" descr="The figure illustrates the following:&#10;• Galvanic activity takes place as the result of two different metals submerged in an acidic or alkaline liquid. &#10;• One end of the liquid is anode, while the other end is labeled cathode.&#10;• The anode consists of more reactive metal and the cathode consists of less reactive metal.&#10;• The electrolyte flows to the right from the anode to cathode.&#10;• Electrons move in a circular path from anode to cathode in clockwise direction due to an electrical current as the result of two different metals in an acidic or alkaline liquid.&#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66318" y="1981200"/>
            <a:ext cx="5411362" cy="3842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707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000" dirty="0">
                <a:latin typeface="+mj-lt"/>
              </a:rPr>
              <a:t>Figure 20.10 A test strip can be used to determine the pH and percentage of glycol of the coolant. The percentage of glycol determines the freezing and boiling temperatures, as shown on the bottle that contains the test strips</a:t>
            </a:r>
            <a:endParaRPr lang="en-US" sz="2000" dirty="0">
              <a:latin typeface="+mj-lt"/>
            </a:endParaRPr>
          </a:p>
        </p:txBody>
      </p:sp>
      <p:pic>
        <p:nvPicPr>
          <p:cNvPr id="6" name="Picture 2" descr="A photo shows a test strip used to determine the pH and percentage of glycol of the coolant. The test strip shows colors that can be compared to the container label.&#10;&#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58915" y="1905000"/>
            <a:ext cx="5226166" cy="3919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710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QUESTION 2: </a:t>
            </a:r>
            <a:r>
              <a:rPr lang="en-US" sz="3400" dirty="0" smtClean="0">
                <a:solidFill>
                  <a:srgbClr val="F8F9D3"/>
                </a:solidFill>
                <a:latin typeface="+mj-lt"/>
              </a:rPr>
              <a:t>?</a:t>
            </a:r>
            <a:endParaRPr lang="en-US" sz="3400" dirty="0">
              <a:solidFill>
                <a:srgbClr val="F8F9D3"/>
              </a:solidFill>
              <a:latin typeface="+mj-lt"/>
            </a:endParaRPr>
          </a:p>
        </p:txBody>
      </p:sp>
      <p:sp>
        <p:nvSpPr>
          <p:cNvPr id="3" name="Rectangle 2"/>
          <p:cNvSpPr/>
          <p:nvPr/>
        </p:nvSpPr>
        <p:spPr>
          <a:xfrm>
            <a:off x="341870" y="1905000"/>
            <a:ext cx="8534400" cy="1323439"/>
          </a:xfrm>
          <a:prstGeom prst="rect">
            <a:avLst/>
          </a:prstGeom>
        </p:spPr>
        <p:txBody>
          <a:bodyPr wrap="square">
            <a:spAutoFit/>
          </a:bodyPr>
          <a:lstStyle/>
          <a:p>
            <a:r>
              <a:rPr lang="en-US" sz="4000" dirty="0"/>
              <a:t>What is the difference between galvanic activity </a:t>
            </a:r>
            <a:r>
              <a:rPr lang="en-US" sz="4000" dirty="0" smtClean="0"/>
              <a:t>and electrolysis</a:t>
            </a:r>
            <a:r>
              <a:rPr lang="en-US" sz="4000" dirty="0"/>
              <a:t>?</a:t>
            </a:r>
            <a:endParaRPr lang="en-US" sz="4000" dirty="0">
              <a:solidFill>
                <a:srgbClr val="000000"/>
              </a:solidFill>
            </a:endParaRPr>
          </a:p>
        </p:txBody>
      </p:sp>
    </p:spTree>
    <p:extLst>
      <p:ext uri="{BB962C8B-B14F-4D97-AF65-F5344CB8AC3E}">
        <p14:creationId xmlns:p14="http://schemas.microsoft.com/office/powerpoint/2010/main" val="2374300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ANSWER 2:</a:t>
            </a:r>
            <a:endParaRPr lang="en-US" sz="3400" dirty="0">
              <a:solidFill>
                <a:srgbClr val="F8F9D3"/>
              </a:solidFill>
              <a:latin typeface="+mj-lt"/>
            </a:endParaRPr>
          </a:p>
        </p:txBody>
      </p:sp>
      <p:sp>
        <p:nvSpPr>
          <p:cNvPr id="6" name="Rectangle 5"/>
          <p:cNvSpPr/>
          <p:nvPr/>
        </p:nvSpPr>
        <p:spPr>
          <a:xfrm>
            <a:off x="168876" y="1975554"/>
            <a:ext cx="8534400" cy="1323439"/>
          </a:xfrm>
          <a:prstGeom prst="rect">
            <a:avLst/>
          </a:prstGeom>
        </p:spPr>
        <p:txBody>
          <a:bodyPr wrap="square">
            <a:spAutoFit/>
          </a:bodyPr>
          <a:lstStyle/>
          <a:p>
            <a:r>
              <a:rPr lang="en-US" sz="4000" dirty="0" smtClean="0">
                <a:solidFill>
                  <a:srgbClr val="000000"/>
                </a:solidFill>
              </a:rPr>
              <a:t>Electrolysis requires an external voltage source. </a:t>
            </a:r>
            <a:endParaRPr lang="en-US" sz="4000" dirty="0">
              <a:solidFill>
                <a:srgbClr val="000000"/>
              </a:solidFill>
            </a:endParaRPr>
          </a:p>
        </p:txBody>
      </p:sp>
    </p:spTree>
    <p:extLst>
      <p:ext uri="{BB962C8B-B14F-4D97-AF65-F5344CB8AC3E}">
        <p14:creationId xmlns:p14="http://schemas.microsoft.com/office/powerpoint/2010/main" val="25084625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lstStyle/>
          <a:p>
            <a:r>
              <a:rPr lang="en-US" dirty="0" smtClean="0">
                <a:latin typeface="+mj-lt"/>
              </a:rPr>
              <a:t>COOLANT REPLACEMENT ISSUES</a:t>
            </a:r>
            <a:endParaRPr lang="en-US" dirty="0">
              <a:latin typeface="+mj-lt"/>
            </a:endParaRPr>
          </a:p>
        </p:txBody>
      </p:sp>
      <p:sp>
        <p:nvSpPr>
          <p:cNvPr id="28675" name="Content Placeholder 2"/>
          <p:cNvSpPr>
            <a:spLocks noGrp="1"/>
          </p:cNvSpPr>
          <p:nvPr>
            <p:ph idx="1"/>
          </p:nvPr>
        </p:nvSpPr>
        <p:spPr/>
        <p:txBody>
          <a:bodyPr/>
          <a:lstStyle/>
          <a:p>
            <a:r>
              <a:rPr lang="en-US" dirty="0" smtClean="0"/>
              <a:t>Service Intervals:</a:t>
            </a:r>
          </a:p>
          <a:p>
            <a:pPr lvl="1"/>
            <a:r>
              <a:rPr lang="en-US" dirty="0" smtClean="0"/>
              <a:t>Most OAT and HOAT coolants every 5 years or 150,000 miles.</a:t>
            </a:r>
          </a:p>
          <a:p>
            <a:pPr lvl="1"/>
            <a:r>
              <a:rPr lang="en-US" dirty="0" smtClean="0"/>
              <a:t>Asian vehicles every 3 year or 36,000 miles.</a:t>
            </a:r>
          </a:p>
          <a:p>
            <a:pPr lvl="1"/>
            <a:r>
              <a:rPr lang="en-US" dirty="0" smtClean="0"/>
              <a:t>Conventional coolant every 2 years or 24,000 miles.</a:t>
            </a:r>
          </a:p>
          <a:p>
            <a:r>
              <a:rPr lang="en-US" dirty="0" smtClean="0"/>
              <a:t>Passivation: Chemical reaction between the coolant and the metal.</a:t>
            </a:r>
          </a:p>
          <a:p>
            <a:r>
              <a:rPr lang="en-US" dirty="0" smtClean="0"/>
              <a:t>Recycling Coolant: Removes metals and dirt, then replenishes the depleted acids. </a:t>
            </a:r>
            <a:endParaRPr lang="en-US" dirty="0" smtClean="0"/>
          </a:p>
        </p:txBody>
      </p:sp>
    </p:spTree>
    <p:extLst>
      <p:ext uri="{BB962C8B-B14F-4D97-AF65-F5344CB8AC3E}">
        <p14:creationId xmlns:p14="http://schemas.microsoft.com/office/powerpoint/2010/main" val="3443588245"/>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mj-lt"/>
              </a:rPr>
              <a:t>Copyright</a:t>
            </a:r>
          </a:p>
        </p:txBody>
      </p:sp>
      <p:pic>
        <p:nvPicPr>
          <p:cNvPr id="3" name="Picture 2" descr="This work is protected by United States copyright laws and is provided solely for the use of instructors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honor the intended pedagogical purposes and the needs of other instructors who rely on these material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8319" y="2119235"/>
            <a:ext cx="8130427" cy="2619530"/>
          </a:xfrm>
          <a:prstGeom prst="rect">
            <a:avLst/>
          </a:prstGeom>
        </p:spPr>
      </p:pic>
    </p:spTree>
    <p:extLst>
      <p:ext uri="{BB962C8B-B14F-4D97-AF65-F5344CB8AC3E}">
        <p14:creationId xmlns:p14="http://schemas.microsoft.com/office/powerpoint/2010/main" val="3387871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COOLANT FUNDAMENTALS</a:t>
            </a:r>
            <a:endParaRPr lang="en-US" dirty="0">
              <a:latin typeface="+mj-lt"/>
            </a:endParaRPr>
          </a:p>
        </p:txBody>
      </p:sp>
      <p:sp>
        <p:nvSpPr>
          <p:cNvPr id="25603" name="Content Placeholder 2"/>
          <p:cNvSpPr>
            <a:spLocks noGrp="1"/>
          </p:cNvSpPr>
          <p:nvPr>
            <p:ph idx="1"/>
          </p:nvPr>
        </p:nvSpPr>
        <p:spPr>
          <a:xfrm>
            <a:off x="457200" y="1600200"/>
            <a:ext cx="8077200" cy="4525963"/>
          </a:xfrm>
        </p:spPr>
        <p:txBody>
          <a:bodyPr/>
          <a:lstStyle/>
          <a:p>
            <a:r>
              <a:rPr lang="en-US" dirty="0" smtClean="0"/>
              <a:t>Purpos</a:t>
            </a:r>
            <a:r>
              <a:rPr lang="en-US" dirty="0" smtClean="0"/>
              <a:t>e of Coolant: Transfer heat, protect against corrosion, and protect against freezing.</a:t>
            </a:r>
          </a:p>
          <a:p>
            <a:r>
              <a:rPr lang="en-US" dirty="0" smtClean="0"/>
              <a:t>Freezing/Boiling Temperatures: Normal mixture is 50% coolant and 50% water. </a:t>
            </a:r>
          </a:p>
          <a:p>
            <a:r>
              <a:rPr lang="en-US" dirty="0" smtClean="0"/>
              <a:t>Coolant Composition: </a:t>
            </a:r>
          </a:p>
          <a:p>
            <a:pPr lvl="1"/>
            <a:r>
              <a:rPr lang="en-US" dirty="0" smtClean="0"/>
              <a:t>47% Ethylene glycol</a:t>
            </a:r>
          </a:p>
          <a:p>
            <a:pPr lvl="1"/>
            <a:r>
              <a:rPr lang="en-US" dirty="0" smtClean="0"/>
              <a:t>50% Water</a:t>
            </a:r>
          </a:p>
          <a:p>
            <a:pPr lvl="1"/>
            <a:r>
              <a:rPr lang="en-US" dirty="0" smtClean="0"/>
              <a:t>3% Additives</a:t>
            </a:r>
            <a:endParaRPr lang="en-US" dirty="0" smtClean="0"/>
          </a:p>
          <a:p>
            <a:pPr lvl="1"/>
            <a:endParaRPr lang="en-US" dirty="0" smtClean="0">
              <a:solidFill>
                <a:schemeClr val="tx2"/>
              </a:solidFill>
            </a:endParaRPr>
          </a:p>
        </p:txBody>
      </p:sp>
    </p:spTree>
    <p:extLst>
      <p:ext uri="{BB962C8B-B14F-4D97-AF65-F5344CB8AC3E}">
        <p14:creationId xmlns:p14="http://schemas.microsoft.com/office/powerpoint/2010/main" val="259137094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20.1 Graph showing the relationship of the freezing point of the coolant to the percentage of antifreeze used in the coolant</a:t>
            </a:r>
            <a:endParaRPr lang="en-US" sz="2400" dirty="0">
              <a:latin typeface="+mj-lt"/>
            </a:endParaRPr>
          </a:p>
        </p:txBody>
      </p:sp>
      <p:pic>
        <p:nvPicPr>
          <p:cNvPr id="5" name="Picture 2" descr="The graph shows temperature on the vertical axis from negative 80 to 40 in the increments of 10 degrees F and percentage of antifreeze in coolant on the horizontal axis from 0 to 100 in the increments of 10.&#10;• The freezing point of coolant is at 30 degrees when no antifreeze is added.&#10;• The freezing point of coolant falls sharply to negative 60 with 60 percent of antifreeze in the coolant.&#10;• Addition antifreeze in the coolant beyond 60 percent causes an increase in the freezing point to 0 degrees for 100 percent of antifreeze in the coolant.&#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490312" y="1628914"/>
            <a:ext cx="4163377" cy="4533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0511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IN" sz="2400" dirty="0">
                <a:latin typeface="+mj-lt"/>
              </a:rPr>
              <a:t>Figure 20.2 Graph showing how the boiling point of the coolant increases as the percentage of antifreeze in the coolant increases</a:t>
            </a:r>
            <a:endParaRPr lang="en-US" sz="2400" dirty="0">
              <a:latin typeface="+mj-lt"/>
            </a:endParaRPr>
          </a:p>
        </p:txBody>
      </p:sp>
      <p:pic>
        <p:nvPicPr>
          <p:cNvPr id="6" name="Picture 2" descr="The graph shows temperature on the vertical axis from 200 to 340 in the increments of 10 degrees F and percentage of antifreeze in coolant on the horizontal axis from 0 to 100 in the increments of 10.&#10;• The boiling point of coolant is close to 210 degrees when no antifreeze is added.&#10;• The boiling point of coolant increases gradually to 260 degrees with 80 percent of antifreeze in the coolant and further increases sharply to 330 degrees with 100 percent of antifreeze in the coolant.&#10;"/>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791469" y="1651224"/>
            <a:ext cx="3561063" cy="4469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989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mj-lt"/>
              </a:rPr>
              <a:t>TYPES OF COOLANT</a:t>
            </a:r>
            <a:endParaRPr lang="en-US" dirty="0">
              <a:latin typeface="+mj-lt"/>
            </a:endParaRPr>
          </a:p>
        </p:txBody>
      </p:sp>
      <p:sp>
        <p:nvSpPr>
          <p:cNvPr id="26627" name="Content Placeholder 2"/>
          <p:cNvSpPr>
            <a:spLocks noGrp="1"/>
          </p:cNvSpPr>
          <p:nvPr>
            <p:ph idx="1"/>
          </p:nvPr>
        </p:nvSpPr>
        <p:spPr>
          <a:xfrm>
            <a:off x="457200" y="1600200"/>
            <a:ext cx="8077200" cy="4525963"/>
          </a:xfrm>
        </p:spPr>
        <p:txBody>
          <a:bodyPr/>
          <a:lstStyle/>
          <a:p>
            <a:r>
              <a:rPr lang="en-US" sz="2400" dirty="0" smtClean="0"/>
              <a:t>Inorganic Acid Technology: Contains silicates, phosphates, and borates</a:t>
            </a:r>
          </a:p>
          <a:p>
            <a:r>
              <a:rPr lang="en-US" sz="2400" dirty="0" smtClean="0"/>
              <a:t>Organic Acid Technology: Does not contain silicates or phosphates.</a:t>
            </a:r>
          </a:p>
          <a:p>
            <a:r>
              <a:rPr lang="en-US" sz="2400" dirty="0" smtClean="0"/>
              <a:t>Hybrid Organic Acid Technology: Uses carboxylates that are not abrasive to the water pump.</a:t>
            </a:r>
          </a:p>
          <a:p>
            <a:r>
              <a:rPr lang="en-US" sz="2400" dirty="0" smtClean="0"/>
              <a:t>Phosphate Hybrid Organic Acid Technology: Used in Mazda based Fords, similar to Mazda FL-22.</a:t>
            </a:r>
          </a:p>
          <a:p>
            <a:r>
              <a:rPr lang="en-US" sz="2400" dirty="0" smtClean="0"/>
              <a:t>Universal Coolant: Usually a hybrid organic acid technology. </a:t>
            </a:r>
            <a:endParaRPr lang="en-US" sz="2400" dirty="0"/>
          </a:p>
        </p:txBody>
      </p:sp>
    </p:spTree>
    <p:extLst>
      <p:ext uri="{BB962C8B-B14F-4D97-AF65-F5344CB8AC3E}">
        <p14:creationId xmlns:p14="http://schemas.microsoft.com/office/powerpoint/2010/main" val="618610480"/>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a:latin typeface="+mj-lt"/>
              </a:rPr>
              <a:t>Figure 20.3 </a:t>
            </a:r>
            <a:r>
              <a:rPr lang="en-IN" sz="2400" dirty="0" err="1">
                <a:latin typeface="+mj-lt"/>
              </a:rPr>
              <a:t>Havoline</a:t>
            </a:r>
            <a:r>
              <a:rPr lang="en-IN" sz="2400" dirty="0">
                <a:latin typeface="+mj-lt"/>
              </a:rPr>
              <a:t> was the first company to make and market OAT coolant. General Motors uses the term DEX-COOL</a:t>
            </a:r>
            <a:endParaRPr lang="en-US" sz="2400" dirty="0">
              <a:latin typeface="+mj-lt"/>
            </a:endParaRPr>
          </a:p>
        </p:txBody>
      </p:sp>
      <p:pic>
        <p:nvPicPr>
          <p:cNvPr id="4" name="Picture 2" descr="Photo of a Havoline antifreeze container that is labeled DEX-COOL and is GM approved."/>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689839" y="1664582"/>
            <a:ext cx="3764323" cy="448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4826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229600" cy="855452"/>
          </a:xfrm>
        </p:spPr>
        <p:txBody>
          <a:bodyPr/>
          <a:lstStyle/>
          <a:p>
            <a:r>
              <a:rPr lang="en-IN" sz="2400" dirty="0">
                <a:latin typeface="+mj-lt"/>
              </a:rPr>
              <a:t>Figure 20.4 Coolant used in Fords that use Mazda engines and in Mazda vehicles. It requires the use of a PHOAT coolant, which is dark green</a:t>
            </a:r>
            <a:endParaRPr lang="en-US" sz="2400" dirty="0">
              <a:latin typeface="+mj-lt"/>
            </a:endParaRPr>
          </a:p>
        </p:txBody>
      </p:sp>
      <p:pic>
        <p:nvPicPr>
          <p:cNvPr id="4" name="Picture 2" descr="Photo of a Mazda coolant container that is labeled type FL2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95038" y="1905000"/>
            <a:ext cx="4353923" cy="40690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527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400" dirty="0" smtClean="0">
                <a:latin typeface="+mj-lt"/>
              </a:rPr>
              <a:t>FREQUENTLY ASKED QUESTION</a:t>
            </a:r>
            <a:endParaRPr lang="en-US" sz="3400" dirty="0">
              <a:latin typeface="+mj-lt"/>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100" y="1524000"/>
            <a:ext cx="6019800" cy="4867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0907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3.xml><?xml version="1.0" encoding="utf-8"?>
<a:theme xmlns:a="http://schemas.openxmlformats.org/drawingml/2006/main" name="2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4.xml><?xml version="1.0" encoding="utf-8"?>
<a:theme xmlns:a="http://schemas.openxmlformats.org/drawingml/2006/main" name="3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5.xml><?xml version="1.0" encoding="utf-8"?>
<a:theme xmlns:a="http://schemas.openxmlformats.org/drawingml/2006/main" name="4_508 Lecture">
  <a:themeElements>
    <a:clrScheme name="Custom 4">
      <a:dk1>
        <a:srgbClr val="003057"/>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docProps/app.xml><?xml version="1.0" encoding="utf-8"?>
<Properties xmlns="http://schemas.openxmlformats.org/officeDocument/2006/extended-properties" xmlns:vt="http://schemas.openxmlformats.org/officeDocument/2006/docPropsVTypes">
  <TotalTime>377</TotalTime>
  <Words>714</Words>
  <Application>Microsoft Office PowerPoint</Application>
  <PresentationFormat>On-screen Show (4:3)</PresentationFormat>
  <Paragraphs>75</Paragraphs>
  <Slides>26</Slides>
  <Notes>0</Notes>
  <HiddenSlides>0</HiddenSlides>
  <MMClips>0</MMClips>
  <ScaleCrop>false</ScaleCrop>
  <HeadingPairs>
    <vt:vector size="4" baseType="variant">
      <vt:variant>
        <vt:lpstr>Theme</vt:lpstr>
      </vt:variant>
      <vt:variant>
        <vt:i4>5</vt:i4>
      </vt:variant>
      <vt:variant>
        <vt:lpstr>Slide Titles</vt:lpstr>
      </vt:variant>
      <vt:variant>
        <vt:i4>26</vt:i4>
      </vt:variant>
    </vt:vector>
  </HeadingPairs>
  <TitlesOfParts>
    <vt:vector size="31" baseType="lpstr">
      <vt:lpstr>Office Theme</vt:lpstr>
      <vt:lpstr>508 Lecture</vt:lpstr>
      <vt:lpstr>2_508 Lecture</vt:lpstr>
      <vt:lpstr>3_508 Lecture</vt:lpstr>
      <vt:lpstr>4_508 Lecture</vt:lpstr>
      <vt:lpstr>Automotive Technology Principles, Diagnosis, and Service</vt:lpstr>
      <vt:lpstr>LEARNING OBJECTIVES </vt:lpstr>
      <vt:lpstr>COOLANT FUNDAMENTALS</vt:lpstr>
      <vt:lpstr>Figure 20.1 Graph showing the relationship of the freezing point of the coolant to the percentage of antifreeze used in the coolant</vt:lpstr>
      <vt:lpstr>Figure 20.2 Graph showing how the boiling point of the coolant increases as the percentage of antifreeze in the coolant increases</vt:lpstr>
      <vt:lpstr>TYPES OF COOLANT</vt:lpstr>
      <vt:lpstr>Figure 20.3 Havoline was the first company to make and market OAT coolant. General Motors uses the term DEX-COOL</vt:lpstr>
      <vt:lpstr>Figure 20.4 Coolant used in Fords that use Mazda engines and in Mazda vehicles. It requires the use of a PHOAT coolant, which is dark green</vt:lpstr>
      <vt:lpstr>FREQUENTLY ASKED QUESTION</vt:lpstr>
      <vt:lpstr>FREQUENTLY ASKED QUESTION</vt:lpstr>
      <vt:lpstr>Figure 20.5 Not all embittered coolant is labeled embittered</vt:lpstr>
      <vt:lpstr>QUESTION 1: ?</vt:lpstr>
      <vt:lpstr>ANSWER 1:</vt:lpstr>
      <vt:lpstr>WATER</vt:lpstr>
      <vt:lpstr>Tech Tip </vt:lpstr>
      <vt:lpstr> COOLANT FREEZING/BOILING TEMPERATURES</vt:lpstr>
      <vt:lpstr>COOLANT TESTING</vt:lpstr>
      <vt:lpstr>Figure 20.6 Checking the freezing temperature of the coolant using a hydrometer</vt:lpstr>
      <vt:lpstr>Figure 20.7 Using a refractometer is an accurate method to check the freezing point of coolant</vt:lpstr>
      <vt:lpstr>Figure 20.8 A meter that measures the actual pH of the coolant can be used for all coolants, unlike many test strips that cannot be used to test the pH of red or orange coolants</vt:lpstr>
      <vt:lpstr>Figure 20.9 Galvanic activity is created by two dissimilar metals in contact with a liquid, in this case coolant</vt:lpstr>
      <vt:lpstr>Figure 20.10 A test strip can be used to determine the pH and percentage of glycol of the coolant. The percentage of glycol determines the freezing and boiling temperatures, as shown on the bottle that contains the test strips</vt:lpstr>
      <vt:lpstr>QUESTION 2: ?</vt:lpstr>
      <vt:lpstr>ANSWER 2:</vt:lpstr>
      <vt:lpstr>COOLANT REPLACEMENT ISSUES</vt:lpstr>
      <vt:lpstr>Copyright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Automotive Technology 6 Edition Chapter20</dc:title>
  <dc:creator>Curt &amp; Tammy</dc:creator>
  <cp:lastModifiedBy>Curt &amp; Tammy</cp:lastModifiedBy>
  <cp:revision>50</cp:revision>
  <dcterms:created xsi:type="dcterms:W3CDTF">2018-09-25T19:30:15Z</dcterms:created>
  <dcterms:modified xsi:type="dcterms:W3CDTF">2019-02-02T22:29:46Z</dcterms:modified>
</cp:coreProperties>
</file>