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263" r:id="rId11"/>
    <p:sldId id="317" r:id="rId12"/>
    <p:sldId id="270" r:id="rId13"/>
    <p:sldId id="326" r:id="rId14"/>
    <p:sldId id="274" r:id="rId15"/>
    <p:sldId id="318" r:id="rId16"/>
    <p:sldId id="267" r:id="rId17"/>
    <p:sldId id="268" r:id="rId18"/>
    <p:sldId id="273" r:id="rId19"/>
    <p:sldId id="272" r:id="rId20"/>
    <p:sldId id="275" r:id="rId21"/>
    <p:sldId id="269" r:id="rId22"/>
    <p:sldId id="319" r:id="rId23"/>
    <p:sldId id="320" r:id="rId24"/>
    <p:sldId id="321" r:id="rId25"/>
    <p:sldId id="322" r:id="rId26"/>
    <p:sldId id="323" r:id="rId27"/>
    <p:sldId id="286" r:id="rId28"/>
    <p:sldId id="287" r:id="rId29"/>
    <p:sldId id="271" r:id="rId30"/>
    <p:sldId id="32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20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Coolant</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54590"/>
            <a:ext cx="3840178" cy="495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20.5 Not all embittered coolant is </a:t>
            </a:r>
            <a:r>
              <a:rPr lang="en-IN" sz="2400" dirty="0" err="1">
                <a:latin typeface="+mj-lt"/>
              </a:rPr>
              <a:t>labeled</a:t>
            </a:r>
            <a:r>
              <a:rPr lang="en-IN" sz="2400" dirty="0">
                <a:latin typeface="+mj-lt"/>
              </a:rPr>
              <a:t> embittered</a:t>
            </a:r>
            <a:endParaRPr lang="en-US" dirty="0">
              <a:latin typeface="+mj-lt"/>
            </a:endParaRPr>
          </a:p>
        </p:txBody>
      </p:sp>
      <p:pic>
        <p:nvPicPr>
          <p:cNvPr id="6" name="Picture 2" descr="Photo of a coolant container that is labeled as embitter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0447" y="1600200"/>
            <a:ext cx="6123107" cy="459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types of coolant are used in vehicles?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2554545"/>
          </a:xfrm>
          <a:prstGeom prst="rect">
            <a:avLst/>
          </a:prstGeom>
        </p:spPr>
        <p:txBody>
          <a:bodyPr wrap="square">
            <a:spAutoFit/>
          </a:bodyPr>
          <a:lstStyle/>
          <a:p>
            <a:r>
              <a:rPr lang="en-US" sz="4000" dirty="0" smtClean="0">
                <a:solidFill>
                  <a:srgbClr val="000000"/>
                </a:solidFill>
              </a:rPr>
              <a:t>Inorganic acid technology, organic acid technology, hybrid organic acid technology, phosphate hybrid organic acid technology.</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WATER</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Efficient heat exchange fluid.</a:t>
            </a:r>
          </a:p>
          <a:p>
            <a:r>
              <a:rPr lang="en-US" dirty="0" smtClean="0"/>
              <a:t>It is inexpensive.</a:t>
            </a:r>
            <a:endParaRPr lang="en-US" dirty="0" smtClean="0"/>
          </a:p>
          <a:p>
            <a:r>
              <a:rPr lang="en-US" dirty="0" smtClean="0"/>
              <a:t>Water quality can affect coolant protection.</a:t>
            </a:r>
          </a:p>
          <a:p>
            <a:r>
              <a:rPr lang="en-US" dirty="0" smtClean="0"/>
              <a:t>Many coolants sold as premix solutions to avoid water quality concerns.</a:t>
            </a:r>
            <a:endParaRPr lang="en-US" dirty="0" smtClean="0"/>
          </a:p>
          <a:p>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533525"/>
            <a:ext cx="60198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COOLANT FREEZING/BOILING TEMPERATURES</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Freezing Point:</a:t>
            </a:r>
          </a:p>
          <a:p>
            <a:pPr lvl="1"/>
            <a:r>
              <a:rPr lang="en-US" dirty="0" smtClean="0"/>
              <a:t>Pure water 32° F (0° C)</a:t>
            </a:r>
          </a:p>
          <a:p>
            <a:pPr lvl="1"/>
            <a:r>
              <a:rPr lang="en-US" dirty="0" smtClean="0"/>
              <a:t>Pure Coolant 0° F (-18° C)</a:t>
            </a:r>
          </a:p>
          <a:p>
            <a:pPr lvl="1"/>
            <a:r>
              <a:rPr lang="en-US" dirty="0" smtClean="0"/>
              <a:t>50/50 Mixture -34° F (-37° C)</a:t>
            </a:r>
          </a:p>
          <a:p>
            <a:pPr lvl="1"/>
            <a:r>
              <a:rPr lang="en-US" dirty="0" smtClean="0"/>
              <a:t>70% antifreeze/ 30% water -84° F (-64° C)</a:t>
            </a:r>
          </a:p>
          <a:p>
            <a:r>
              <a:rPr lang="en-US" dirty="0" smtClean="0"/>
              <a:t>Boiling Point:</a:t>
            </a:r>
          </a:p>
          <a:p>
            <a:pPr lvl="1"/>
            <a:r>
              <a:rPr lang="en-US" dirty="0" smtClean="0"/>
              <a:t>Pure Water 212° F (100° C) </a:t>
            </a:r>
          </a:p>
          <a:p>
            <a:pPr lvl="1"/>
            <a:r>
              <a:rPr lang="en-US" dirty="0" smtClean="0"/>
              <a:t>50/50 Mixture 218° F (103° C)</a:t>
            </a:r>
          </a:p>
          <a:p>
            <a:pPr lvl="1"/>
            <a:r>
              <a:rPr lang="en-US" dirty="0" smtClean="0"/>
              <a:t>70/30 Mixture 225°F (107° C)</a:t>
            </a:r>
          </a:p>
          <a:p>
            <a:pPr lvl="1"/>
            <a:r>
              <a:rPr lang="en-US" dirty="0" smtClean="0"/>
              <a:t>Pressure Cap will raise boiling point</a:t>
            </a:r>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COOLANT TESTING</a:t>
            </a:r>
            <a:endParaRPr lang="en-US" dirty="0">
              <a:latin typeface="+mj-lt"/>
            </a:endParaRPr>
          </a:p>
        </p:txBody>
      </p:sp>
      <p:sp>
        <p:nvSpPr>
          <p:cNvPr id="28675" name="Content Placeholder 2"/>
          <p:cNvSpPr>
            <a:spLocks noGrp="1"/>
          </p:cNvSpPr>
          <p:nvPr>
            <p:ph idx="1"/>
          </p:nvPr>
        </p:nvSpPr>
        <p:spPr/>
        <p:txBody>
          <a:bodyPr/>
          <a:lstStyle/>
          <a:p>
            <a:r>
              <a:rPr lang="en-US" dirty="0" smtClean="0"/>
              <a:t>Hydrometer: Measures the density of the coolant.</a:t>
            </a:r>
          </a:p>
          <a:p>
            <a:r>
              <a:rPr lang="en-US" dirty="0" smtClean="0"/>
              <a:t>Refractometer: Tests coolant on a prism surface.</a:t>
            </a:r>
          </a:p>
          <a:p>
            <a:r>
              <a:rPr lang="en-US" dirty="0" smtClean="0"/>
              <a:t>PH: The measure of acidity or alkalinity of the coolant.</a:t>
            </a:r>
          </a:p>
          <a:p>
            <a:r>
              <a:rPr lang="en-US" dirty="0" smtClean="0"/>
              <a:t>Galvanic Activity: The flow of electrical current as a result of two different metals in a liquid.</a:t>
            </a:r>
          </a:p>
          <a:p>
            <a:r>
              <a:rPr lang="en-US" dirty="0" smtClean="0"/>
              <a:t>Electrolysis: Current flow in coolant caused by an external voltage source.</a:t>
            </a:r>
          </a:p>
          <a:p>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20.6 </a:t>
            </a:r>
            <a:r>
              <a:rPr lang="en-IN" sz="2400" dirty="0" smtClean="0">
                <a:latin typeface="+mj-lt"/>
              </a:rPr>
              <a:t>Checking </a:t>
            </a:r>
            <a:r>
              <a:rPr lang="en-IN" sz="2400" dirty="0">
                <a:latin typeface="+mj-lt"/>
              </a:rPr>
              <a:t>the freezing temperature of the coolant using </a:t>
            </a:r>
            <a:r>
              <a:rPr lang="en-IN" sz="2400" dirty="0" smtClean="0">
                <a:latin typeface="+mj-lt"/>
              </a:rPr>
              <a:t>a hydrometer</a:t>
            </a:r>
            <a:endParaRPr lang="en-US" sz="2400" dirty="0">
              <a:latin typeface="+mj-lt"/>
            </a:endParaRPr>
          </a:p>
        </p:txBody>
      </p:sp>
      <p:pic>
        <p:nvPicPr>
          <p:cNvPr id="6" name="Picture 2" descr="A photo shows a technician using a hydrometer to check the freezing point of a coolant. The hydrometer has a rubber end at the top, followed by a scale, and a rubber hose on the other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0885" y="1805870"/>
            <a:ext cx="5562231" cy="435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a:latin typeface="+mj-lt"/>
              </a:rPr>
              <a:t>Figure 20.7 Using a refractometer is an accurate method to check the freezing point of coolant</a:t>
            </a:r>
            <a:endParaRPr lang="en-US" dirty="0">
              <a:latin typeface="+mj-lt"/>
            </a:endParaRPr>
          </a:p>
        </p:txBody>
      </p:sp>
      <p:pic>
        <p:nvPicPr>
          <p:cNvPr id="4" name="Picture 2" descr="A refractometer is a cylindrical device with a prism surface and an eyepiece at one end. A technician places a few drops of the sample fluid on the measuring prism and closes the cover. The refractometer is held up to a light to read the scale. The scale is graduated to shows the battery charge, ethylene glycol, and propylene glycol lev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5089" y="1969578"/>
            <a:ext cx="6073823" cy="360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20.1</a:t>
            </a:r>
            <a:r>
              <a:rPr lang="en-US" dirty="0" smtClean="0"/>
              <a:t> </a:t>
            </a:r>
            <a:r>
              <a:rPr lang="en-US" dirty="0"/>
              <a:t>Discuss coolant fundamentals</a:t>
            </a:r>
            <a:r>
              <a:rPr lang="en-US" dirty="0" smtClean="0"/>
              <a:t>.</a:t>
            </a:r>
          </a:p>
          <a:p>
            <a:pPr marL="0" indent="0">
              <a:buNone/>
            </a:pPr>
            <a:r>
              <a:rPr lang="en-US" b="1" dirty="0" smtClean="0">
                <a:solidFill>
                  <a:srgbClr val="005A70"/>
                </a:solidFill>
              </a:rPr>
              <a:t>20.2  </a:t>
            </a:r>
            <a:r>
              <a:rPr lang="en-US" dirty="0"/>
              <a:t>Compare the different types of coolant</a:t>
            </a:r>
            <a:r>
              <a:rPr lang="en-US" dirty="0" smtClean="0"/>
              <a:t>.</a:t>
            </a:r>
          </a:p>
          <a:p>
            <a:pPr marL="0" indent="0">
              <a:buNone/>
            </a:pPr>
            <a:r>
              <a:rPr lang="en-US" b="1" dirty="0" smtClean="0">
                <a:solidFill>
                  <a:srgbClr val="005A70"/>
                </a:solidFill>
              </a:rPr>
              <a:t>20.3  </a:t>
            </a:r>
            <a:r>
              <a:rPr lang="en-US" dirty="0"/>
              <a:t>Discuss coolant freezing/boiling temperatures and water as coolant</a:t>
            </a:r>
            <a:r>
              <a:rPr lang="en-US" dirty="0" smtClean="0"/>
              <a:t>.</a:t>
            </a:r>
          </a:p>
          <a:p>
            <a:pPr marL="0" indent="0">
              <a:buNone/>
            </a:pPr>
            <a:r>
              <a:rPr lang="en-US" b="1" dirty="0" smtClean="0">
                <a:solidFill>
                  <a:schemeClr val="accent2"/>
                </a:solidFill>
              </a:rPr>
              <a:t>20.4</a:t>
            </a:r>
            <a:r>
              <a:rPr lang="en-US" dirty="0" smtClean="0"/>
              <a:t> </a:t>
            </a:r>
            <a:r>
              <a:rPr lang="en-US" dirty="0"/>
              <a:t>Discuss coolant testing and </a:t>
            </a:r>
            <a:r>
              <a:rPr lang="en-US" dirty="0" smtClean="0"/>
              <a:t>coolant replacement </a:t>
            </a:r>
            <a:r>
              <a:rPr lang="en-US" dirty="0"/>
              <a:t>issues.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000" dirty="0">
                <a:latin typeface="+mj-lt"/>
              </a:rPr>
              <a:t>Figure 20.8 A meter that measures the actual pH of the coolant can be used for all coolants, unlike many test strips that cannot be used to test the pH of red or orange coolants</a:t>
            </a:r>
            <a:endParaRPr lang="en-US" sz="2000" dirty="0">
              <a:latin typeface="+mj-lt"/>
            </a:endParaRPr>
          </a:p>
        </p:txBody>
      </p:sp>
      <p:pic>
        <p:nvPicPr>
          <p:cNvPr id="4" name="Picture 2" descr="A photo shows a pH tester that measures the actual pH of all coolant. The tester resembles a rectangular scale with a display that shows the pH valu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638" y="3200400"/>
            <a:ext cx="7970724" cy="175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20.9 Galvanic activity is created by two dissimilar </a:t>
            </a:r>
            <a:r>
              <a:rPr lang="en-IN" sz="2400" dirty="0" smtClean="0">
                <a:latin typeface="+mj-lt"/>
              </a:rPr>
              <a:t>metals in </a:t>
            </a:r>
            <a:r>
              <a:rPr lang="en-IN" sz="2400" dirty="0">
                <a:latin typeface="+mj-lt"/>
              </a:rPr>
              <a:t>contact with a liquid, in this case coolant</a:t>
            </a:r>
            <a:endParaRPr lang="en-US" sz="2400" dirty="0">
              <a:latin typeface="+mj-lt"/>
            </a:endParaRPr>
          </a:p>
        </p:txBody>
      </p:sp>
      <p:pic>
        <p:nvPicPr>
          <p:cNvPr id="6" name="Picture 2" descr="The figure illustrates the following:&#10;• Galvanic activity takes place as the result of two different metals submerged in an acidic or alkaline liquid. &#10;• One end of the liquid is anode, while the other end is labeled cathode.&#10;• The anode consists of more reactive metal and the cathode consists of less reactive metal.&#10;• The electrolyte flows to the right from the anode to cathode.&#10;• Electrons move in a circular path from anode to cathode in clockwise direction due to an electrical current as the result of two different metals in an acidic or alkaline liqui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6318" y="1981200"/>
            <a:ext cx="5411362" cy="384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20.10 A test strip can be used to determine the pH and percentage of glycol of the coolant. The percentage of glycol determines the freezing and boiling temperatures, as shown on the bottle that contains the test strips</a:t>
            </a:r>
            <a:endParaRPr lang="en-US" sz="2000" dirty="0">
              <a:latin typeface="+mj-lt"/>
            </a:endParaRPr>
          </a:p>
        </p:txBody>
      </p:sp>
      <p:pic>
        <p:nvPicPr>
          <p:cNvPr id="6" name="Picture 2" descr="A photo shows a test strip used to determine the pH and percentage of glycol of the coolant. The test strip shows colors that can be compared to the container label.&#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8915" y="1905000"/>
            <a:ext cx="5226166" cy="391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difference between galvanic activity </a:t>
            </a:r>
            <a:r>
              <a:rPr lang="en-US" sz="4000" dirty="0" smtClean="0"/>
              <a:t>and electrolysis</a:t>
            </a:r>
            <a:r>
              <a:rPr lang="en-US" sz="4000" dirty="0"/>
              <a: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Electrolysis requires an external voltage source.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COOLANT REPLACEMENT ISSUES</a:t>
            </a:r>
            <a:endParaRPr lang="en-US" dirty="0">
              <a:latin typeface="+mj-lt"/>
            </a:endParaRPr>
          </a:p>
        </p:txBody>
      </p:sp>
      <p:sp>
        <p:nvSpPr>
          <p:cNvPr id="28675" name="Content Placeholder 2"/>
          <p:cNvSpPr>
            <a:spLocks noGrp="1"/>
          </p:cNvSpPr>
          <p:nvPr>
            <p:ph idx="1"/>
          </p:nvPr>
        </p:nvSpPr>
        <p:spPr/>
        <p:txBody>
          <a:bodyPr/>
          <a:lstStyle/>
          <a:p>
            <a:r>
              <a:rPr lang="en-US" dirty="0" smtClean="0"/>
              <a:t>Service Intervals:</a:t>
            </a:r>
          </a:p>
          <a:p>
            <a:pPr lvl="1"/>
            <a:r>
              <a:rPr lang="en-US" dirty="0" smtClean="0"/>
              <a:t>Most OAT and HOAT coolants every 5 years or 150,000 miles.</a:t>
            </a:r>
          </a:p>
          <a:p>
            <a:pPr lvl="1"/>
            <a:r>
              <a:rPr lang="en-US" dirty="0" smtClean="0"/>
              <a:t>Asian vehicles every 3 year or 36,000 miles.</a:t>
            </a:r>
          </a:p>
          <a:p>
            <a:pPr lvl="1"/>
            <a:r>
              <a:rPr lang="en-US" dirty="0" smtClean="0"/>
              <a:t>Conventional coolant every 2 years or 24,000 miles.</a:t>
            </a:r>
          </a:p>
          <a:p>
            <a:r>
              <a:rPr lang="en-US" dirty="0" smtClean="0"/>
              <a:t>Passivation: Chemical reaction between the coolant and the metal.</a:t>
            </a:r>
          </a:p>
          <a:p>
            <a:r>
              <a:rPr lang="en-US" dirty="0" smtClean="0"/>
              <a:t>Recycling Coolant: Removes metals and dirt, then replenishes the depleted acids. </a:t>
            </a:r>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COOLANT FUNDAMENTALS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a:t>
            </a:r>
            <a:r>
              <a:rPr lang="en-US" dirty="0" smtClean="0"/>
              <a:t>e of Coolant: Transfer heat, protect against corrosion, and protect against freezing.</a:t>
            </a:r>
          </a:p>
          <a:p>
            <a:r>
              <a:rPr lang="en-US" dirty="0" smtClean="0"/>
              <a:t>Freezing/Boiling Temperatures: Normal mixture is 50% coolant and 50% water. </a:t>
            </a:r>
          </a:p>
          <a:p>
            <a:r>
              <a:rPr lang="en-US" dirty="0" smtClean="0"/>
              <a:t>Coolant Composition: </a:t>
            </a:r>
          </a:p>
          <a:p>
            <a:pPr lvl="1"/>
            <a:r>
              <a:rPr lang="en-US" dirty="0" smtClean="0"/>
              <a:t>47% Ethylene glycol</a:t>
            </a:r>
          </a:p>
          <a:p>
            <a:pPr lvl="1"/>
            <a:r>
              <a:rPr lang="en-US" dirty="0" smtClean="0"/>
              <a:t>50% Water</a:t>
            </a:r>
          </a:p>
          <a:p>
            <a:pPr lvl="1"/>
            <a:r>
              <a:rPr lang="en-US" dirty="0" smtClean="0"/>
              <a:t>3% Additives</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20.1 Graph showing the relationship of the freezing point of the coolant to the percentage of antifreeze used in the coolant</a:t>
            </a:r>
            <a:endParaRPr lang="en-US" sz="2400" dirty="0">
              <a:latin typeface="+mj-lt"/>
            </a:endParaRPr>
          </a:p>
        </p:txBody>
      </p:sp>
      <p:pic>
        <p:nvPicPr>
          <p:cNvPr id="5" name="Picture 2" descr="The graph shows temperature on the vertical axis from negative 80 to 40 in the increments of 10 degrees F and percentage of antifreeze in coolant on the horizontal axis from 0 to 100 in the increments of 10.&#10;• The freezing point of coolant is at 30 degrees when no antifreeze is added.&#10;• The freezing point of coolant falls sharply to negative 60 with 60 percent of antifreeze in the coolant.&#10;• Addition antifreeze in the coolant beyond 60 percent causes an increase in the freezing point to 0 degrees for 100 percent of antifreeze in the coolan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0312" y="1628914"/>
            <a:ext cx="4163377" cy="453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20.2 Graph showing how the boiling point of the coolant increases as the percentage of antifreeze in the coolant increases</a:t>
            </a:r>
            <a:endParaRPr lang="en-US" sz="2400" dirty="0">
              <a:latin typeface="+mj-lt"/>
            </a:endParaRPr>
          </a:p>
        </p:txBody>
      </p:sp>
      <p:pic>
        <p:nvPicPr>
          <p:cNvPr id="6" name="Picture 2" descr="The graph shows temperature on the vertical axis from 200 to 340 in the increments of 10 degrees F and percentage of antifreeze in coolant on the horizontal axis from 0 to 100 in the increments of 10.&#10;• The boiling point of coolant is close to 210 degrees when no antifreeze is added.&#10;• The boiling point of coolant increases gradually to 260 degrees with 80 percent of antifreeze in the coolant and further increases sharply to 330 degrees with 100 percent of antifreeze in the coolan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1469" y="1651224"/>
            <a:ext cx="3561063" cy="446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TYPES OF COOLANT</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sz="2400" dirty="0" smtClean="0"/>
              <a:t>Inorganic Acid Technology: Contains silicates, phosphates, and borates</a:t>
            </a:r>
          </a:p>
          <a:p>
            <a:r>
              <a:rPr lang="en-US" sz="2400" dirty="0" smtClean="0"/>
              <a:t>Organic Acid Technology: Does not contain silicates or phosphates.</a:t>
            </a:r>
          </a:p>
          <a:p>
            <a:r>
              <a:rPr lang="en-US" sz="2400" dirty="0" smtClean="0"/>
              <a:t>Hybrid Organic Acid Technology: Uses carboxylates that are not abrasive to the water pump.</a:t>
            </a:r>
          </a:p>
          <a:p>
            <a:r>
              <a:rPr lang="en-US" sz="2400" dirty="0" smtClean="0"/>
              <a:t>Phosphate Hybrid Organic Acid Technology: Used in Mazda based Fords, similar to Mazda FL-22.</a:t>
            </a:r>
          </a:p>
          <a:p>
            <a:r>
              <a:rPr lang="en-US" sz="2400" dirty="0" smtClean="0"/>
              <a:t>Universal Coolant: Usually a hybrid organic acid technology. </a:t>
            </a:r>
            <a:endParaRPr lang="en-US" sz="24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20.3 </a:t>
            </a:r>
            <a:r>
              <a:rPr lang="en-IN" sz="2400" dirty="0" err="1">
                <a:latin typeface="+mj-lt"/>
              </a:rPr>
              <a:t>Havoline</a:t>
            </a:r>
            <a:r>
              <a:rPr lang="en-IN" sz="2400" dirty="0">
                <a:latin typeface="+mj-lt"/>
              </a:rPr>
              <a:t> was the first company to make and market OAT coolant. General Motors uses the term DEX-COOL</a:t>
            </a:r>
            <a:endParaRPr lang="en-US" sz="2400" dirty="0">
              <a:latin typeface="+mj-lt"/>
            </a:endParaRPr>
          </a:p>
        </p:txBody>
      </p:sp>
      <p:pic>
        <p:nvPicPr>
          <p:cNvPr id="4" name="Picture 2" descr="Photo of a Havoline antifreeze container that is labeled DEX-COOL and is GM appro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9839" y="1664582"/>
            <a:ext cx="3764323" cy="448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IN" sz="2400" dirty="0">
                <a:latin typeface="+mj-lt"/>
              </a:rPr>
              <a:t>Figure 20.4 Coolant used in Fords that use Mazda engines and in Mazda vehicles. It requires the use of a PHOAT coolant, which is dark green</a:t>
            </a:r>
            <a:endParaRPr lang="en-US" sz="2400" dirty="0">
              <a:latin typeface="+mj-lt"/>
            </a:endParaRPr>
          </a:p>
        </p:txBody>
      </p:sp>
      <p:pic>
        <p:nvPicPr>
          <p:cNvPr id="4" name="Picture 2" descr="Photo of a Mazda coolant container that is labeled type FL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5038" y="1905000"/>
            <a:ext cx="4353923" cy="406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524000"/>
            <a:ext cx="601980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90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377</TotalTime>
  <Words>714</Words>
  <Application>Microsoft Office PowerPoint</Application>
  <PresentationFormat>On-screen Show (4:3)</PresentationFormat>
  <Paragraphs>75</Paragraphs>
  <Slides>26</Slides>
  <Notes>0</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Theme</vt:lpstr>
      <vt:lpstr>508 Lecture</vt:lpstr>
      <vt:lpstr>2_508 Lecture</vt:lpstr>
      <vt:lpstr>3_508 Lecture</vt:lpstr>
      <vt:lpstr>4_508 Lecture</vt:lpstr>
      <vt:lpstr>Automotive Technology Principles, Diagnosis, and Service</vt:lpstr>
      <vt:lpstr>LEARNING OBJECTIVES </vt:lpstr>
      <vt:lpstr>COOLANT FUNDAMENTALS</vt:lpstr>
      <vt:lpstr>Figure 20.1 Graph showing the relationship of the freezing point of the coolant to the percentage of antifreeze used in the coolant</vt:lpstr>
      <vt:lpstr>Figure 20.2 Graph showing how the boiling point of the coolant increases as the percentage of antifreeze in the coolant increases</vt:lpstr>
      <vt:lpstr>TYPES OF COOLANT</vt:lpstr>
      <vt:lpstr>Figure 20.3 Havoline was the first company to make and market OAT coolant. General Motors uses the term DEX-COOL</vt:lpstr>
      <vt:lpstr>Figure 20.4 Coolant used in Fords that use Mazda engines and in Mazda vehicles. It requires the use of a PHOAT coolant, which is dark green</vt:lpstr>
      <vt:lpstr>FREQUENTLY ASKED QUESTION</vt:lpstr>
      <vt:lpstr>FREQUENTLY ASKED QUESTION</vt:lpstr>
      <vt:lpstr>Figure 20.5 Not all embittered coolant is labeled embittered</vt:lpstr>
      <vt:lpstr>QUESTION 1: ?</vt:lpstr>
      <vt:lpstr>ANSWER 1:</vt:lpstr>
      <vt:lpstr>WATER</vt:lpstr>
      <vt:lpstr>Tech Tip </vt:lpstr>
      <vt:lpstr> COOLANT FREEZING/BOILING TEMPERATURES</vt:lpstr>
      <vt:lpstr>COOLANT TESTING</vt:lpstr>
      <vt:lpstr>Figure 20.6 Checking the freezing temperature of the coolant using a hydrometer</vt:lpstr>
      <vt:lpstr>Figure 20.7 Using a refractometer is an accurate method to check the freezing point of coolant</vt:lpstr>
      <vt:lpstr>Figure 20.8 A meter that measures the actual pH of the coolant can be used for all coolants, unlike many test strips that cannot be used to test the pH of red or orange coolants</vt:lpstr>
      <vt:lpstr>Figure 20.9 Galvanic activity is created by two dissimilar metals in contact with a liquid, in this case coolant</vt:lpstr>
      <vt:lpstr>Figure 20.10 A test strip can be used to determine the pH and percentage of glycol of the coolant. The percentage of glycol determines the freezing and boiling temperatures, as shown on the bottle that contains the test strips</vt:lpstr>
      <vt:lpstr>QUESTION 2: ?</vt:lpstr>
      <vt:lpstr>ANSWER 2:</vt:lpstr>
      <vt:lpstr>COOLANT REPLACEMENT ISSUES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Chapter20</dc:title>
  <dc:creator>Curt &amp; Tammy</dc:creator>
  <cp:lastModifiedBy>Curt &amp; Tammy</cp:lastModifiedBy>
  <cp:revision>50</cp:revision>
  <dcterms:created xsi:type="dcterms:W3CDTF">2018-09-25T19:30:15Z</dcterms:created>
  <dcterms:modified xsi:type="dcterms:W3CDTF">2019-02-02T22:29:46Z</dcterms:modified>
</cp:coreProperties>
</file>