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16256-19D1-4BA5-8F91-8885FCF7FFDF}" type="datetimeFigureOut">
              <a:rPr lang="en-US" smtClean="0"/>
              <a:t>8/19/2014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330B3-E31D-4DF9-B194-45ADA87AA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834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16256-19D1-4BA5-8F91-8885FCF7FFDF}" type="datetimeFigureOut">
              <a:rPr lang="en-US" smtClean="0"/>
              <a:t>8/19/2014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330B3-E31D-4DF9-B194-45ADA87AA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763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16256-19D1-4BA5-8F91-8885FCF7FFDF}" type="datetimeFigureOut">
              <a:rPr lang="en-US" smtClean="0"/>
              <a:t>8/19/2014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330B3-E31D-4DF9-B194-45ADA87AA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951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16256-19D1-4BA5-8F91-8885FCF7FFDF}" type="datetimeFigureOut">
              <a:rPr lang="en-US" smtClean="0"/>
              <a:t>8/19/2014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330B3-E31D-4DF9-B194-45ADA87AA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299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16256-19D1-4BA5-8F91-8885FCF7FFDF}" type="datetimeFigureOut">
              <a:rPr lang="en-US" smtClean="0"/>
              <a:t>8/19/2014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330B3-E31D-4DF9-B194-45ADA87AA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408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16256-19D1-4BA5-8F91-8885FCF7FFDF}" type="datetimeFigureOut">
              <a:rPr lang="en-US" smtClean="0"/>
              <a:t>8/19/2014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330B3-E31D-4DF9-B194-45ADA87AA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467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16256-19D1-4BA5-8F91-8885FCF7FFDF}" type="datetimeFigureOut">
              <a:rPr lang="en-US" smtClean="0"/>
              <a:t>8/19/2014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330B3-E31D-4DF9-B194-45ADA87AA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476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16256-19D1-4BA5-8F91-8885FCF7FFDF}" type="datetimeFigureOut">
              <a:rPr lang="en-US" smtClean="0"/>
              <a:t>8/19/2014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330B3-E31D-4DF9-B194-45ADA87AA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463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16256-19D1-4BA5-8F91-8885FCF7FFDF}" type="datetimeFigureOut">
              <a:rPr lang="en-US" smtClean="0"/>
              <a:t>8/19/2014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330B3-E31D-4DF9-B194-45ADA87AA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564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16256-19D1-4BA5-8F91-8885FCF7FFDF}" type="datetimeFigureOut">
              <a:rPr lang="en-US" smtClean="0"/>
              <a:t>8/19/2014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330B3-E31D-4DF9-B194-45ADA87AA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618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16256-19D1-4BA5-8F91-8885FCF7FFDF}" type="datetimeFigureOut">
              <a:rPr lang="en-US" smtClean="0"/>
              <a:t>8/19/2014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330B3-E31D-4DF9-B194-45ADA87AA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885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916256-19D1-4BA5-8F91-8885FCF7FFDF}" type="datetimeFigureOut">
              <a:rPr lang="en-US" smtClean="0"/>
              <a:t>8/19/2014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8330B3-E31D-4DF9-B194-45ADA87AA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720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How to do Cornell Notes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U.S. History </a:t>
            </a:r>
          </a:p>
          <a:p>
            <a:r>
              <a:rPr lang="en-US" dirty="0" smtClean="0"/>
              <a:t>Powers &amp; Stafford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56001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Text Box 2"/>
          <p:cNvSpPr txBox="1">
            <a:spLocks noChangeArrowheads="1"/>
          </p:cNvSpPr>
          <p:nvPr/>
        </p:nvSpPr>
        <p:spPr bwMode="auto">
          <a:xfrm>
            <a:off x="6096000" y="228600"/>
            <a:ext cx="2554288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714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000" b="1"/>
              <a:t>First &amp; Last Name</a:t>
            </a:r>
          </a:p>
          <a:p>
            <a:pPr algn="ctr"/>
            <a:r>
              <a:rPr lang="en-US" altLang="en-US" sz="2000" b="1"/>
              <a:t>Class Title</a:t>
            </a:r>
          </a:p>
          <a:p>
            <a:pPr algn="ctr"/>
            <a:r>
              <a:rPr lang="en-US" altLang="en-US" sz="2000" b="1"/>
              <a:t>Period</a:t>
            </a:r>
          </a:p>
          <a:p>
            <a:pPr algn="ctr"/>
            <a:r>
              <a:rPr lang="en-US" altLang="en-US" sz="2000" b="1"/>
              <a:t>Date</a:t>
            </a:r>
            <a:endParaRPr lang="en-US" altLang="en-US" sz="2400"/>
          </a:p>
        </p:txBody>
      </p:sp>
      <p:sp>
        <p:nvSpPr>
          <p:cNvPr id="244739" name="Line 3"/>
          <p:cNvSpPr>
            <a:spLocks noChangeShapeType="1"/>
          </p:cNvSpPr>
          <p:nvPr/>
        </p:nvSpPr>
        <p:spPr bwMode="auto">
          <a:xfrm>
            <a:off x="3124200" y="1981200"/>
            <a:ext cx="0" cy="464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4740" name="Text Box 4"/>
          <p:cNvSpPr txBox="1">
            <a:spLocks noChangeArrowheads="1"/>
          </p:cNvSpPr>
          <p:nvPr/>
        </p:nvSpPr>
        <p:spPr bwMode="auto">
          <a:xfrm>
            <a:off x="1201593" y="387350"/>
            <a:ext cx="1301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714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 dirty="0"/>
              <a:t>Topic</a:t>
            </a:r>
            <a:endParaRPr lang="en-US" altLang="en-US" sz="2400" dirty="0"/>
          </a:p>
        </p:txBody>
      </p:sp>
      <p:sp>
        <p:nvSpPr>
          <p:cNvPr id="244741" name="Text Box 5"/>
          <p:cNvSpPr txBox="1">
            <a:spLocks noChangeArrowheads="1"/>
          </p:cNvSpPr>
          <p:nvPr/>
        </p:nvSpPr>
        <p:spPr bwMode="auto">
          <a:xfrm>
            <a:off x="964179" y="2537698"/>
            <a:ext cx="1964192" cy="2339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714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200" dirty="0"/>
              <a:t>Questions,</a:t>
            </a:r>
          </a:p>
          <a:p>
            <a:r>
              <a:rPr lang="en-US" altLang="en-US" sz="3200" dirty="0"/>
              <a:t>Subtitles,</a:t>
            </a:r>
          </a:p>
          <a:p>
            <a:r>
              <a:rPr lang="en-US" altLang="en-US" sz="3200" dirty="0"/>
              <a:t>Headings,</a:t>
            </a:r>
          </a:p>
          <a:p>
            <a:r>
              <a:rPr lang="en-US" altLang="en-US" sz="3200" dirty="0"/>
              <a:t>Etc</a:t>
            </a:r>
            <a:r>
              <a:rPr lang="en-US" altLang="en-US" sz="3200" dirty="0" smtClean="0"/>
              <a:t>.</a:t>
            </a:r>
          </a:p>
          <a:p>
            <a:endParaRPr lang="en-US" altLang="en-US" dirty="0"/>
          </a:p>
        </p:txBody>
      </p:sp>
      <p:sp>
        <p:nvSpPr>
          <p:cNvPr id="244742" name="Text Box 6"/>
          <p:cNvSpPr txBox="1">
            <a:spLocks noChangeArrowheads="1"/>
          </p:cNvSpPr>
          <p:nvPr/>
        </p:nvSpPr>
        <p:spPr bwMode="auto">
          <a:xfrm>
            <a:off x="4191000" y="2133600"/>
            <a:ext cx="38798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714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5400"/>
              <a:t>Class Notes</a:t>
            </a:r>
            <a:endParaRPr lang="en-US" altLang="en-US" sz="2400"/>
          </a:p>
        </p:txBody>
      </p:sp>
      <p:sp>
        <p:nvSpPr>
          <p:cNvPr id="244743" name="AutoShape 7"/>
          <p:cNvSpPr>
            <a:spLocks noChangeArrowheads="1"/>
          </p:cNvSpPr>
          <p:nvPr/>
        </p:nvSpPr>
        <p:spPr bwMode="auto">
          <a:xfrm>
            <a:off x="8100868" y="5459846"/>
            <a:ext cx="381000" cy="685800"/>
          </a:xfrm>
          <a:prstGeom prst="downArrow">
            <a:avLst>
              <a:gd name="adj1" fmla="val 50000"/>
              <a:gd name="adj2" fmla="val 45000"/>
            </a:avLst>
          </a:prstGeom>
          <a:solidFill>
            <a:srgbClr val="A3816C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4744" name="Line 8"/>
          <p:cNvSpPr>
            <a:spLocks noChangeShapeType="1"/>
          </p:cNvSpPr>
          <p:nvPr/>
        </p:nvSpPr>
        <p:spPr bwMode="auto">
          <a:xfrm>
            <a:off x="2057400" y="228600"/>
            <a:ext cx="0" cy="64008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4745" name="Text Box 9"/>
          <p:cNvSpPr txBox="1">
            <a:spLocks noChangeArrowheads="1"/>
          </p:cNvSpPr>
          <p:nvPr/>
        </p:nvSpPr>
        <p:spPr bwMode="auto">
          <a:xfrm>
            <a:off x="1600200" y="4876800"/>
            <a:ext cx="7889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714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dirty="0"/>
              <a:t>2 </a:t>
            </a:r>
            <a:r>
              <a:rPr lang="en-US" altLang="en-US" sz="1600" dirty="0"/>
              <a:t>1/2”</a:t>
            </a:r>
            <a:endParaRPr lang="en-US" altLang="en-US" sz="2400" dirty="0"/>
          </a:p>
        </p:txBody>
      </p:sp>
      <p:sp>
        <p:nvSpPr>
          <p:cNvPr id="244746" name="Line 10"/>
          <p:cNvSpPr>
            <a:spLocks noChangeShapeType="1"/>
          </p:cNvSpPr>
          <p:nvPr/>
        </p:nvSpPr>
        <p:spPr bwMode="auto">
          <a:xfrm>
            <a:off x="2225243" y="51816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4747" name="Line 11"/>
          <p:cNvSpPr>
            <a:spLocks noChangeShapeType="1"/>
          </p:cNvSpPr>
          <p:nvPr/>
        </p:nvSpPr>
        <p:spPr bwMode="auto">
          <a:xfrm flipH="1">
            <a:off x="609600" y="51816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4748" name="Text Box 12"/>
          <p:cNvSpPr txBox="1">
            <a:spLocks noChangeArrowheads="1"/>
          </p:cNvSpPr>
          <p:nvPr/>
        </p:nvSpPr>
        <p:spPr bwMode="auto">
          <a:xfrm>
            <a:off x="3124199" y="4357473"/>
            <a:ext cx="5864225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714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800" dirty="0"/>
              <a:t>3 to 4 sentence </a:t>
            </a:r>
            <a:r>
              <a:rPr lang="en-US" altLang="en-US" sz="2800" u="sng" dirty="0"/>
              <a:t>summary</a:t>
            </a:r>
            <a:r>
              <a:rPr lang="en-US" altLang="en-US" sz="2800" dirty="0"/>
              <a:t> across </a:t>
            </a:r>
          </a:p>
          <a:p>
            <a:r>
              <a:rPr lang="en-US" altLang="en-US" sz="2800" dirty="0"/>
              <a:t>the bottom of the </a:t>
            </a:r>
            <a:r>
              <a:rPr lang="en-US" altLang="en-US" sz="2800" b="1" dirty="0">
                <a:solidFill>
                  <a:srgbClr val="CC0000"/>
                </a:solidFill>
              </a:rPr>
              <a:t>last page</a:t>
            </a:r>
            <a:r>
              <a:rPr lang="en-US" altLang="en-US" sz="2800" dirty="0"/>
              <a:t> of the day’s </a:t>
            </a:r>
            <a:r>
              <a:rPr lang="en-US" altLang="en-US" sz="2800" dirty="0" smtClean="0"/>
              <a:t>notes – answer the Essential Question</a:t>
            </a:r>
            <a:endParaRPr lang="en-US" altLang="en-US" sz="4000" dirty="0"/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1139536" y="1279525"/>
            <a:ext cx="181525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714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400" dirty="0" smtClean="0"/>
              <a:t>Essential Question:</a:t>
            </a: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61591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47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47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4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4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447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447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447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447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447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447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447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447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447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447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447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447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447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447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447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447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4738" grpId="0" autoUpdateAnimBg="0"/>
      <p:bldP spid="244739" grpId="0" animBg="1"/>
      <p:bldP spid="244740" grpId="0" autoUpdateAnimBg="0"/>
      <p:bldP spid="244741" grpId="0" autoUpdateAnimBg="0"/>
      <p:bldP spid="244742" grpId="0" autoUpdateAnimBg="0"/>
      <p:bldP spid="244743" grpId="0" animBg="1"/>
      <p:bldP spid="244745" grpId="0" autoUpdateAnimBg="0"/>
      <p:bldP spid="244746" grpId="0" animBg="1"/>
      <p:bldP spid="244747" grpId="0" animBg="1"/>
      <p:bldP spid="244748" grpId="0" autoUpdateAnimBg="0"/>
      <p:bldP spid="13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8" name="Text Box 2"/>
          <p:cNvSpPr txBox="1">
            <a:spLocks noChangeArrowheads="1"/>
          </p:cNvSpPr>
          <p:nvPr/>
        </p:nvSpPr>
        <p:spPr bwMode="auto">
          <a:xfrm>
            <a:off x="1066800" y="1828800"/>
            <a:ext cx="7620000" cy="283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714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79400" indent="-279400">
              <a:defRPr sz="24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Clr>
                <a:srgbClr val="CC0000"/>
              </a:buClr>
              <a:buFontTx/>
              <a:buChar char="•"/>
            </a:pPr>
            <a:r>
              <a:rPr lang="en-US" altLang="en-US" sz="3000" b="1" noProof="1"/>
              <a:t>Look for the </a:t>
            </a:r>
            <a:r>
              <a:rPr lang="en-US" altLang="en-US" sz="3000" b="1" noProof="1">
                <a:solidFill>
                  <a:srgbClr val="0000CC"/>
                </a:solidFill>
              </a:rPr>
              <a:t>pattern</a:t>
            </a:r>
            <a:r>
              <a:rPr lang="en-US" altLang="en-US" sz="3000" b="1" noProof="1"/>
              <a:t> in elements like chapter /subsection  headings, summary points, graphics  </a:t>
            </a:r>
          </a:p>
          <a:p>
            <a:pPr lvl="2">
              <a:buClr>
                <a:srgbClr val="CC0000"/>
              </a:buClr>
              <a:buFontTx/>
              <a:buChar char="•"/>
            </a:pPr>
            <a:endParaRPr lang="en-US" altLang="en-US" sz="3000" b="1" noProof="1"/>
          </a:p>
          <a:p>
            <a:pPr>
              <a:buClr>
                <a:srgbClr val="CC0000"/>
              </a:buClr>
              <a:buFontTx/>
              <a:buChar char="•"/>
            </a:pPr>
            <a:r>
              <a:rPr lang="en-US" altLang="en-US" sz="3000" b="1" noProof="1"/>
              <a:t>Know where to find the </a:t>
            </a:r>
            <a:r>
              <a:rPr lang="en-US" altLang="en-US" sz="3000" b="1" noProof="1">
                <a:solidFill>
                  <a:srgbClr val="0000CC"/>
                </a:solidFill>
              </a:rPr>
              <a:t>index</a:t>
            </a:r>
            <a:r>
              <a:rPr lang="en-US" altLang="en-US" sz="3000" b="1" noProof="1"/>
              <a:t> and </a:t>
            </a:r>
            <a:r>
              <a:rPr lang="en-US" altLang="en-US" sz="3000" b="1" noProof="1">
                <a:solidFill>
                  <a:srgbClr val="0000CC"/>
                </a:solidFill>
              </a:rPr>
              <a:t>glossary</a:t>
            </a:r>
            <a:endParaRPr lang="en-US" altLang="en-US" noProof="1"/>
          </a:p>
        </p:txBody>
      </p:sp>
      <p:sp>
        <p:nvSpPr>
          <p:cNvPr id="285700" name="Text Box 4"/>
          <p:cNvSpPr txBox="1">
            <a:spLocks noChangeArrowheads="1"/>
          </p:cNvSpPr>
          <p:nvPr/>
        </p:nvSpPr>
        <p:spPr bwMode="auto">
          <a:xfrm>
            <a:off x="1371600" y="1096963"/>
            <a:ext cx="7315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32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Be Aware of </a:t>
            </a:r>
            <a:r>
              <a:rPr lang="en-US" altLang="en-US" sz="3200" b="1" u="sng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Textbook Organization</a:t>
            </a:r>
            <a:endParaRPr lang="en-US" altLang="en-US" u="sng" dirty="0"/>
          </a:p>
        </p:txBody>
      </p:sp>
      <p:pic>
        <p:nvPicPr>
          <p:cNvPr id="285702" name="Picture 6" descr="hispanic write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4840288"/>
            <a:ext cx="2882900" cy="179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5703" name="WordArt 7"/>
          <p:cNvSpPr>
            <a:spLocks noChangeArrowheads="1" noChangeShapeType="1" noTextEdit="1"/>
          </p:cNvSpPr>
          <p:nvPr/>
        </p:nvSpPr>
        <p:spPr bwMode="auto">
          <a:xfrm>
            <a:off x="1066800" y="381000"/>
            <a:ext cx="7620000" cy="7620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C7862"/>
                </a:solidFill>
                <a:latin typeface="Arial"/>
                <a:cs typeface="Arial"/>
              </a:rPr>
              <a:t>Tips on Taking Text Notes</a:t>
            </a:r>
          </a:p>
        </p:txBody>
      </p:sp>
    </p:spTree>
    <p:extLst>
      <p:ext uri="{BB962C8B-B14F-4D97-AF65-F5344CB8AC3E}">
        <p14:creationId xmlns:p14="http://schemas.microsoft.com/office/powerpoint/2010/main" val="8255814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85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5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5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5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5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5698" grpId="0" build="p" autoUpdateAnimBg="0"/>
      <p:bldP spid="285700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6" name="Text Box 2"/>
          <p:cNvSpPr txBox="1">
            <a:spLocks noChangeArrowheads="1"/>
          </p:cNvSpPr>
          <p:nvPr/>
        </p:nvSpPr>
        <p:spPr bwMode="auto">
          <a:xfrm>
            <a:off x="1066800" y="1828800"/>
            <a:ext cx="7696200" cy="3108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714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79400" indent="-279400">
              <a:defRPr sz="24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Clr>
                <a:srgbClr val="CC0000"/>
              </a:buClr>
              <a:buFontTx/>
              <a:buChar char="•"/>
            </a:pPr>
            <a:r>
              <a:rPr lang="en-US" altLang="en-US" sz="3000" b="1" noProof="1" smtClean="0"/>
              <a:t>Use the Guided Reading Questions &amp; Vocab provided to Guide note taking</a:t>
            </a:r>
          </a:p>
          <a:p>
            <a:pPr marL="0" indent="0">
              <a:buClr>
                <a:srgbClr val="CC0000"/>
              </a:buClr>
            </a:pPr>
            <a:endParaRPr lang="en-US" altLang="en-US" sz="3000" b="1" noProof="1" smtClean="0"/>
          </a:p>
          <a:p>
            <a:pPr>
              <a:buClr>
                <a:srgbClr val="CC0000"/>
              </a:buClr>
              <a:buFontTx/>
              <a:buChar char="•"/>
            </a:pPr>
            <a:r>
              <a:rPr lang="en-US" altLang="en-US" sz="3000" b="1" noProof="1" smtClean="0"/>
              <a:t>Become </a:t>
            </a:r>
            <a:r>
              <a:rPr lang="en-US" altLang="en-US" sz="3000" b="1" noProof="1"/>
              <a:t>familiar with the font, symbols, borders, graphics, colors, and layout that </a:t>
            </a:r>
            <a:r>
              <a:rPr lang="en-US" altLang="en-US" sz="3000" b="1" noProof="1">
                <a:solidFill>
                  <a:srgbClr val="0000CC"/>
                </a:solidFill>
              </a:rPr>
              <a:t>highlight main ideas</a:t>
            </a:r>
            <a:r>
              <a:rPr lang="en-US" altLang="en-US" sz="3000" b="1" noProof="1"/>
              <a:t> or terms</a:t>
            </a:r>
          </a:p>
          <a:p>
            <a:pPr marL="0" indent="0">
              <a:buClr>
                <a:srgbClr val="CC0000"/>
              </a:buClr>
            </a:pPr>
            <a:endParaRPr lang="en-US" altLang="en-US" sz="1600" b="1" noProof="1"/>
          </a:p>
        </p:txBody>
      </p:sp>
      <p:sp>
        <p:nvSpPr>
          <p:cNvPr id="287748" name="Text Box 4"/>
          <p:cNvSpPr txBox="1">
            <a:spLocks noChangeArrowheads="1"/>
          </p:cNvSpPr>
          <p:nvPr/>
        </p:nvSpPr>
        <p:spPr bwMode="auto">
          <a:xfrm>
            <a:off x="990600" y="1157288"/>
            <a:ext cx="7848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800" b="1" noProof="1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Use the text style to </a:t>
            </a:r>
            <a:r>
              <a:rPr lang="en-US" altLang="en-US" sz="2800" b="1" u="sng" noProof="1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identify important points</a:t>
            </a:r>
            <a:endParaRPr lang="en-US" altLang="en-US" sz="2400" b="1" u="sng" dirty="0"/>
          </a:p>
        </p:txBody>
      </p:sp>
      <p:pic>
        <p:nvPicPr>
          <p:cNvPr id="287750" name="Picture 6" descr="hispanic write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4840288"/>
            <a:ext cx="2882900" cy="179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7751" name="WordArt 7"/>
          <p:cNvSpPr>
            <a:spLocks noChangeArrowheads="1" noChangeShapeType="1" noTextEdit="1"/>
          </p:cNvSpPr>
          <p:nvPr/>
        </p:nvSpPr>
        <p:spPr bwMode="auto">
          <a:xfrm>
            <a:off x="1066800" y="381000"/>
            <a:ext cx="7620000" cy="7620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C7862"/>
                </a:solidFill>
                <a:latin typeface="Arial"/>
                <a:cs typeface="Arial"/>
              </a:rPr>
              <a:t>Tips on Taking Text Notes</a:t>
            </a:r>
          </a:p>
        </p:txBody>
      </p:sp>
    </p:spTree>
    <p:extLst>
      <p:ext uri="{BB962C8B-B14F-4D97-AF65-F5344CB8AC3E}">
        <p14:creationId xmlns:p14="http://schemas.microsoft.com/office/powerpoint/2010/main" val="7709949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87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7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7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746" grpId="0" build="p" autoUpdateAnimBg="0"/>
      <p:bldP spid="287748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Text Box 1026"/>
          <p:cNvSpPr txBox="1">
            <a:spLocks noChangeArrowheads="1"/>
          </p:cNvSpPr>
          <p:nvPr/>
        </p:nvSpPr>
        <p:spPr bwMode="auto">
          <a:xfrm>
            <a:off x="1066800" y="1828800"/>
            <a:ext cx="7924800" cy="435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714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79400" indent="-279400">
              <a:defRPr sz="24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Clr>
                <a:srgbClr val="CC0000"/>
              </a:buClr>
              <a:buFontTx/>
              <a:buChar char="•"/>
            </a:pPr>
            <a:r>
              <a:rPr lang="en-US" altLang="en-US" sz="3000" b="1" noProof="1"/>
              <a:t>Include headings, key terms, &amp;  graphics</a:t>
            </a:r>
          </a:p>
          <a:p>
            <a:pPr>
              <a:buClr>
                <a:srgbClr val="CC0000"/>
              </a:buClr>
              <a:buFontTx/>
              <a:buChar char="•"/>
            </a:pPr>
            <a:endParaRPr lang="en-US" altLang="en-US" sz="1000" b="1" noProof="1"/>
          </a:p>
          <a:p>
            <a:pPr>
              <a:buClr>
                <a:srgbClr val="CC0000"/>
              </a:buClr>
              <a:buFontTx/>
              <a:buChar char="•"/>
            </a:pPr>
            <a:r>
              <a:rPr lang="en-US" altLang="en-US" sz="3000" b="1" noProof="1"/>
              <a:t>Take down only the important ideas: </a:t>
            </a:r>
            <a:r>
              <a:rPr lang="en-US" altLang="en-US" sz="3000" b="1" noProof="1">
                <a:solidFill>
                  <a:srgbClr val="0000CC"/>
                </a:solidFill>
              </a:rPr>
              <a:t>brief, but clear</a:t>
            </a:r>
            <a:r>
              <a:rPr lang="en-US" altLang="en-US" sz="3000" b="1" noProof="1"/>
              <a:t>  </a:t>
            </a:r>
          </a:p>
          <a:p>
            <a:pPr>
              <a:buClr>
                <a:srgbClr val="CC0000"/>
              </a:buClr>
              <a:buFontTx/>
              <a:buChar char="•"/>
            </a:pPr>
            <a:endParaRPr lang="en-US" altLang="en-US" sz="1000" b="1" noProof="1"/>
          </a:p>
          <a:p>
            <a:pPr>
              <a:buClr>
                <a:srgbClr val="CC0000"/>
              </a:buClr>
              <a:buFontTx/>
              <a:buChar char="•"/>
            </a:pPr>
            <a:r>
              <a:rPr lang="en-US" altLang="en-US" sz="3000" b="1" noProof="1"/>
              <a:t>Summarize in your </a:t>
            </a:r>
            <a:r>
              <a:rPr lang="en-US" altLang="en-US" sz="3000" b="1" noProof="1">
                <a:solidFill>
                  <a:srgbClr val="0000CC"/>
                </a:solidFill>
              </a:rPr>
              <a:t>own words</a:t>
            </a:r>
            <a:endParaRPr lang="en-US" altLang="en-US" sz="3000" b="1" u="sng" noProof="1"/>
          </a:p>
          <a:p>
            <a:pPr>
              <a:buClr>
                <a:srgbClr val="CC0000"/>
              </a:buClr>
              <a:buFontTx/>
              <a:buChar char="•"/>
            </a:pPr>
            <a:endParaRPr lang="en-US" altLang="en-US" sz="1000" b="1" noProof="1"/>
          </a:p>
          <a:p>
            <a:pPr>
              <a:buClr>
                <a:srgbClr val="CC0000"/>
              </a:buClr>
              <a:buFontTx/>
              <a:buChar char="•"/>
            </a:pPr>
            <a:r>
              <a:rPr lang="en-US" altLang="en-US" sz="3000" b="1" noProof="1"/>
              <a:t>Use </a:t>
            </a:r>
            <a:r>
              <a:rPr lang="en-US" altLang="en-US" sz="3000" b="1" noProof="1">
                <a:solidFill>
                  <a:srgbClr val="0000CC"/>
                </a:solidFill>
              </a:rPr>
              <a:t>symbols</a:t>
            </a:r>
            <a:r>
              <a:rPr lang="en-US" altLang="en-US" sz="3000" b="1" noProof="1"/>
              <a:t> to highlight for review  </a:t>
            </a:r>
          </a:p>
          <a:p>
            <a:pPr>
              <a:buClr>
                <a:srgbClr val="CC0000"/>
              </a:buClr>
              <a:buFontTx/>
              <a:buChar char="•"/>
            </a:pPr>
            <a:endParaRPr lang="en-US" altLang="en-US" sz="1000" b="1" noProof="1"/>
          </a:p>
          <a:p>
            <a:pPr>
              <a:buClr>
                <a:srgbClr val="CC0000"/>
              </a:buClr>
              <a:buFontTx/>
              <a:buChar char="•"/>
            </a:pPr>
            <a:r>
              <a:rPr lang="en-US" altLang="en-US" sz="3000" b="1" noProof="1"/>
              <a:t>Use </a:t>
            </a:r>
            <a:r>
              <a:rPr lang="en-US" altLang="en-US" sz="3000" b="1" noProof="1">
                <a:solidFill>
                  <a:srgbClr val="0000CC"/>
                </a:solidFill>
              </a:rPr>
              <a:t>textbook review                              questions</a:t>
            </a:r>
            <a:r>
              <a:rPr lang="en-US" altLang="en-US" sz="3000" b="1" noProof="1"/>
              <a:t> to develop                                         study questions</a:t>
            </a:r>
          </a:p>
        </p:txBody>
      </p:sp>
      <p:sp>
        <p:nvSpPr>
          <p:cNvPr id="288772" name="Text Box 1028"/>
          <p:cNvSpPr txBox="1">
            <a:spLocks noChangeArrowheads="1"/>
          </p:cNvSpPr>
          <p:nvPr/>
        </p:nvSpPr>
        <p:spPr bwMode="auto">
          <a:xfrm>
            <a:off x="2057400" y="1096963"/>
            <a:ext cx="5029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3200" b="1" noProof="1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Take notes </a:t>
            </a:r>
            <a:r>
              <a:rPr lang="en-US" altLang="en-US" sz="3200" b="1" u="sng" noProof="1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while reading</a:t>
            </a:r>
            <a:endParaRPr lang="en-US" altLang="en-US" sz="2400" b="1" u="sng" dirty="0"/>
          </a:p>
        </p:txBody>
      </p:sp>
      <p:pic>
        <p:nvPicPr>
          <p:cNvPr id="288774" name="Picture 1030" descr="hispanic write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4840288"/>
            <a:ext cx="2882900" cy="179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8775" name="WordArt 1031"/>
          <p:cNvSpPr>
            <a:spLocks noChangeArrowheads="1" noChangeShapeType="1" noTextEdit="1"/>
          </p:cNvSpPr>
          <p:nvPr/>
        </p:nvSpPr>
        <p:spPr bwMode="auto">
          <a:xfrm>
            <a:off x="1066800" y="381000"/>
            <a:ext cx="7620000" cy="7620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C7862"/>
                </a:solidFill>
                <a:latin typeface="Arial"/>
                <a:cs typeface="Arial"/>
              </a:rPr>
              <a:t>Tips on Taking Text Notes</a:t>
            </a:r>
          </a:p>
        </p:txBody>
      </p:sp>
    </p:spTree>
    <p:extLst>
      <p:ext uri="{BB962C8B-B14F-4D97-AF65-F5344CB8AC3E}">
        <p14:creationId xmlns:p14="http://schemas.microsoft.com/office/powerpoint/2010/main" val="21448071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88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8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8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8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8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87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87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87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87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87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87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8770" grpId="0" build="p" autoUpdateAnimBg="0"/>
      <p:bldP spid="288772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6" name="Text Box 1028"/>
          <p:cNvSpPr txBox="1">
            <a:spLocks noChangeArrowheads="1"/>
          </p:cNvSpPr>
          <p:nvPr/>
        </p:nvSpPr>
        <p:spPr bwMode="auto">
          <a:xfrm>
            <a:off x="457200" y="1096963"/>
            <a:ext cx="8153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3200" b="1" u="sng" noProof="1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Review</a:t>
            </a:r>
            <a:r>
              <a:rPr lang="en-US" altLang="en-US" sz="3200" b="1" noProof="1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3200" b="1" noProof="1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textbook </a:t>
            </a:r>
            <a:r>
              <a:rPr lang="en-US" altLang="en-US" sz="3200" b="1" noProof="1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notes – </a:t>
            </a:r>
            <a:r>
              <a:rPr lang="en-US" altLang="en-US" sz="3200" b="1" u="sng" noProof="1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Interact</a:t>
            </a:r>
            <a:r>
              <a:rPr lang="en-US" altLang="en-US" sz="3200" b="1" noProof="1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with Notes</a:t>
            </a:r>
            <a:endParaRPr lang="en-US" altLang="en-US" sz="2400" b="1" dirty="0"/>
          </a:p>
        </p:txBody>
      </p:sp>
      <p:pic>
        <p:nvPicPr>
          <p:cNvPr id="289798" name="Picture 1030" descr="hispanic write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4840288"/>
            <a:ext cx="2882900" cy="179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9794" name="Text Box 1026"/>
          <p:cNvSpPr txBox="1">
            <a:spLocks noChangeArrowheads="1"/>
          </p:cNvSpPr>
          <p:nvPr/>
        </p:nvSpPr>
        <p:spPr bwMode="auto">
          <a:xfrm>
            <a:off x="1066800" y="1828800"/>
            <a:ext cx="7620000" cy="49859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714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79400" indent="-279400">
              <a:defRPr sz="24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Clr>
                <a:srgbClr val="CC0000"/>
              </a:buClr>
              <a:buFontTx/>
              <a:buChar char="•"/>
            </a:pPr>
            <a:r>
              <a:rPr lang="en-US" altLang="en-US" sz="1800" b="1" noProof="1"/>
              <a:t>Identify </a:t>
            </a:r>
            <a:r>
              <a:rPr lang="en-US" altLang="en-US" sz="1800" b="1" noProof="1">
                <a:solidFill>
                  <a:srgbClr val="0000CC"/>
                </a:solidFill>
              </a:rPr>
              <a:t>main ideas</a:t>
            </a:r>
            <a:r>
              <a:rPr lang="en-US" altLang="en-US" sz="1800" b="1" noProof="1"/>
              <a:t> </a:t>
            </a:r>
          </a:p>
          <a:p>
            <a:pPr>
              <a:buClr>
                <a:srgbClr val="CC0000"/>
              </a:buClr>
              <a:buFontTx/>
              <a:buChar char="•"/>
            </a:pPr>
            <a:endParaRPr lang="en-US" altLang="en-US" sz="1800" b="1" noProof="1"/>
          </a:p>
          <a:p>
            <a:pPr>
              <a:buClr>
                <a:srgbClr val="CC0000"/>
              </a:buClr>
              <a:buFontTx/>
              <a:buChar char="•"/>
            </a:pPr>
            <a:r>
              <a:rPr lang="en-US" altLang="en-US" sz="1800" b="1" noProof="1">
                <a:solidFill>
                  <a:srgbClr val="0000CC"/>
                </a:solidFill>
              </a:rPr>
              <a:t>Fill in details</a:t>
            </a:r>
            <a:r>
              <a:rPr lang="en-US" altLang="en-US" sz="1800" b="1" noProof="1"/>
              <a:t> for better understanding</a:t>
            </a:r>
          </a:p>
          <a:p>
            <a:pPr>
              <a:buClr>
                <a:srgbClr val="CC0000"/>
              </a:buClr>
              <a:buFontTx/>
              <a:buChar char="•"/>
            </a:pPr>
            <a:endParaRPr lang="en-US" altLang="en-US" sz="1800" b="1" noProof="1"/>
          </a:p>
          <a:p>
            <a:pPr>
              <a:buClr>
                <a:srgbClr val="CC0000"/>
              </a:buClr>
              <a:buFontTx/>
              <a:buChar char="•"/>
            </a:pPr>
            <a:r>
              <a:rPr lang="en-US" altLang="en-US" sz="1800" b="1" noProof="1">
                <a:solidFill>
                  <a:srgbClr val="0000CC"/>
                </a:solidFill>
              </a:rPr>
              <a:t>Identify unclear information</a:t>
            </a:r>
            <a:r>
              <a:rPr lang="en-US" altLang="en-US" sz="1800" b="1" noProof="1"/>
              <a:t> and/or questions - collaborate for answers</a:t>
            </a:r>
          </a:p>
          <a:p>
            <a:pPr>
              <a:buClr>
                <a:srgbClr val="CC0000"/>
              </a:buClr>
              <a:buFontTx/>
              <a:buChar char="•"/>
            </a:pPr>
            <a:endParaRPr lang="en-US" altLang="en-US" sz="1800" b="1" noProof="1"/>
          </a:p>
          <a:p>
            <a:pPr>
              <a:buClr>
                <a:srgbClr val="CC0000"/>
              </a:buClr>
              <a:buFontTx/>
              <a:buChar char="•"/>
            </a:pPr>
            <a:r>
              <a:rPr lang="en-US" altLang="en-US" sz="1800" b="1" noProof="1">
                <a:solidFill>
                  <a:srgbClr val="0000CC"/>
                </a:solidFill>
              </a:rPr>
              <a:t>Delete unnecessary information</a:t>
            </a:r>
            <a:endParaRPr lang="en-US" altLang="en-US" sz="1800" b="1" noProof="1"/>
          </a:p>
          <a:p>
            <a:pPr>
              <a:buClr>
                <a:srgbClr val="CC0000"/>
              </a:buClr>
              <a:buFontTx/>
              <a:buChar char="•"/>
            </a:pPr>
            <a:endParaRPr lang="en-US" altLang="en-US" sz="1800" b="1" noProof="1"/>
          </a:p>
          <a:p>
            <a:pPr>
              <a:buClr>
                <a:srgbClr val="CC0000"/>
              </a:buClr>
              <a:buFontTx/>
              <a:buChar char="•"/>
            </a:pPr>
            <a:r>
              <a:rPr lang="en-US" altLang="en-US" sz="1800" b="1" noProof="1"/>
              <a:t>Review note organization</a:t>
            </a:r>
            <a:r>
              <a:rPr lang="en-US" altLang="en-US" sz="1800" b="1" noProof="1"/>
              <a:t>; </a:t>
            </a:r>
            <a:r>
              <a:rPr lang="en-US" altLang="en-US" sz="1800" b="1" noProof="1" smtClean="0">
                <a:solidFill>
                  <a:srgbClr val="0000CC"/>
                </a:solidFill>
              </a:rPr>
              <a:t>add </a:t>
            </a:r>
            <a:r>
              <a:rPr lang="en-US" altLang="en-US" sz="1800" b="1" noProof="1">
                <a:solidFill>
                  <a:srgbClr val="0000CC"/>
                </a:solidFill>
              </a:rPr>
              <a:t>symbols</a:t>
            </a:r>
            <a:r>
              <a:rPr lang="en-US" altLang="en-US" sz="1800" b="1" noProof="1"/>
              <a:t> or rewrite</a:t>
            </a:r>
          </a:p>
          <a:p>
            <a:pPr>
              <a:buClr>
                <a:srgbClr val="CC0000"/>
              </a:buClr>
              <a:buFontTx/>
              <a:buChar char="•"/>
            </a:pPr>
            <a:endParaRPr lang="en-US" altLang="en-US" sz="1800" b="1" noProof="1"/>
          </a:p>
          <a:p>
            <a:pPr>
              <a:buClr>
                <a:srgbClr val="CC0000"/>
              </a:buClr>
              <a:buFontTx/>
              <a:buChar char="•"/>
            </a:pPr>
            <a:r>
              <a:rPr lang="en-US" altLang="en-US" sz="1800" b="1" noProof="1"/>
              <a:t>Write </a:t>
            </a:r>
            <a:r>
              <a:rPr lang="en-US" altLang="en-US" sz="1800" b="1" noProof="1"/>
              <a:t>a </a:t>
            </a:r>
            <a:r>
              <a:rPr lang="en-US" altLang="en-US" sz="1800" b="1" noProof="1" smtClean="0">
                <a:solidFill>
                  <a:srgbClr val="0000CC"/>
                </a:solidFill>
              </a:rPr>
              <a:t>summary</a:t>
            </a:r>
          </a:p>
          <a:p>
            <a:pPr>
              <a:buClr>
                <a:srgbClr val="CC0000"/>
              </a:buClr>
              <a:buFontTx/>
              <a:buChar char="•"/>
            </a:pPr>
            <a:r>
              <a:rPr lang="en-US" altLang="en-US" sz="1800" b="1" noProof="1"/>
              <a:t>Develop questions to review later</a:t>
            </a:r>
          </a:p>
          <a:p>
            <a:pPr>
              <a:buClr>
                <a:srgbClr val="CC0000"/>
              </a:buClr>
              <a:buFontTx/>
              <a:buChar char="•"/>
            </a:pPr>
            <a:endParaRPr lang="en-US" altLang="en-US" sz="1800" b="1" noProof="1"/>
          </a:p>
          <a:p>
            <a:pPr>
              <a:buClr>
                <a:srgbClr val="CC0000"/>
              </a:buClr>
              <a:buFontTx/>
              <a:buChar char="•"/>
            </a:pPr>
            <a:r>
              <a:rPr lang="en-US" altLang="en-US" sz="1800" b="1" noProof="1">
                <a:solidFill>
                  <a:srgbClr val="0000CC"/>
                </a:solidFill>
              </a:rPr>
              <a:t>Add references</a:t>
            </a:r>
            <a:r>
              <a:rPr lang="en-US" altLang="en-US" sz="1800" b="1" noProof="1"/>
              <a:t> to </a:t>
            </a:r>
            <a:r>
              <a:rPr lang="en-US" altLang="en-US" sz="1800" b="1" noProof="1"/>
              <a:t>other </a:t>
            </a:r>
            <a:r>
              <a:rPr lang="en-US" altLang="en-US" sz="1800" b="1" noProof="1" smtClean="0"/>
              <a:t>material </a:t>
            </a:r>
            <a:r>
              <a:rPr lang="en-US" altLang="en-US" sz="1800" b="1" noProof="1"/>
              <a:t>as they come                                      to mind</a:t>
            </a:r>
            <a:endParaRPr lang="en-US" altLang="en-US" sz="1800" b="1" dirty="0"/>
          </a:p>
          <a:p>
            <a:pPr>
              <a:buClr>
                <a:srgbClr val="CC0000"/>
              </a:buClr>
              <a:buFontTx/>
              <a:buChar char="•"/>
            </a:pPr>
            <a:endParaRPr lang="en-US" altLang="en-US" sz="3000" b="1" noProof="1"/>
          </a:p>
        </p:txBody>
      </p:sp>
      <p:sp>
        <p:nvSpPr>
          <p:cNvPr id="289799" name="WordArt 1031"/>
          <p:cNvSpPr>
            <a:spLocks noChangeArrowheads="1" noChangeShapeType="1" noTextEdit="1"/>
          </p:cNvSpPr>
          <p:nvPr/>
        </p:nvSpPr>
        <p:spPr bwMode="auto">
          <a:xfrm>
            <a:off x="1066800" y="381000"/>
            <a:ext cx="7620000" cy="7620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C7862"/>
                </a:solidFill>
                <a:latin typeface="Arial"/>
                <a:cs typeface="Arial"/>
              </a:rPr>
              <a:t>Tips on Taking Text Notes</a:t>
            </a:r>
          </a:p>
        </p:txBody>
      </p:sp>
    </p:spTree>
    <p:extLst>
      <p:ext uri="{BB962C8B-B14F-4D97-AF65-F5344CB8AC3E}">
        <p14:creationId xmlns:p14="http://schemas.microsoft.com/office/powerpoint/2010/main" val="7718197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89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9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9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9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9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97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97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97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97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97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97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97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97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979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979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979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979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9796" grpId="0" autoUpdateAnimBg="0"/>
      <p:bldP spid="289794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6" name="Text Box 1028"/>
          <p:cNvSpPr txBox="1">
            <a:spLocks noChangeArrowheads="1"/>
          </p:cNvSpPr>
          <p:nvPr/>
        </p:nvSpPr>
        <p:spPr bwMode="auto">
          <a:xfrm>
            <a:off x="457200" y="1096963"/>
            <a:ext cx="81534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en-US" sz="2800" b="1" u="sng" noProof="1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Bring Ideas Together – Check for Understanding</a:t>
            </a:r>
            <a:endParaRPr lang="en-US" altLang="en-US" sz="2800" b="1" dirty="0"/>
          </a:p>
        </p:txBody>
      </p:sp>
      <p:pic>
        <p:nvPicPr>
          <p:cNvPr id="289798" name="Picture 1030" descr="hispanic write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4840288"/>
            <a:ext cx="2882900" cy="179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9794" name="Text Box 1026"/>
          <p:cNvSpPr txBox="1">
            <a:spLocks noChangeArrowheads="1"/>
          </p:cNvSpPr>
          <p:nvPr/>
        </p:nvSpPr>
        <p:spPr bwMode="auto">
          <a:xfrm>
            <a:off x="1066800" y="1828800"/>
            <a:ext cx="7620000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714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79400" indent="-279400">
              <a:defRPr sz="24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Clr>
                <a:srgbClr val="CC0000"/>
              </a:buClr>
              <a:buFontTx/>
              <a:buChar char="•"/>
            </a:pPr>
            <a:r>
              <a:rPr lang="en-US" altLang="en-US" sz="1800" b="1" noProof="1" smtClean="0"/>
              <a:t>Respond to </a:t>
            </a:r>
            <a:r>
              <a:rPr lang="en-US" altLang="en-US" sz="1800" b="1" noProof="1" smtClean="0">
                <a:solidFill>
                  <a:schemeClr val="accent1">
                    <a:lumMod val="75000"/>
                  </a:schemeClr>
                </a:solidFill>
              </a:rPr>
              <a:t>Essential Question</a:t>
            </a:r>
            <a:endParaRPr lang="en-US" altLang="en-US" sz="1800" b="1" noProof="1">
              <a:solidFill>
                <a:schemeClr val="accent1">
                  <a:lumMod val="75000"/>
                </a:schemeClr>
              </a:solidFill>
            </a:endParaRPr>
          </a:p>
          <a:p>
            <a:pPr>
              <a:buClr>
                <a:srgbClr val="CC0000"/>
              </a:buClr>
              <a:buFontTx/>
              <a:buChar char="•"/>
            </a:pPr>
            <a:endParaRPr lang="en-US" altLang="en-US" sz="1800" b="1" noProof="1"/>
          </a:p>
          <a:p>
            <a:pPr>
              <a:buClr>
                <a:srgbClr val="CC0000"/>
              </a:buClr>
              <a:buFontTx/>
              <a:buChar char="•"/>
            </a:pPr>
            <a:r>
              <a:rPr lang="en-US" altLang="en-US" sz="1800" b="1" noProof="1" smtClean="0">
                <a:solidFill>
                  <a:srgbClr val="0000CC"/>
                </a:solidFill>
              </a:rPr>
              <a:t>Use Proper Nouns, Dates, etc. as evidence of main ideas</a:t>
            </a:r>
            <a:endParaRPr lang="en-US" altLang="en-US" sz="1800" b="1" noProof="1"/>
          </a:p>
          <a:p>
            <a:pPr>
              <a:buClr>
                <a:srgbClr val="CC0000"/>
              </a:buClr>
              <a:buFontTx/>
              <a:buChar char="•"/>
            </a:pPr>
            <a:endParaRPr lang="en-US" altLang="en-US" sz="1800" b="1" noProof="1"/>
          </a:p>
          <a:p>
            <a:pPr>
              <a:buClr>
                <a:srgbClr val="CC0000"/>
              </a:buClr>
              <a:buFontTx/>
              <a:buChar char="•"/>
            </a:pPr>
            <a:r>
              <a:rPr lang="en-US" altLang="en-US" sz="1800" b="1" noProof="1" smtClean="0">
                <a:solidFill>
                  <a:srgbClr val="0000CC"/>
                </a:solidFill>
              </a:rPr>
              <a:t>Trouble writing your summary?  </a:t>
            </a:r>
            <a:r>
              <a:rPr lang="en-US" altLang="en-US" sz="1800" b="1" noProof="1" smtClean="0"/>
              <a:t>Review your notes so ideas can be comprehensive</a:t>
            </a:r>
          </a:p>
          <a:p>
            <a:pPr>
              <a:buClr>
                <a:srgbClr val="CC0000"/>
              </a:buClr>
              <a:buFontTx/>
              <a:buChar char="•"/>
            </a:pPr>
            <a:endParaRPr lang="en-US" altLang="en-US" sz="1800" b="1" noProof="1"/>
          </a:p>
          <a:p>
            <a:pPr>
              <a:buClr>
                <a:srgbClr val="CC0000"/>
              </a:buClr>
              <a:buFontTx/>
              <a:buChar char="•"/>
            </a:pPr>
            <a:r>
              <a:rPr lang="en-US" altLang="en-US" sz="1800" b="1" noProof="1" smtClean="0"/>
              <a:t>A Summary is </a:t>
            </a:r>
            <a:r>
              <a:rPr lang="en-US" altLang="en-US" sz="1800" b="1" noProof="1" smtClean="0">
                <a:solidFill>
                  <a:srgbClr val="FF0000"/>
                </a:solidFill>
              </a:rPr>
              <a:t>NOT</a:t>
            </a:r>
            <a:r>
              <a:rPr lang="en-US" altLang="en-US" sz="1800" b="1" noProof="1" smtClean="0"/>
              <a:t> a Reflection</a:t>
            </a:r>
            <a:endParaRPr lang="en-US" altLang="en-US" sz="1800" b="1" noProof="1"/>
          </a:p>
          <a:p>
            <a:pPr marL="0" indent="0">
              <a:buClr>
                <a:srgbClr val="CC0000"/>
              </a:buClr>
            </a:pPr>
            <a:endParaRPr lang="en-US" altLang="en-US" sz="1800" b="1" noProof="1"/>
          </a:p>
        </p:txBody>
      </p:sp>
      <p:sp>
        <p:nvSpPr>
          <p:cNvPr id="289799" name="WordArt 1031"/>
          <p:cNvSpPr>
            <a:spLocks noChangeArrowheads="1" noChangeShapeType="1" noTextEdit="1"/>
          </p:cNvSpPr>
          <p:nvPr/>
        </p:nvSpPr>
        <p:spPr bwMode="auto">
          <a:xfrm>
            <a:off x="1066800" y="381000"/>
            <a:ext cx="7620000" cy="7620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C7862"/>
                </a:solidFill>
                <a:latin typeface="Arial"/>
                <a:cs typeface="Arial"/>
              </a:rPr>
              <a:t>Writing Your Summary</a:t>
            </a:r>
            <a:endParaRPr lang="en-US" sz="36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9C7862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90184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89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9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9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9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9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97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97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97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97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9796" grpId="0" autoUpdateAnimBg="0"/>
      <p:bldP spid="289794" grpId="0" build="p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290</Words>
  <Application>Microsoft Office PowerPoint</Application>
  <PresentationFormat>On-screen Show (4:3)</PresentationFormat>
  <Paragraphs>63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How to do Cornell Notes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do Cornell Notes</dc:title>
  <dc:creator>User</dc:creator>
  <cp:lastModifiedBy>User</cp:lastModifiedBy>
  <cp:revision>2</cp:revision>
  <dcterms:created xsi:type="dcterms:W3CDTF">2014-08-19T14:59:26Z</dcterms:created>
  <dcterms:modified xsi:type="dcterms:W3CDTF">2014-08-19T15:12:43Z</dcterms:modified>
</cp:coreProperties>
</file>